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4B0C3-C1DC-4380-B0C4-4AF374FC460B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AE6E9-E3A9-4719-8F57-F8E08A783D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3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E6E9-E3A9-4719-8F57-F8E08A783DDE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49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11C2-3E4D-4C5F-8BEC-23CC42DBF236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B2BD-1A6C-44D2-A331-3145503FCCAD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11C2-3E4D-4C5F-8BEC-23CC42DBF236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B2BD-1A6C-44D2-A331-3145503FCC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11C2-3E4D-4C5F-8BEC-23CC42DBF236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B2BD-1A6C-44D2-A331-3145503FCC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11C2-3E4D-4C5F-8BEC-23CC42DBF236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B2BD-1A6C-44D2-A331-3145503FCCA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11C2-3E4D-4C5F-8BEC-23CC42DBF236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B2BD-1A6C-44D2-A331-3145503FCC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11C2-3E4D-4C5F-8BEC-23CC42DBF236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B2BD-1A6C-44D2-A331-3145503FCCA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11C2-3E4D-4C5F-8BEC-23CC42DBF236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B2BD-1A6C-44D2-A331-3145503FCCAD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11C2-3E4D-4C5F-8BEC-23CC42DBF236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B2BD-1A6C-44D2-A331-3145503FCC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11C2-3E4D-4C5F-8BEC-23CC42DBF236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B2BD-1A6C-44D2-A331-3145503FCC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11C2-3E4D-4C5F-8BEC-23CC42DBF236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B2BD-1A6C-44D2-A331-3145503FCC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11C2-3E4D-4C5F-8BEC-23CC42DBF236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FB2BD-1A6C-44D2-A331-3145503FCCAD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5011C2-3E4D-4C5F-8BEC-23CC42DBF236}" type="datetimeFigureOut">
              <a:rPr lang="uk-UA" smtClean="0"/>
              <a:t>14.11.2016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1FB2BD-1A6C-44D2-A331-3145503FCCA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0160" y="5517232"/>
            <a:ext cx="5637010" cy="882119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14-20 листопада 2016 року</a:t>
            </a:r>
            <a:endParaRPr lang="uk-UA" sz="3200" dirty="0">
              <a:solidFill>
                <a:srgbClr val="FF0000"/>
              </a:solidFill>
            </a:endParaRP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28098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  <a:latin typeface="Cambria" pitchFamily="18" charset="0"/>
                <a:ea typeface="Batang" pitchFamily="18" charset="-127"/>
                <a:cs typeface="Mangal" pitchFamily="18" charset="0"/>
              </a:rPr>
              <a:t>РОЛЬ ОРГАНІВ </a:t>
            </a:r>
            <a:endParaRPr lang="uk-UA" sz="4000" dirty="0">
              <a:solidFill>
                <a:srgbClr val="FF0000"/>
              </a:solidFill>
              <a:latin typeface="Cambria" pitchFamily="18" charset="0"/>
              <a:ea typeface="Batang" pitchFamily="18" charset="-127"/>
              <a:cs typeface="Mangal" pitchFamily="18" charset="0"/>
            </a:endParaRPr>
          </a:p>
          <a:p>
            <a:pPr algn="ctr"/>
            <a:r>
              <a:rPr lang="uk-UA" sz="4000" b="1" dirty="0">
                <a:solidFill>
                  <a:srgbClr val="FF0000"/>
                </a:solidFill>
                <a:latin typeface="Cambria" pitchFamily="18" charset="0"/>
                <a:ea typeface="Batang" pitchFamily="18" charset="-127"/>
                <a:cs typeface="Mangal" pitchFamily="18" charset="0"/>
              </a:rPr>
              <a:t>МІСЦЕВОГО САМОВРЯДУВАННЯ </a:t>
            </a:r>
            <a:endParaRPr lang="uk-UA" sz="4000" dirty="0">
              <a:solidFill>
                <a:srgbClr val="FF0000"/>
              </a:solidFill>
              <a:latin typeface="Cambria" pitchFamily="18" charset="0"/>
              <a:ea typeface="Batang" pitchFamily="18" charset="-127"/>
              <a:cs typeface="Mangal" pitchFamily="18" charset="0"/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Cambria" pitchFamily="18" charset="0"/>
                <a:ea typeface="Batang" pitchFamily="18" charset="-127"/>
                <a:cs typeface="Mangal" pitchFamily="18" charset="0"/>
              </a:rPr>
              <a:t>У ПІДВИЩЕННІ БЕЗПЕКИ </a:t>
            </a:r>
            <a:endParaRPr lang="en-US" sz="4000" b="1" dirty="0" smtClean="0">
              <a:solidFill>
                <a:srgbClr val="FF0000"/>
              </a:solidFill>
              <a:latin typeface="Cambria" pitchFamily="18" charset="0"/>
              <a:ea typeface="Batang" pitchFamily="18" charset="-127"/>
              <a:cs typeface="Mangal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ambria" pitchFamily="18" charset="0"/>
                <a:ea typeface="Batang" pitchFamily="18" charset="-127"/>
                <a:cs typeface="Mangal" pitchFamily="18" charset="0"/>
              </a:rPr>
              <a:t>ДОРОЖНЬОГО </a:t>
            </a:r>
            <a:r>
              <a:rPr lang="ru-RU" sz="4000" b="1" dirty="0">
                <a:solidFill>
                  <a:srgbClr val="FF0000"/>
                </a:solidFill>
                <a:latin typeface="Cambria" pitchFamily="18" charset="0"/>
                <a:ea typeface="Batang" pitchFamily="18" charset="-127"/>
                <a:cs typeface="Mangal" pitchFamily="18" charset="0"/>
              </a:rPr>
              <a:t>РУХУ</a:t>
            </a:r>
            <a:endParaRPr lang="ru-RU" sz="4000" dirty="0">
              <a:solidFill>
                <a:srgbClr val="FF0000"/>
              </a:solidFill>
              <a:latin typeface="Cambria" pitchFamily="18" charset="0"/>
              <a:ea typeface="Batang" pitchFamily="18" charset="-127"/>
              <a:cs typeface="Mangal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34" y="2852936"/>
            <a:ext cx="6748463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03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41"/>
            <a:ext cx="9144000" cy="6872941"/>
          </a:xfrm>
        </p:spPr>
      </p:pic>
    </p:spTree>
    <p:extLst>
      <p:ext uri="{BB962C8B-B14F-4D97-AF65-F5344CB8AC3E}">
        <p14:creationId xmlns:p14="http://schemas.microsoft.com/office/powerpoint/2010/main" val="2902895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4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63516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7416824" cy="1656184"/>
          </a:xfrm>
        </p:spPr>
        <p:txBody>
          <a:bodyPr>
            <a:noAutofit/>
          </a:bodyPr>
          <a:lstStyle/>
          <a:p>
            <a:pPr marL="45720" lvl="1" indent="0" algn="ctr">
              <a:buNone/>
            </a:pPr>
            <a:r>
              <a:rPr lang="uk-UA" sz="3200" b="1" dirty="0"/>
              <a:t>Стан виконання </a:t>
            </a:r>
            <a:endParaRPr lang="uk-UA" sz="3200" b="1" dirty="0" smtClean="0"/>
          </a:p>
          <a:p>
            <a:pPr marL="45720" lvl="1" indent="0" algn="ctr">
              <a:buNone/>
            </a:pPr>
            <a:r>
              <a:rPr lang="uk-UA" sz="2800" b="1" dirty="0" smtClean="0"/>
              <a:t>ЗУ «</a:t>
            </a:r>
            <a:r>
              <a:rPr lang="uk-UA" sz="2800" b="1" dirty="0"/>
              <a:t>Про дорожній рух</a:t>
            </a:r>
            <a:r>
              <a:rPr lang="uk-UA" sz="2800" b="1" dirty="0" smtClean="0"/>
              <a:t>» у містах</a:t>
            </a:r>
          </a:p>
          <a:p>
            <a:pPr marL="45720" lvl="1" indent="0" algn="ctr">
              <a:buNone/>
            </a:pPr>
            <a:r>
              <a:rPr lang="uk-UA" sz="1600" b="1" dirty="0" smtClean="0"/>
              <a:t>на  </a:t>
            </a:r>
            <a:r>
              <a:rPr lang="uk-UA" sz="1600" b="1" dirty="0"/>
              <a:t>01.01.2016 р</a:t>
            </a:r>
            <a:r>
              <a:rPr lang="uk-UA" sz="1600" dirty="0"/>
              <a:t>.</a:t>
            </a:r>
          </a:p>
          <a:p>
            <a:pPr marL="45720" lvl="1" indent="0" algn="ctr">
              <a:buNone/>
            </a:pPr>
            <a:endParaRPr lang="uk-UA" sz="2800" b="1" dirty="0" smtClean="0"/>
          </a:p>
          <a:p>
            <a:pPr marL="45720" lvl="1" indent="0" algn="ctr">
              <a:buNone/>
            </a:pPr>
            <a:endParaRPr lang="uk-UA" sz="2800" b="1" dirty="0"/>
          </a:p>
          <a:p>
            <a:pPr algn="ctr"/>
            <a:endParaRPr lang="uk-UA" sz="32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2060848"/>
            <a:ext cx="8424936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Georgia" pitchFamily="18" charset="0"/>
              <a:buNone/>
            </a:pPr>
            <a:r>
              <a:rPr lang="uk-UA" sz="2800" b="1" u="sng" dirty="0" smtClean="0"/>
              <a:t>Програми з підвищення БДР діють</a:t>
            </a:r>
            <a:r>
              <a:rPr lang="uk-UA" sz="2800" b="1" dirty="0" smtClean="0"/>
              <a:t>:</a:t>
            </a:r>
            <a:r>
              <a:rPr lang="uk-UA" sz="2800" dirty="0" smtClean="0"/>
              <a:t> у Вінниці, Житомирі, Миколаєві, Полтаві, Рівному та Харкові.</a:t>
            </a:r>
          </a:p>
          <a:p>
            <a:pPr marL="45720" indent="0" algn="just">
              <a:buFont typeface="Georgia" pitchFamily="18" charset="0"/>
              <a:buNone/>
            </a:pPr>
            <a:r>
              <a:rPr lang="uk-UA" sz="2800" b="1" u="sng" dirty="0" smtClean="0"/>
              <a:t>Передбачені </a:t>
            </a:r>
            <a:r>
              <a:rPr lang="uk-UA" sz="2800" b="1" u="sng" dirty="0" smtClean="0"/>
              <a:t>лише окремі заходи з БДР</a:t>
            </a:r>
            <a:r>
              <a:rPr lang="uk-UA" sz="2800" dirty="0" smtClean="0"/>
              <a:t>:  у Івано-Франківську, Луцьку, Одесі та </a:t>
            </a:r>
            <a:r>
              <a:rPr lang="uk-UA" sz="2800" b="1" dirty="0" smtClean="0"/>
              <a:t> </a:t>
            </a:r>
            <a:r>
              <a:rPr lang="uk-UA" sz="2800" dirty="0" smtClean="0"/>
              <a:t>Чернігові. </a:t>
            </a:r>
          </a:p>
          <a:p>
            <a:pPr marL="45720" indent="0" algn="just">
              <a:buNone/>
            </a:pPr>
            <a:r>
              <a:rPr lang="uk-UA" sz="2800" b="1" u="sng" dirty="0" smtClean="0"/>
              <a:t>Зовсім відсутні програми і заходи з БДР</a:t>
            </a:r>
            <a:r>
              <a:rPr lang="uk-UA" sz="2800" b="1" dirty="0" smtClean="0"/>
              <a:t>: </a:t>
            </a:r>
            <a:r>
              <a:rPr lang="uk-UA" sz="2800" dirty="0" smtClean="0"/>
              <a:t>у </a:t>
            </a:r>
            <a:r>
              <a:rPr lang="uk-UA" sz="2800" dirty="0" smtClean="0"/>
              <a:t>Дніпрі, </a:t>
            </a:r>
            <a:r>
              <a:rPr lang="uk-UA" sz="2800" dirty="0" smtClean="0"/>
              <a:t>Запоріжжі, Києві, </a:t>
            </a:r>
            <a:r>
              <a:rPr lang="uk-UA" sz="2800" dirty="0" smtClean="0"/>
              <a:t>Кропивницькому, </a:t>
            </a:r>
            <a:r>
              <a:rPr lang="uk-UA" sz="2800" dirty="0" smtClean="0"/>
              <a:t>Львові, Сумах, Хмельницькому, Херсоні, Чернівцях.</a:t>
            </a:r>
          </a:p>
          <a:p>
            <a:endParaRPr lang="uk-UA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44" y="0"/>
            <a:ext cx="143865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23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44" y="0"/>
            <a:ext cx="1438656" cy="1438656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sz="quarter" idx="13"/>
          </p:nvPr>
        </p:nvSpPr>
        <p:spPr>
          <a:xfrm>
            <a:off x="288520" y="15365"/>
            <a:ext cx="7416824" cy="1512168"/>
          </a:xfrm>
        </p:spPr>
        <p:txBody>
          <a:bodyPr>
            <a:noAutofit/>
          </a:bodyPr>
          <a:lstStyle/>
          <a:p>
            <a:pPr marL="45720" lvl="1" indent="0" algn="ctr">
              <a:buNone/>
            </a:pPr>
            <a:r>
              <a:rPr lang="uk-UA" sz="3200" b="1" dirty="0"/>
              <a:t>Стан виконання </a:t>
            </a:r>
            <a:endParaRPr lang="uk-UA" sz="3200" b="1" dirty="0" smtClean="0"/>
          </a:p>
          <a:p>
            <a:pPr marL="45720" lvl="1" indent="0" algn="ctr">
              <a:buNone/>
            </a:pPr>
            <a:r>
              <a:rPr lang="uk-UA" sz="2800" b="1" dirty="0" smtClean="0"/>
              <a:t>ЗУ «</a:t>
            </a:r>
            <a:r>
              <a:rPr lang="uk-UA" sz="2800" b="1" dirty="0"/>
              <a:t>Про дорожній рух</a:t>
            </a:r>
            <a:r>
              <a:rPr lang="uk-UA" sz="2800" b="1" dirty="0" smtClean="0"/>
              <a:t>» у областях</a:t>
            </a:r>
          </a:p>
          <a:p>
            <a:pPr marL="45720" lvl="1" indent="0" algn="ctr">
              <a:buNone/>
            </a:pPr>
            <a:r>
              <a:rPr lang="uk-UA" sz="1800" b="1" dirty="0" smtClean="0"/>
              <a:t>на  01.01.2016 р.</a:t>
            </a:r>
            <a:endParaRPr lang="uk-UA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700808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u="sng" dirty="0" smtClean="0"/>
              <a:t>Програми з підвищення БДР діють </a:t>
            </a:r>
            <a:r>
              <a:rPr lang="uk-UA" sz="2400" dirty="0"/>
              <a:t>у 8 </a:t>
            </a:r>
            <a:r>
              <a:rPr lang="uk-UA" sz="2400" dirty="0" smtClean="0"/>
              <a:t>областях: Волинській</a:t>
            </a:r>
            <a:r>
              <a:rPr lang="uk-UA" sz="2400" dirty="0"/>
              <a:t>, Донецькій, Запорізькій, Кіровоградській, Львівській, Рівненській, Ужгородській та </a:t>
            </a:r>
            <a:r>
              <a:rPr lang="uk-UA" sz="2400" dirty="0" smtClean="0"/>
              <a:t>Черкаській. </a:t>
            </a:r>
          </a:p>
          <a:p>
            <a:pPr algn="just"/>
            <a:r>
              <a:rPr lang="uk-UA" sz="2400" b="1" u="sng" dirty="0"/>
              <a:t>Передбачені лише окремі заходи з </a:t>
            </a:r>
            <a:r>
              <a:rPr lang="uk-UA" sz="2400" b="1" u="sng" dirty="0" smtClean="0"/>
              <a:t>БДР</a:t>
            </a:r>
            <a:r>
              <a:rPr lang="uk-UA" sz="2400" b="1" dirty="0" smtClean="0"/>
              <a:t>: </a:t>
            </a:r>
            <a:r>
              <a:rPr lang="uk-UA" sz="2400" dirty="0" smtClean="0"/>
              <a:t>У Вінницькій </a:t>
            </a:r>
            <a:r>
              <a:rPr lang="uk-UA" sz="2400" dirty="0"/>
              <a:t>та </a:t>
            </a:r>
            <a:r>
              <a:rPr lang="uk-UA" sz="2400" dirty="0" smtClean="0"/>
              <a:t>Одеській областях, які </a:t>
            </a:r>
            <a:r>
              <a:rPr lang="uk-UA" sz="2400" dirty="0"/>
              <a:t>включені до інших обласних програм. </a:t>
            </a:r>
            <a:endParaRPr lang="uk-UA" sz="2400" dirty="0" smtClean="0"/>
          </a:p>
          <a:p>
            <a:pPr algn="just"/>
            <a:r>
              <a:rPr lang="uk-UA" sz="2400" b="1" u="sng" dirty="0" smtClean="0"/>
              <a:t>Програми  і заходи відсутні</a:t>
            </a:r>
            <a:r>
              <a:rPr lang="uk-UA" sz="2400" b="1" dirty="0" smtClean="0"/>
              <a:t> </a:t>
            </a:r>
            <a:r>
              <a:rPr lang="uk-UA" sz="2400" dirty="0" smtClean="0"/>
              <a:t>у 14 областях:  Дніпропетровській</a:t>
            </a:r>
            <a:r>
              <a:rPr lang="uk-UA" sz="2400" dirty="0"/>
              <a:t>, Житомирській, Івано-Франківській, Київській, Луганській, Миколаївській, Полтавській, Сумській, Тернопільській, Харківській, Херсонській, Хмельницькій, </a:t>
            </a:r>
            <a:r>
              <a:rPr lang="uk-UA" sz="2400" dirty="0" smtClean="0"/>
              <a:t>Чернівецькій, Чернігівській.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20523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403648" y="548680"/>
            <a:ext cx="6400800" cy="6480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3200" b="1" dirty="0" smtClean="0"/>
              <a:t>Наші рекомендації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44" y="0"/>
            <a:ext cx="1438656" cy="14386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477288"/>
            <a:ext cx="698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uk-UA" sz="2000" dirty="0" smtClean="0"/>
              <a:t>Створити Національну дорожню адміністрацію (Агентство з безпеки дорожнього руху)</a:t>
            </a:r>
          </a:p>
          <a:p>
            <a:pPr marL="342900" indent="-342900" algn="just">
              <a:buAutoNum type="arabicPeriod"/>
            </a:pPr>
            <a:r>
              <a:rPr lang="uk-UA" sz="2000" dirty="0" smtClean="0"/>
              <a:t>Внести </a:t>
            </a:r>
            <a:r>
              <a:rPr lang="uk-UA" sz="2000" dirty="0"/>
              <a:t>зміни </a:t>
            </a:r>
            <a:r>
              <a:rPr lang="uk-UA" sz="2000" dirty="0" smtClean="0"/>
              <a:t>до ст. 30 </a:t>
            </a:r>
            <a:r>
              <a:rPr lang="uk-UA" sz="2000" dirty="0"/>
              <a:t>Закону України «Про місцеве самоврядування в Україні» </a:t>
            </a:r>
            <a:endParaRPr lang="uk-UA" sz="2000" dirty="0" smtClean="0"/>
          </a:p>
          <a:p>
            <a:pPr marL="342900" indent="-342900" algn="just">
              <a:buAutoNum type="arabicPeriod"/>
            </a:pPr>
            <a:r>
              <a:rPr lang="uk-UA" sz="2000" dirty="0" smtClean="0"/>
              <a:t>Внести зміни до  </a:t>
            </a:r>
            <a:r>
              <a:rPr lang="uk-UA" sz="2000" dirty="0"/>
              <a:t>ЗУ «Про державні цільові програми</a:t>
            </a:r>
            <a:r>
              <a:rPr lang="uk-UA" sz="2000" dirty="0" smtClean="0"/>
              <a:t>»;</a:t>
            </a:r>
          </a:p>
          <a:p>
            <a:pPr marL="342900" indent="-342900" algn="just">
              <a:buAutoNum type="arabicPeriod"/>
            </a:pPr>
            <a:r>
              <a:rPr lang="uk-UA" sz="2000" dirty="0" smtClean="0"/>
              <a:t>Внести зміни до постанови  </a:t>
            </a:r>
            <a:r>
              <a:rPr lang="uk-UA" sz="2000" dirty="0"/>
              <a:t>Кабінету Міністрів від 31.01.2007 року  </a:t>
            </a:r>
            <a:r>
              <a:rPr lang="ru-RU" sz="2000" dirty="0"/>
              <a:t>N</a:t>
            </a:r>
            <a:r>
              <a:rPr lang="uk-UA" sz="2000" dirty="0"/>
              <a:t> 106 </a:t>
            </a:r>
            <a:r>
              <a:rPr lang="uk-UA" sz="2000" b="1" dirty="0"/>
              <a:t>«Про порядок розроблення та виконання державних цільових програм</a:t>
            </a:r>
            <a:r>
              <a:rPr lang="uk-UA" sz="2000" b="1" dirty="0" smtClean="0"/>
              <a:t>»;</a:t>
            </a:r>
          </a:p>
          <a:p>
            <a:pPr marL="342900" indent="-342900" algn="just">
              <a:buAutoNum type="arabicPeriod"/>
            </a:pPr>
            <a:r>
              <a:rPr lang="uk-UA" sz="2000" dirty="0" smtClean="0"/>
              <a:t>Розробити і затвердити методичні </a:t>
            </a:r>
            <a:r>
              <a:rPr lang="uk-UA" sz="2000" dirty="0"/>
              <a:t>рекомендації щодо розроблення і виконання </a:t>
            </a:r>
            <a:r>
              <a:rPr lang="uk-UA" sz="2000" dirty="0" smtClean="0"/>
              <a:t>місцевих </a:t>
            </a:r>
            <a:r>
              <a:rPr lang="uk-UA" sz="2000" dirty="0"/>
              <a:t>і регіональних програм з </a:t>
            </a:r>
            <a:r>
              <a:rPr lang="uk-UA" sz="2000" dirty="0" smtClean="0"/>
              <a:t>підвищення БДР.</a:t>
            </a:r>
          </a:p>
          <a:p>
            <a:pPr marL="342900" indent="-342900" algn="just">
              <a:buAutoNum type="arabicPeriod"/>
            </a:pPr>
            <a:r>
              <a:rPr lang="uk-UA" sz="2000" dirty="0" smtClean="0"/>
              <a:t>Запровадити Програму підвищення кваліфікації фахівців з організації та безпеки ДР.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07718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006" y="5373216"/>
            <a:ext cx="5780364" cy="100811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ДЯКУЮ ЗА УВАГУ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31" y="2564904"/>
            <a:ext cx="3020512" cy="367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482"/>
            <a:ext cx="2344251" cy="2344251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756"/>
            <a:ext cx="2484438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3" b="15352"/>
          <a:stretch>
            <a:fillRect/>
          </a:stretch>
        </p:blipFill>
        <p:spPr bwMode="auto">
          <a:xfrm>
            <a:off x="5868144" y="35482"/>
            <a:ext cx="2538412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7303" b="153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35033" y="2708920"/>
            <a:ext cx="50586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Віце-президент ГО 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«Товариство учасників руху», голова Громадської спілки захисту пішоходів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ВІКТОР КОЗОРІЗ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м. Харків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2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892480" cy="1584176"/>
          </a:xfrm>
        </p:spPr>
        <p:txBody>
          <a:bodyPr>
            <a:noAutofit/>
          </a:bodyPr>
          <a:lstStyle/>
          <a:p>
            <a:r>
              <a:rPr lang="uk-UA" sz="3200" dirty="0" smtClean="0"/>
              <a:t>В Україні існує: </a:t>
            </a:r>
            <a:r>
              <a:rPr lang="uk-UA" sz="3200" b="1" dirty="0" smtClean="0"/>
              <a:t>460 міст, 885 селищ міського типу, 28385 сіл</a:t>
            </a:r>
            <a:r>
              <a:rPr lang="uk-UA" sz="3200" b="1" dirty="0"/>
              <a:t>, 490 </a:t>
            </a:r>
            <a:r>
              <a:rPr lang="uk-UA" sz="3200" b="1" dirty="0" smtClean="0"/>
              <a:t>районів,      24 області і Автономна Республіка Крим </a:t>
            </a:r>
            <a:endParaRPr lang="uk-UA" sz="3200" dirty="0" smtClean="0"/>
          </a:p>
          <a:p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44" y="0"/>
            <a:ext cx="1438656" cy="1438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" y="81116"/>
            <a:ext cx="3639815" cy="13831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6835"/>
            <a:ext cx="2848651" cy="1357411"/>
          </a:xfrm>
          <a:prstGeom prst="rect">
            <a:avLst/>
          </a:prstGeom>
        </p:spPr>
      </p:pic>
      <p:sp>
        <p:nvSpPr>
          <p:cNvPr id="9" name="Подзаголовок 1"/>
          <p:cNvSpPr txBox="1">
            <a:spLocks/>
          </p:cNvSpPr>
          <p:nvPr/>
        </p:nvSpPr>
        <p:spPr>
          <a:xfrm>
            <a:off x="251520" y="4311179"/>
            <a:ext cx="6480720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3200" dirty="0" smtClean="0"/>
          </a:p>
          <a:p>
            <a:endParaRPr lang="uk-UA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879" y="3495571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Загальна протяжність вулично-дорожньої мережі у 2015 році (без АР Крим та міста Севастополь) складала: </a:t>
            </a:r>
            <a:r>
              <a:rPr lang="uk-UA" sz="2800" b="1" dirty="0" smtClean="0"/>
              <a:t>249,5 тис. км</a:t>
            </a:r>
            <a:endParaRPr lang="uk-UA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8869" y="4894256"/>
            <a:ext cx="8056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Протяжність вулиць та доріг із штучним </a:t>
            </a:r>
            <a:r>
              <a:rPr lang="uk-UA" sz="2800" dirty="0" smtClean="0"/>
              <a:t>освітленням складала: </a:t>
            </a:r>
            <a:r>
              <a:rPr lang="uk-UA" sz="2800" b="1" dirty="0" smtClean="0"/>
              <a:t>65,0 </a:t>
            </a:r>
            <a:r>
              <a:rPr lang="uk-UA" sz="2800" b="1" dirty="0"/>
              <a:t>тис. км </a:t>
            </a:r>
            <a:r>
              <a:rPr lang="uk-UA" sz="2800" dirty="0" smtClean="0"/>
              <a:t>(26%)</a:t>
            </a:r>
            <a:endParaRPr lang="uk-UA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6135687"/>
            <a:ext cx="455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* За даними </a:t>
            </a:r>
            <a:r>
              <a:rPr lang="uk-UA" sz="2400" dirty="0" err="1" smtClean="0"/>
              <a:t>Мінрегіонбуду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4362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278268"/>
            <a:ext cx="6552728" cy="1160388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12800" b="1" dirty="0"/>
              <a:t>Структура </a:t>
            </a:r>
            <a:r>
              <a:rPr lang="ru-RU" sz="12800" b="1" dirty="0" err="1"/>
              <a:t>мережі</a:t>
            </a:r>
            <a:r>
              <a:rPr lang="ru-RU" sz="12800" b="1" dirty="0"/>
              <a:t> </a:t>
            </a:r>
            <a:r>
              <a:rPr lang="ru-RU" sz="12800" b="1" dirty="0" err="1" smtClean="0"/>
              <a:t>автодоріг</a:t>
            </a:r>
            <a:r>
              <a:rPr lang="ru-RU" sz="12800" b="1" dirty="0" smtClean="0"/>
              <a:t> </a:t>
            </a:r>
            <a:r>
              <a:rPr lang="ru-RU" sz="12800" b="1" dirty="0" err="1"/>
              <a:t>загального</a:t>
            </a:r>
            <a:r>
              <a:rPr lang="ru-RU" sz="12800" b="1" dirty="0"/>
              <a:t> </a:t>
            </a:r>
            <a:r>
              <a:rPr lang="ru-RU" sz="12800" b="1" dirty="0" err="1"/>
              <a:t>користування</a:t>
            </a:r>
            <a:endParaRPr lang="ru-RU" sz="12800" dirty="0"/>
          </a:p>
          <a:p>
            <a:pPr>
              <a:lnSpc>
                <a:spcPct val="120000"/>
              </a:lnSpc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44" y="0"/>
            <a:ext cx="1438656" cy="143865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28588"/>
            <a:ext cx="6834048" cy="463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6253912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* За </a:t>
            </a:r>
            <a:r>
              <a:rPr lang="ru-RU" sz="2400" dirty="0" err="1"/>
              <a:t>даними</a:t>
            </a:r>
            <a:r>
              <a:rPr lang="ru-RU" sz="2400" dirty="0"/>
              <a:t> </a:t>
            </a:r>
            <a:r>
              <a:rPr lang="ru-RU" sz="2400" dirty="0" err="1" smtClean="0"/>
              <a:t>Мінінфраструктури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682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330" y="16901"/>
            <a:ext cx="1438656" cy="14386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7200" y="1189421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/>
          </a:p>
          <a:p>
            <a:r>
              <a:rPr lang="ru-RU" sz="2400" b="1" dirty="0"/>
              <a:t>1. Ст. 3 </a:t>
            </a:r>
            <a:r>
              <a:rPr lang="ru-RU" sz="2400" b="1" dirty="0" err="1"/>
              <a:t>Конституції</a:t>
            </a:r>
            <a:r>
              <a:rPr lang="ru-RU" sz="2400" b="1" dirty="0"/>
              <a:t> </a:t>
            </a:r>
            <a:r>
              <a:rPr lang="ru-RU" sz="2400" b="1" dirty="0" err="1" smtClean="0"/>
              <a:t>України</a:t>
            </a:r>
            <a:endParaRPr lang="ru-RU" sz="2400" dirty="0"/>
          </a:p>
          <a:p>
            <a:r>
              <a:rPr lang="ru-RU" sz="2400" b="1" dirty="0"/>
              <a:t>2. ЗУ “Про </a:t>
            </a:r>
            <a:r>
              <a:rPr lang="ru-RU" sz="2400" b="1" dirty="0" err="1"/>
              <a:t>місцеве</a:t>
            </a:r>
            <a:r>
              <a:rPr lang="ru-RU" sz="2400" b="1" dirty="0"/>
              <a:t> </a:t>
            </a:r>
            <a:r>
              <a:rPr lang="ru-RU" sz="2400" b="1" dirty="0" err="1"/>
              <a:t>самоврядування</a:t>
            </a:r>
            <a:r>
              <a:rPr lang="ru-RU" sz="2400" b="1" dirty="0" smtClean="0"/>
              <a:t>”</a:t>
            </a:r>
            <a:endParaRPr lang="ru-RU" sz="2400" dirty="0"/>
          </a:p>
          <a:p>
            <a:r>
              <a:rPr lang="ru-RU" sz="2400" b="1" dirty="0"/>
              <a:t>3. Ст. 5, 6, 7, 43 </a:t>
            </a:r>
            <a:r>
              <a:rPr lang="ru-RU" sz="2400" b="1" dirty="0" smtClean="0"/>
              <a:t>ЗУ “</a:t>
            </a:r>
            <a:r>
              <a:rPr lang="ru-RU" sz="2400" b="1" dirty="0"/>
              <a:t>Про </a:t>
            </a:r>
            <a:r>
              <a:rPr lang="ru-RU" sz="2400" b="1" dirty="0" err="1"/>
              <a:t>дорожній</a:t>
            </a:r>
            <a:r>
              <a:rPr lang="ru-RU" sz="2400" b="1" dirty="0"/>
              <a:t> </a:t>
            </a:r>
            <a:r>
              <a:rPr lang="ru-RU" sz="2400" b="1" dirty="0" err="1"/>
              <a:t>рух</a:t>
            </a:r>
            <a:r>
              <a:rPr lang="ru-RU" sz="2400" b="1" dirty="0" smtClean="0"/>
              <a:t>”</a:t>
            </a:r>
            <a:endParaRPr lang="ru-RU" sz="2400" dirty="0"/>
          </a:p>
          <a:p>
            <a:r>
              <a:rPr lang="ru-RU" sz="2400" b="1" dirty="0"/>
              <a:t>4. </a:t>
            </a:r>
            <a:r>
              <a:rPr lang="ru-RU" sz="2400" b="1" dirty="0" err="1"/>
              <a:t>Розділ</a:t>
            </a:r>
            <a:r>
              <a:rPr lang="ru-RU" sz="2400" b="1" dirty="0"/>
              <a:t> III ЗУ “Про </a:t>
            </a:r>
            <a:r>
              <a:rPr lang="ru-RU" sz="2400" b="1" dirty="0" err="1"/>
              <a:t>автомобільні</a:t>
            </a:r>
            <a:r>
              <a:rPr lang="ru-RU" sz="2400" b="1" dirty="0"/>
              <a:t> </a:t>
            </a:r>
            <a:r>
              <a:rPr lang="ru-RU" sz="2400" b="1" dirty="0" smtClean="0"/>
              <a:t>дороги”</a:t>
            </a:r>
            <a:endParaRPr lang="ru-RU" sz="2400" dirty="0"/>
          </a:p>
          <a:p>
            <a:r>
              <a:rPr lang="ru-RU" sz="2400" b="1" dirty="0"/>
              <a:t>5. ДБН В.2.3-5-2001 “</a:t>
            </a:r>
            <a:r>
              <a:rPr lang="ru-RU" sz="2400" b="1" dirty="0" err="1"/>
              <a:t>Вулиці</a:t>
            </a:r>
            <a:r>
              <a:rPr lang="ru-RU" sz="2400" b="1" dirty="0"/>
              <a:t> і дороги </a:t>
            </a:r>
            <a:r>
              <a:rPr lang="ru-RU" sz="2400" b="1" dirty="0" err="1"/>
              <a:t>населених</a:t>
            </a:r>
            <a:r>
              <a:rPr lang="ru-RU" sz="2400" b="1" dirty="0"/>
              <a:t> </a:t>
            </a:r>
            <a:r>
              <a:rPr lang="ru-RU" sz="2400" b="1" dirty="0" err="1"/>
              <a:t>пунктів</a:t>
            </a:r>
            <a:r>
              <a:rPr lang="ru-RU" sz="2400" b="1" dirty="0" smtClean="0"/>
              <a:t>”</a:t>
            </a:r>
            <a:endParaRPr lang="ru-RU" sz="2400" dirty="0"/>
          </a:p>
          <a:p>
            <a:r>
              <a:rPr lang="uk-UA" sz="2400" b="1" dirty="0"/>
              <a:t>6. Генеральний </a:t>
            </a:r>
            <a:r>
              <a:rPr lang="uk-UA" sz="2400" b="1" dirty="0" smtClean="0"/>
              <a:t>план</a:t>
            </a:r>
            <a:endParaRPr lang="uk-UA" sz="2400" dirty="0"/>
          </a:p>
          <a:p>
            <a:r>
              <a:rPr lang="uk-UA" sz="2400" b="1" dirty="0"/>
              <a:t>7. Комплексна схема  </a:t>
            </a:r>
            <a:r>
              <a:rPr lang="uk-UA" sz="2400" b="1" dirty="0" smtClean="0"/>
              <a:t>транспорту </a:t>
            </a:r>
            <a:endParaRPr lang="uk-UA" sz="2400" dirty="0"/>
          </a:p>
          <a:p>
            <a:r>
              <a:rPr lang="ru-RU" sz="2400" b="1" dirty="0"/>
              <a:t>8.  </a:t>
            </a:r>
            <a:r>
              <a:rPr lang="ru-RU" sz="2400" b="1" dirty="0" err="1"/>
              <a:t>Єдині</a:t>
            </a:r>
            <a:r>
              <a:rPr lang="ru-RU" sz="2400" b="1" dirty="0"/>
              <a:t> правила ремонту і </a:t>
            </a:r>
            <a:r>
              <a:rPr lang="ru-RU" sz="2400" b="1" dirty="0" err="1"/>
              <a:t>утримання</a:t>
            </a:r>
            <a:r>
              <a:rPr lang="ru-RU" sz="2400" b="1" dirty="0"/>
              <a:t> </a:t>
            </a:r>
            <a:r>
              <a:rPr lang="ru-RU" sz="2400" b="1" dirty="0" err="1"/>
              <a:t>автомобільних</a:t>
            </a:r>
            <a:r>
              <a:rPr lang="ru-RU" sz="2400" b="1" dirty="0"/>
              <a:t> </a:t>
            </a:r>
            <a:r>
              <a:rPr lang="ru-RU" sz="2400" b="1" dirty="0" err="1"/>
              <a:t>доріг</a:t>
            </a:r>
            <a:r>
              <a:rPr lang="ru-RU" sz="2400" b="1" dirty="0"/>
              <a:t>, </a:t>
            </a:r>
            <a:r>
              <a:rPr lang="ru-RU" sz="2400" b="1" dirty="0" err="1"/>
              <a:t>вулиць</a:t>
            </a:r>
            <a:r>
              <a:rPr lang="ru-RU" sz="2400" b="1" dirty="0"/>
              <a:t>...  </a:t>
            </a:r>
            <a:endParaRPr lang="ru-RU" sz="2400" dirty="0"/>
          </a:p>
          <a:p>
            <a:r>
              <a:rPr lang="uk-UA" sz="2400" b="1" dirty="0"/>
              <a:t>9. І т.д</a:t>
            </a:r>
            <a:r>
              <a:rPr lang="uk-UA" sz="2400" b="1" dirty="0" smtClean="0"/>
              <a:t>. і т.п.</a:t>
            </a:r>
            <a:endParaRPr lang="uk-UA" sz="2400" dirty="0"/>
          </a:p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0648"/>
            <a:ext cx="6912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НОРМАТИВНО-ПРАВОВЕ ЗАБЕЗПЕЧЕННЯ ОМС</a:t>
            </a:r>
            <a:endParaRPr lang="uk-UA" sz="3200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020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44" y="0"/>
            <a:ext cx="1438656" cy="1438656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7292280" cy="28803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200" b="1" dirty="0"/>
              <a:t>РЕКОМЕНДАЦІЇ </a:t>
            </a:r>
            <a:r>
              <a:rPr lang="uk-UA" sz="3200" b="1" dirty="0" smtClean="0"/>
              <a:t> </a:t>
            </a:r>
          </a:p>
          <a:p>
            <a:pPr marL="45720" indent="0" algn="ctr">
              <a:buNone/>
            </a:pPr>
            <a:r>
              <a:rPr lang="uk-UA" sz="3200" b="1" dirty="0" smtClean="0"/>
              <a:t>ПАРЛАМЕНТСЬКИХ </a:t>
            </a:r>
            <a:r>
              <a:rPr lang="uk-UA" sz="3200" b="1" dirty="0"/>
              <a:t>СЛУХАНЬ </a:t>
            </a:r>
            <a:endParaRPr lang="uk-UA" sz="3200" b="1" dirty="0" smtClean="0"/>
          </a:p>
          <a:p>
            <a:pPr marL="45720" indent="0" algn="ctr">
              <a:buNone/>
            </a:pPr>
            <a:r>
              <a:rPr lang="ru-RU" sz="2800" b="1" dirty="0" smtClean="0"/>
              <a:t>"</a:t>
            </a:r>
            <a:r>
              <a:rPr lang="ru-RU" sz="2800" b="1" dirty="0"/>
              <a:t>Стан і </a:t>
            </a:r>
            <a:r>
              <a:rPr lang="ru-RU" sz="2800" b="1" dirty="0" err="1"/>
              <a:t>перспективи</a:t>
            </a:r>
            <a:r>
              <a:rPr lang="ru-RU" sz="2800" b="1" dirty="0"/>
              <a:t> </a:t>
            </a:r>
            <a:r>
              <a:rPr lang="ru-RU" sz="2800" b="1" dirty="0" err="1"/>
              <a:t>забезпечення</a:t>
            </a:r>
            <a:r>
              <a:rPr lang="ru-RU" sz="2800" b="1" dirty="0"/>
              <a:t> в </a:t>
            </a:r>
            <a:r>
              <a:rPr lang="ru-RU" sz="2800" b="1" dirty="0" err="1" smtClean="0"/>
              <a:t>Україні</a:t>
            </a:r>
            <a:r>
              <a:rPr lang="ru-RU" sz="2800" b="1" dirty="0" smtClean="0"/>
              <a:t> </a:t>
            </a:r>
            <a:r>
              <a:rPr lang="uk-UA" sz="2800" b="1" dirty="0" smtClean="0"/>
              <a:t>безпеки </a:t>
            </a:r>
            <a:r>
              <a:rPr lang="uk-UA" sz="2800" b="1" dirty="0"/>
              <a:t>дорожнього руху"</a:t>
            </a:r>
          </a:p>
          <a:p>
            <a:pPr marL="45720" indent="0" algn="ctr">
              <a:buNone/>
            </a:pPr>
            <a:r>
              <a:rPr lang="uk-UA" sz="2400" dirty="0"/>
              <a:t>23 грудня 2015 </a:t>
            </a:r>
            <a:r>
              <a:rPr lang="uk-UA" sz="2400" dirty="0" smtClean="0"/>
              <a:t>року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068960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1) </a:t>
            </a:r>
            <a:r>
              <a:rPr lang="ru-RU" sz="2200" b="1" dirty="0" err="1"/>
              <a:t>розробити</a:t>
            </a:r>
            <a:r>
              <a:rPr lang="ru-RU" sz="2200" b="1" dirty="0"/>
              <a:t>, </a:t>
            </a:r>
            <a:r>
              <a:rPr lang="ru-RU" sz="2200" b="1" dirty="0" err="1"/>
              <a:t>затвердити</a:t>
            </a:r>
            <a:r>
              <a:rPr lang="ru-RU" sz="2200" b="1" dirty="0"/>
              <a:t> та </a:t>
            </a:r>
            <a:r>
              <a:rPr lang="ru-RU" sz="2200" b="1" dirty="0" err="1"/>
              <a:t>забезпечити</a:t>
            </a:r>
            <a:r>
              <a:rPr lang="ru-RU" sz="2200" b="1" dirty="0"/>
              <a:t> </a:t>
            </a:r>
            <a:r>
              <a:rPr lang="ru-RU" sz="2200" b="1" dirty="0" err="1"/>
              <a:t>реалізацію</a:t>
            </a:r>
            <a:r>
              <a:rPr lang="ru-RU" sz="2200" b="1" dirty="0"/>
              <a:t> </a:t>
            </a:r>
            <a:r>
              <a:rPr lang="ru-RU" sz="2200" b="1" dirty="0" err="1"/>
              <a:t>місцевих</a:t>
            </a:r>
            <a:r>
              <a:rPr lang="ru-RU" sz="2200" b="1" dirty="0"/>
              <a:t> </a:t>
            </a:r>
            <a:r>
              <a:rPr lang="ru-RU" sz="2200" b="1" dirty="0" err="1"/>
              <a:t>програм</a:t>
            </a:r>
            <a:r>
              <a:rPr lang="ru-RU" sz="2200" b="1" dirty="0"/>
              <a:t> </a:t>
            </a:r>
            <a:r>
              <a:rPr lang="ru-RU" sz="2200" b="1" dirty="0" err="1"/>
              <a:t>розвитку</a:t>
            </a:r>
            <a:r>
              <a:rPr lang="ru-RU" sz="2200" b="1" dirty="0"/>
              <a:t> </a:t>
            </a:r>
            <a:r>
              <a:rPr lang="ru-RU" sz="2200" b="1" dirty="0" err="1"/>
              <a:t>дорожнього</a:t>
            </a:r>
            <a:r>
              <a:rPr lang="ru-RU" sz="2200" b="1" dirty="0"/>
              <a:t> </a:t>
            </a:r>
            <a:r>
              <a:rPr lang="ru-RU" sz="2200" b="1" dirty="0" err="1"/>
              <a:t>руху</a:t>
            </a:r>
            <a:r>
              <a:rPr lang="ru-RU" sz="2200" b="1" dirty="0"/>
              <a:t> та </a:t>
            </a:r>
            <a:r>
              <a:rPr lang="ru-RU" sz="2200" b="1" dirty="0" err="1"/>
              <a:t>його</a:t>
            </a:r>
            <a:r>
              <a:rPr lang="ru-RU" sz="2200" b="1" dirty="0"/>
              <a:t> </a:t>
            </a:r>
            <a:r>
              <a:rPr lang="ru-RU" sz="2200" b="1" dirty="0" err="1"/>
              <a:t>безпеки</a:t>
            </a:r>
            <a:r>
              <a:rPr lang="ru-RU" sz="2200" b="1" dirty="0" smtClean="0"/>
              <a:t>...</a:t>
            </a:r>
            <a:endParaRPr lang="ru-RU" sz="2200" dirty="0"/>
          </a:p>
          <a:p>
            <a:pPr algn="just"/>
            <a:endParaRPr lang="uk-UA" sz="2200" dirty="0"/>
          </a:p>
          <a:p>
            <a:pPr algn="just"/>
            <a:r>
              <a:rPr lang="ru-RU" sz="2200" b="1" dirty="0"/>
              <a:t>2) </a:t>
            </a:r>
            <a:r>
              <a:rPr lang="ru-RU" sz="2200" b="1" dirty="0" err="1"/>
              <a:t>передбачати</a:t>
            </a:r>
            <a:r>
              <a:rPr lang="ru-RU" sz="2200" b="1" dirty="0"/>
              <a:t> </a:t>
            </a:r>
            <a:r>
              <a:rPr lang="ru-RU" sz="2200" b="1" dirty="0" err="1"/>
              <a:t>кошти</a:t>
            </a:r>
            <a:r>
              <a:rPr lang="ru-RU" sz="2200" b="1" dirty="0"/>
              <a:t> на </a:t>
            </a:r>
            <a:r>
              <a:rPr lang="ru-RU" sz="2200" b="1" dirty="0" err="1"/>
              <a:t>реалізацію</a:t>
            </a:r>
            <a:r>
              <a:rPr lang="ru-RU" sz="2200" b="1" dirty="0"/>
              <a:t> </a:t>
            </a:r>
            <a:r>
              <a:rPr lang="ru-RU" sz="2200" b="1" dirty="0" err="1"/>
              <a:t>програм</a:t>
            </a:r>
            <a:r>
              <a:rPr lang="ru-RU" sz="2200" b="1" dirty="0"/>
              <a:t> </a:t>
            </a:r>
            <a:r>
              <a:rPr lang="ru-RU" sz="2200" b="1" dirty="0" err="1"/>
              <a:t>розвитку</a:t>
            </a:r>
            <a:r>
              <a:rPr lang="ru-RU" sz="2200" b="1" dirty="0"/>
              <a:t> </a:t>
            </a:r>
            <a:r>
              <a:rPr lang="ru-RU" sz="2200" b="1" dirty="0" err="1"/>
              <a:t>дорожнього</a:t>
            </a:r>
            <a:r>
              <a:rPr lang="ru-RU" sz="2200" b="1" dirty="0"/>
              <a:t> </a:t>
            </a:r>
            <a:r>
              <a:rPr lang="ru-RU" sz="2200" b="1" dirty="0" err="1"/>
              <a:t>руху</a:t>
            </a:r>
            <a:r>
              <a:rPr lang="ru-RU" sz="2200" b="1" dirty="0"/>
              <a:t> та </a:t>
            </a:r>
            <a:r>
              <a:rPr lang="ru-RU" sz="2200" b="1" dirty="0" err="1"/>
              <a:t>його</a:t>
            </a:r>
            <a:r>
              <a:rPr lang="ru-RU" sz="2200" b="1" dirty="0"/>
              <a:t> </a:t>
            </a:r>
            <a:r>
              <a:rPr lang="ru-RU" sz="2200" b="1" dirty="0" err="1"/>
              <a:t>безпеки</a:t>
            </a:r>
            <a:r>
              <a:rPr lang="ru-RU" sz="2200" b="1" dirty="0"/>
              <a:t>...</a:t>
            </a:r>
            <a:endParaRPr lang="ru-RU" sz="2200" dirty="0"/>
          </a:p>
          <a:p>
            <a:pPr algn="just"/>
            <a:endParaRPr lang="uk-UA" sz="2200" dirty="0"/>
          </a:p>
          <a:p>
            <a:pPr algn="just"/>
            <a:r>
              <a:rPr lang="ru-RU" sz="2200" b="1" dirty="0"/>
              <a:t>3) </a:t>
            </a:r>
            <a:r>
              <a:rPr lang="ru-RU" sz="2200" b="1" dirty="0" err="1"/>
              <a:t>забезпечити</a:t>
            </a:r>
            <a:r>
              <a:rPr lang="ru-RU" sz="2200" b="1" dirty="0"/>
              <a:t> </a:t>
            </a:r>
            <a:r>
              <a:rPr lang="ru-RU" sz="2200" b="1" dirty="0" err="1"/>
              <a:t>постійний</a:t>
            </a:r>
            <a:r>
              <a:rPr lang="ru-RU" sz="2200" b="1" dirty="0"/>
              <a:t> </a:t>
            </a:r>
            <a:r>
              <a:rPr lang="ru-RU" sz="2200" b="1" dirty="0" err="1"/>
              <a:t>моніторинг</a:t>
            </a:r>
            <a:r>
              <a:rPr lang="ru-RU" sz="2200" b="1" dirty="0"/>
              <a:t> та </a:t>
            </a:r>
            <a:r>
              <a:rPr lang="ru-RU" sz="2200" b="1" dirty="0" err="1"/>
              <a:t>громадський</a:t>
            </a:r>
            <a:r>
              <a:rPr lang="ru-RU" sz="2200" b="1" dirty="0"/>
              <a:t> контроль за </a:t>
            </a:r>
            <a:r>
              <a:rPr lang="ru-RU" sz="2200" b="1" dirty="0" err="1"/>
              <a:t>виконанням</a:t>
            </a:r>
            <a:r>
              <a:rPr lang="ru-RU" sz="2200" b="1" dirty="0"/>
              <a:t> </a:t>
            </a:r>
            <a:r>
              <a:rPr lang="ru-RU" sz="2200" b="1" dirty="0" err="1"/>
              <a:t>заходів</a:t>
            </a:r>
            <a:r>
              <a:rPr lang="ru-RU" sz="2200" b="1" dirty="0"/>
              <a:t> з </a:t>
            </a:r>
            <a:r>
              <a:rPr lang="ru-RU" sz="2200" b="1" dirty="0" err="1"/>
              <a:t>реалізації</a:t>
            </a:r>
            <a:r>
              <a:rPr lang="ru-RU" sz="2200" b="1" dirty="0"/>
              <a:t> </a:t>
            </a:r>
            <a:r>
              <a:rPr lang="ru-RU" sz="2200" b="1" dirty="0" err="1"/>
              <a:t>програм</a:t>
            </a:r>
            <a:r>
              <a:rPr lang="ru-RU" sz="2200" b="1" dirty="0"/>
              <a:t> </a:t>
            </a:r>
            <a:r>
              <a:rPr lang="ru-RU" sz="2200" b="1" dirty="0" err="1"/>
              <a:t>розвитку</a:t>
            </a:r>
            <a:r>
              <a:rPr lang="ru-RU" sz="2200" b="1" dirty="0"/>
              <a:t> </a:t>
            </a:r>
            <a:r>
              <a:rPr lang="ru-RU" sz="2200" b="1" dirty="0" err="1"/>
              <a:t>дорожнього</a:t>
            </a:r>
            <a:r>
              <a:rPr lang="ru-RU" sz="2200" b="1" dirty="0"/>
              <a:t> </a:t>
            </a:r>
            <a:r>
              <a:rPr lang="ru-RU" sz="2200" b="1" dirty="0" err="1"/>
              <a:t>руху</a:t>
            </a:r>
            <a:r>
              <a:rPr lang="ru-RU" sz="2200" b="1" dirty="0"/>
              <a:t> та </a:t>
            </a:r>
            <a:r>
              <a:rPr lang="ru-RU" sz="2200" b="1" dirty="0" err="1"/>
              <a:t>його</a:t>
            </a:r>
            <a:r>
              <a:rPr lang="ru-RU" sz="2200" b="1" dirty="0"/>
              <a:t> </a:t>
            </a:r>
            <a:r>
              <a:rPr lang="ru-RU" sz="2200" b="1" dirty="0" err="1"/>
              <a:t>безпеки</a:t>
            </a:r>
            <a:r>
              <a:rPr lang="ru-RU" sz="2200" b="1" dirty="0"/>
              <a:t>...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11828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44" y="0"/>
            <a:ext cx="1438656" cy="1438656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7004248" cy="7071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3200" b="1" dirty="0" smtClean="0"/>
              <a:t>Що відбувається у </a:t>
            </a:r>
            <a:r>
              <a:rPr lang="ru-RU" sz="3200" b="1" dirty="0" smtClean="0"/>
              <a:t>наших </a:t>
            </a:r>
            <a:r>
              <a:rPr lang="uk-UA" sz="3200" b="1" dirty="0" smtClean="0"/>
              <a:t>містах</a:t>
            </a:r>
            <a:r>
              <a:rPr lang="en-US" sz="3200" b="1" dirty="0" smtClean="0"/>
              <a:t>?</a:t>
            </a:r>
            <a:endParaRPr lang="uk-UA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8820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У 2015 році у населених пунктах України </a:t>
            </a:r>
          </a:p>
          <a:p>
            <a:r>
              <a:rPr lang="uk-UA" sz="2400" dirty="0" smtClean="0"/>
              <a:t>було скоєно </a:t>
            </a:r>
            <a:r>
              <a:rPr lang="uk-UA" sz="2400" b="1" dirty="0" smtClean="0"/>
              <a:t>18945 ДТП </a:t>
            </a:r>
            <a:r>
              <a:rPr lang="uk-UA" sz="2400" dirty="0" smtClean="0"/>
              <a:t>з потерпілими. З них:</a:t>
            </a:r>
          </a:p>
          <a:p>
            <a:r>
              <a:rPr lang="uk-UA" sz="2400" dirty="0" smtClean="0"/>
              <a:t>11,2% — у м. Києві;</a:t>
            </a:r>
          </a:p>
          <a:p>
            <a:r>
              <a:rPr lang="uk-UA" sz="2400" dirty="0" smtClean="0"/>
              <a:t>35,5% — в </a:t>
            </a:r>
            <a:r>
              <a:rPr lang="uk-UA" sz="2400" dirty="0"/>
              <a:t>обласних центрах </a:t>
            </a:r>
            <a:r>
              <a:rPr lang="uk-UA" sz="2400" dirty="0" smtClean="0"/>
              <a:t>України</a:t>
            </a:r>
            <a:r>
              <a:rPr lang="uk-UA" sz="2400" dirty="0"/>
              <a:t>;</a:t>
            </a:r>
            <a:endParaRPr lang="uk-UA" sz="2400" dirty="0" smtClean="0"/>
          </a:p>
          <a:p>
            <a:r>
              <a:rPr lang="uk-UA" sz="2400" dirty="0" smtClean="0"/>
              <a:t>21,8</a:t>
            </a:r>
            <a:r>
              <a:rPr lang="uk-UA" sz="2400" dirty="0"/>
              <a:t>% —</a:t>
            </a:r>
            <a:r>
              <a:rPr lang="uk-UA" sz="2400" dirty="0" smtClean="0"/>
              <a:t> </a:t>
            </a:r>
            <a:r>
              <a:rPr lang="uk-UA" sz="2400" dirty="0"/>
              <a:t>у районних </a:t>
            </a:r>
            <a:r>
              <a:rPr lang="uk-UA" sz="2400" dirty="0" smtClean="0"/>
              <a:t>центрах;</a:t>
            </a:r>
          </a:p>
          <a:p>
            <a:r>
              <a:rPr lang="uk-UA" sz="2400" dirty="0" smtClean="0"/>
              <a:t>10,1</a:t>
            </a:r>
            <a:r>
              <a:rPr lang="uk-UA" sz="2400" dirty="0"/>
              <a:t>% </a:t>
            </a:r>
            <a:r>
              <a:rPr lang="uk-UA" sz="2400" dirty="0" smtClean="0"/>
              <a:t>— в </a:t>
            </a:r>
            <a:r>
              <a:rPr lang="uk-UA" sz="2400" dirty="0"/>
              <a:t>інших </a:t>
            </a:r>
            <a:r>
              <a:rPr lang="uk-UA" sz="2400" dirty="0" smtClean="0"/>
              <a:t>містах</a:t>
            </a:r>
            <a:r>
              <a:rPr lang="uk-UA" sz="2400" dirty="0"/>
              <a:t>;</a:t>
            </a:r>
            <a:endParaRPr lang="uk-UA" sz="2400" dirty="0" smtClean="0"/>
          </a:p>
          <a:p>
            <a:r>
              <a:rPr lang="uk-UA" sz="2400" dirty="0" smtClean="0"/>
              <a:t>21,5 </a:t>
            </a:r>
            <a:r>
              <a:rPr lang="uk-UA" sz="2400" dirty="0"/>
              <a:t>% — </a:t>
            </a:r>
            <a:r>
              <a:rPr lang="uk-UA" sz="2400" dirty="0" smtClean="0"/>
              <a:t>в </a:t>
            </a:r>
            <a:r>
              <a:rPr lang="uk-UA" sz="2400" dirty="0"/>
              <a:t>інших населених </a:t>
            </a:r>
            <a:r>
              <a:rPr lang="uk-UA" sz="2400" dirty="0" smtClean="0"/>
              <a:t>пунктах.</a:t>
            </a:r>
          </a:p>
          <a:p>
            <a:endParaRPr lang="uk-UA" sz="2400" dirty="0" smtClean="0"/>
          </a:p>
        </p:txBody>
      </p:sp>
      <p:pic>
        <p:nvPicPr>
          <p:cNvPr id="8" name="Picture 2" descr="Результат пошуку зображень за запитом &quot;дтп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5" r="24023" b="5586"/>
          <a:stretch/>
        </p:blipFill>
        <p:spPr bwMode="auto">
          <a:xfrm>
            <a:off x="179512" y="3789040"/>
            <a:ext cx="2341388" cy="280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43808" y="4027716"/>
            <a:ext cx="6071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6"/>
                </a:solidFill>
              </a:rPr>
              <a:t>Загалом </a:t>
            </a:r>
            <a:r>
              <a:rPr lang="uk-UA" sz="2800" b="1" dirty="0" smtClean="0">
                <a:solidFill>
                  <a:schemeClr val="accent6"/>
                </a:solidFill>
              </a:rPr>
              <a:t>у населених пунктах України стається близько 74%  </a:t>
            </a:r>
            <a:r>
              <a:rPr lang="uk-UA" sz="2800" b="1" dirty="0" smtClean="0">
                <a:solidFill>
                  <a:schemeClr val="accent6"/>
                </a:solidFill>
              </a:rPr>
              <a:t>всіх </a:t>
            </a:r>
            <a:r>
              <a:rPr lang="uk-UA" sz="2800" b="1" dirty="0" smtClean="0">
                <a:solidFill>
                  <a:schemeClr val="accent6"/>
                </a:solidFill>
              </a:rPr>
              <a:t>ДТП й понад 50 всіх ДТП із смертельними наслідками</a:t>
            </a:r>
            <a:endParaRPr lang="uk-UA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1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054" cy="513903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44" y="0"/>
            <a:ext cx="1438656" cy="14386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88024" y="5132805"/>
            <a:ext cx="438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 smtClean="0"/>
          </a:p>
          <a:p>
            <a:r>
              <a:rPr lang="uk-UA" b="1" dirty="0" smtClean="0"/>
              <a:t>26.05. 2016 р. ДТП у м. Харкові , на пров. </a:t>
            </a:r>
            <a:r>
              <a:rPr lang="uk-UA" b="1" dirty="0" err="1" smtClean="0"/>
              <a:t>Лиманському</a:t>
            </a:r>
            <a:r>
              <a:rPr lang="uk-UA" b="1" dirty="0" smtClean="0"/>
              <a:t>, біля ЗОШ №35.</a:t>
            </a:r>
          </a:p>
          <a:p>
            <a:r>
              <a:rPr lang="uk-UA" b="1" dirty="0" smtClean="0"/>
              <a:t>Загинув 11-річний велосипедист.</a:t>
            </a:r>
            <a:endParaRPr lang="uk-UA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2" y="3501008"/>
            <a:ext cx="4788024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85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5" b="21023"/>
          <a:stretch/>
        </p:blipFill>
        <p:spPr bwMode="auto">
          <a:xfrm>
            <a:off x="0" y="0"/>
            <a:ext cx="9144000" cy="5056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7" r="8557"/>
          <a:stretch/>
        </p:blipFill>
        <p:spPr>
          <a:xfrm>
            <a:off x="6732241" y="4411513"/>
            <a:ext cx="2411760" cy="2446488"/>
          </a:xfrm>
        </p:spPr>
      </p:pic>
      <p:sp>
        <p:nvSpPr>
          <p:cNvPr id="10" name="Прямоугольник 9"/>
          <p:cNvSpPr/>
          <p:nvPr/>
        </p:nvSpPr>
        <p:spPr>
          <a:xfrm>
            <a:off x="179512" y="5162668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b="1" dirty="0" smtClean="0"/>
              <a:t>Біля школи декоративні кущі обмежують видимість, відсутні дорожні знаки 1.33 та </a:t>
            </a:r>
            <a:r>
              <a:rPr lang="uk-UA" sz="2000" dirty="0" smtClean="0"/>
              <a:t>3.29, </a:t>
            </a:r>
            <a:r>
              <a:rPr lang="uk-UA" sz="2000" b="1" dirty="0" smtClean="0"/>
              <a:t>лежачі поліцейські та інші умови.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44" y="0"/>
            <a:ext cx="143865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98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44" y="0"/>
            <a:ext cx="1438656" cy="14386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" y="0"/>
            <a:ext cx="6193841" cy="6858000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337192" y="1916832"/>
            <a:ext cx="2736304" cy="331236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6"/>
                </a:solidFill>
              </a:rPr>
              <a:t>Впродовж останніх років в більшості міст-обласних центрів спостерігається динаміка до збільшення кількості ДТП з потерпілими</a:t>
            </a:r>
            <a:endParaRPr lang="uk-UA" b="1" dirty="0">
              <a:solidFill>
                <a:schemeClr val="accent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1014" y="5569312"/>
            <a:ext cx="2987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* За даними </a:t>
            </a:r>
          </a:p>
          <a:p>
            <a:pPr algn="ctr"/>
            <a:r>
              <a:rPr lang="uk-UA" b="1" dirty="0" smtClean="0"/>
              <a:t>   </a:t>
            </a:r>
            <a:r>
              <a:rPr lang="uk-UA" b="1" dirty="0"/>
              <a:t>НАІС ДДАІ </a:t>
            </a:r>
            <a:endParaRPr lang="uk-UA" b="1" dirty="0" smtClean="0"/>
          </a:p>
          <a:p>
            <a:pPr algn="ctr"/>
            <a:r>
              <a:rPr lang="uk-UA" b="1" dirty="0"/>
              <a:t> </a:t>
            </a:r>
            <a:r>
              <a:rPr lang="uk-UA" b="1" dirty="0" smtClean="0"/>
              <a:t> МВС </a:t>
            </a:r>
            <a:r>
              <a:rPr lang="uk-UA" b="1" dirty="0"/>
              <a:t>України</a:t>
            </a:r>
          </a:p>
        </p:txBody>
      </p:sp>
    </p:spTree>
    <p:extLst>
      <p:ext uri="{BB962C8B-B14F-4D97-AF65-F5344CB8AC3E}">
        <p14:creationId xmlns:p14="http://schemas.microsoft.com/office/powerpoint/2010/main" val="170578341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670</Words>
  <Application>Microsoft Office PowerPoint</Application>
  <PresentationFormat>Экран (4:3)</PresentationFormat>
  <Paragraphs>74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pishohid</dc:creator>
  <cp:lastModifiedBy>Виктор</cp:lastModifiedBy>
  <cp:revision>26</cp:revision>
  <dcterms:created xsi:type="dcterms:W3CDTF">2016-11-13T12:32:47Z</dcterms:created>
  <dcterms:modified xsi:type="dcterms:W3CDTF">2016-11-14T14:30:58Z</dcterms:modified>
</cp:coreProperties>
</file>