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notesMasterIdLst>
    <p:notesMasterId r:id="rId27"/>
  </p:notesMasterIdLst>
  <p:sldIdLst>
    <p:sldId id="256" r:id="rId2"/>
    <p:sldId id="279" r:id="rId3"/>
    <p:sldId id="257" r:id="rId4"/>
    <p:sldId id="258" r:id="rId5"/>
    <p:sldId id="283" r:id="rId6"/>
    <p:sldId id="290" r:id="rId7"/>
    <p:sldId id="281" r:id="rId8"/>
    <p:sldId id="263" r:id="rId9"/>
    <p:sldId id="282" r:id="rId10"/>
    <p:sldId id="265" r:id="rId11"/>
    <p:sldId id="278" r:id="rId12"/>
    <p:sldId id="272" r:id="rId13"/>
    <p:sldId id="274" r:id="rId14"/>
    <p:sldId id="273" r:id="rId15"/>
    <p:sldId id="266" r:id="rId16"/>
    <p:sldId id="267" r:id="rId17"/>
    <p:sldId id="277" r:id="rId18"/>
    <p:sldId id="284" r:id="rId19"/>
    <p:sldId id="280" r:id="rId20"/>
    <p:sldId id="275" r:id="rId21"/>
    <p:sldId id="268" r:id="rId22"/>
    <p:sldId id="270" r:id="rId23"/>
    <p:sldId id="285" r:id="rId24"/>
    <p:sldId id="288" r:id="rId25"/>
    <p:sldId id="286" r:id="rId26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906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Лист1!$A$3</c:f>
              <c:strCache>
                <c:ptCount val="1"/>
                <c:pt idx="0">
                  <c:v>Стационарные</c:v>
                </c:pt>
              </c:strCache>
            </c:strRef>
          </c:tx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xVal>
            <c:numRef>
              <c:f>Лист1!$B$2:$H$2</c:f>
              <c:numCache>
                <c:formatCode>General</c:formatCode>
                <c:ptCount val="7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</c:numCache>
            </c:numRef>
          </c:xVal>
          <c:yVal>
            <c:numRef>
              <c:f>Лист1!$B$3:$H$3</c:f>
              <c:numCache>
                <c:formatCode>General</c:formatCode>
                <c:ptCount val="7"/>
                <c:pt idx="0">
                  <c:v>1295</c:v>
                </c:pt>
                <c:pt idx="1">
                  <c:v>1479</c:v>
                </c:pt>
                <c:pt idx="2">
                  <c:v>1733</c:v>
                </c:pt>
                <c:pt idx="3">
                  <c:v>2036</c:v>
                </c:pt>
                <c:pt idx="4">
                  <c:v>2303</c:v>
                </c:pt>
                <c:pt idx="5">
                  <c:v>2469</c:v>
                </c:pt>
                <c:pt idx="6">
                  <c:v>2544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Лист1!$A$4</c:f>
              <c:strCache>
                <c:ptCount val="1"/>
                <c:pt idx="0">
                  <c:v>Красный свет</c:v>
                </c:pt>
              </c:strCache>
            </c:strRef>
          </c:tx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xVal>
            <c:numRef>
              <c:f>Лист1!$B$2:$H$2</c:f>
              <c:numCache>
                <c:formatCode>General</c:formatCode>
                <c:ptCount val="7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</c:numCache>
            </c:numRef>
          </c:xVal>
          <c:yVal>
            <c:numRef>
              <c:f>Лист1!$B$4:$H$4</c:f>
              <c:numCache>
                <c:formatCode>General</c:formatCode>
                <c:ptCount val="7"/>
                <c:pt idx="0">
                  <c:v>464</c:v>
                </c:pt>
                <c:pt idx="1">
                  <c:v>483</c:v>
                </c:pt>
                <c:pt idx="2">
                  <c:v>505</c:v>
                </c:pt>
                <c:pt idx="3">
                  <c:v>539</c:v>
                </c:pt>
                <c:pt idx="4">
                  <c:v>556</c:v>
                </c:pt>
                <c:pt idx="5">
                  <c:v>600</c:v>
                </c:pt>
                <c:pt idx="6">
                  <c:v>600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Лист1!$A$5</c:f>
              <c:strCache>
                <c:ptCount val="1"/>
                <c:pt idx="0">
                  <c:v>Мобильные</c:v>
                </c:pt>
              </c:strCache>
            </c:strRef>
          </c:tx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xVal>
            <c:numRef>
              <c:f>Лист1!$B$2:$H$2</c:f>
              <c:numCache>
                <c:formatCode>General</c:formatCode>
                <c:ptCount val="7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</c:numCache>
            </c:numRef>
          </c:xVal>
          <c:yVal>
            <c:numRef>
              <c:f>Лист1!$B$5:$H$5</c:f>
              <c:numCache>
                <c:formatCode>General</c:formatCode>
                <c:ptCount val="7"/>
                <c:pt idx="0">
                  <c:v>173</c:v>
                </c:pt>
                <c:pt idx="1">
                  <c:v>281</c:v>
                </c:pt>
                <c:pt idx="2">
                  <c:v>1002</c:v>
                </c:pt>
                <c:pt idx="3">
                  <c:v>1739</c:v>
                </c:pt>
                <c:pt idx="4">
                  <c:v>1981</c:v>
                </c:pt>
                <c:pt idx="5">
                  <c:v>2279</c:v>
                </c:pt>
                <c:pt idx="6">
                  <c:v>2373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6510080"/>
        <c:axId val="196710784"/>
      </c:scatterChart>
      <c:valAx>
        <c:axId val="1365100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96710784"/>
        <c:crosses val="autoZero"/>
        <c:crossBetween val="midCat"/>
      </c:valAx>
      <c:valAx>
        <c:axId val="19671078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36510080"/>
        <c:crosses val="autoZero"/>
        <c:crossBetween val="midCat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F34B46-5F2F-4BB2-8461-7494A37A4075}" type="datetimeFigureOut">
              <a:rPr lang="uk-UA" smtClean="0"/>
              <a:t>10.05.2017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FA797F-5812-4847-A0D9-1C6E4AD28A6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86532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FA797F-5812-4847-A0D9-1C6E4AD28A65}" type="slidenum">
              <a:rPr lang="uk-UA" smtClean="0"/>
              <a:t>18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059002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7BFDFCB7-1DE5-4F2D-998B-90FB5A896A69}" type="datetimeFigureOut">
              <a:rPr lang="uk-UA" smtClean="0"/>
              <a:t>10.05.2017</a:t>
            </a:fld>
            <a:endParaRPr lang="uk-UA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uk-UA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87452C4D-DFC9-482B-880F-807B6C70FA17}" type="slidenum">
              <a:rPr lang="uk-UA" smtClean="0"/>
              <a:t>‹#›</a:t>
            </a:fld>
            <a:endParaRPr lang="uk-UA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DFCB7-1DE5-4F2D-998B-90FB5A896A69}" type="datetimeFigureOut">
              <a:rPr lang="uk-UA" smtClean="0"/>
              <a:t>10.05.2017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2C4D-DFC9-482B-880F-807B6C70FA17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DFCB7-1DE5-4F2D-998B-90FB5A896A69}" type="datetimeFigureOut">
              <a:rPr lang="uk-UA" smtClean="0"/>
              <a:t>10.05.2017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2C4D-DFC9-482B-880F-807B6C70FA17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7BFDFCB7-1DE5-4F2D-998B-90FB5A896A69}" type="datetimeFigureOut">
              <a:rPr lang="uk-UA" smtClean="0"/>
              <a:t>10.05.2017</a:t>
            </a:fld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87452C4D-DFC9-482B-880F-807B6C70FA17}" type="slidenum">
              <a:rPr lang="uk-UA" smtClean="0"/>
              <a:t>‹#›</a:t>
            </a:fld>
            <a:endParaRPr lang="uk-UA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7BFDFCB7-1DE5-4F2D-998B-90FB5A896A69}" type="datetimeFigureOut">
              <a:rPr lang="uk-UA" smtClean="0"/>
              <a:t>10.05.2017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uk-UA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87452C4D-DFC9-482B-880F-807B6C70FA17}" type="slidenum">
              <a:rPr lang="uk-UA" smtClean="0"/>
              <a:t>‹#›</a:t>
            </a:fld>
            <a:endParaRPr lang="uk-U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DFCB7-1DE5-4F2D-998B-90FB5A896A69}" type="datetimeFigureOut">
              <a:rPr lang="uk-UA" smtClean="0"/>
              <a:t>10.05.2017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2C4D-DFC9-482B-880F-807B6C70FA17}" type="slidenum">
              <a:rPr lang="uk-UA" smtClean="0"/>
              <a:t>‹#›</a:t>
            </a:fld>
            <a:endParaRPr lang="uk-UA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DFCB7-1DE5-4F2D-998B-90FB5A896A69}" type="datetimeFigureOut">
              <a:rPr lang="uk-UA" smtClean="0"/>
              <a:t>10.05.2017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2C4D-DFC9-482B-880F-807B6C70FA17}" type="slidenum">
              <a:rPr lang="uk-UA" smtClean="0"/>
              <a:t>‹#›</a:t>
            </a:fld>
            <a:endParaRPr lang="uk-UA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BFDFCB7-1DE5-4F2D-998B-90FB5A896A69}" type="datetimeFigureOut">
              <a:rPr lang="uk-UA" smtClean="0"/>
              <a:t>10.05.2017</a:t>
            </a:fld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87452C4D-DFC9-482B-880F-807B6C70FA17}" type="slidenum">
              <a:rPr lang="uk-UA" smtClean="0"/>
              <a:t>‹#›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DFCB7-1DE5-4F2D-998B-90FB5A896A69}" type="datetimeFigureOut">
              <a:rPr lang="uk-UA" smtClean="0"/>
              <a:t>10.05.2017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2C4D-DFC9-482B-880F-807B6C70FA17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7BFDFCB7-1DE5-4F2D-998B-90FB5A896A69}" type="datetimeFigureOut">
              <a:rPr lang="uk-UA" smtClean="0"/>
              <a:t>10.05.2017</a:t>
            </a:fld>
            <a:endParaRPr lang="uk-UA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87452C4D-DFC9-482B-880F-807B6C70FA17}" type="slidenum">
              <a:rPr lang="uk-UA" smtClean="0"/>
              <a:t>‹#›</a:t>
            </a:fld>
            <a:endParaRPr lang="uk-UA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uk-UA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BFDFCB7-1DE5-4F2D-998B-90FB5A896A69}" type="datetimeFigureOut">
              <a:rPr lang="uk-UA" smtClean="0"/>
              <a:t>10.05.2017</a:t>
            </a:fld>
            <a:endParaRPr lang="uk-UA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87452C4D-DFC9-482B-880F-807B6C70FA17}" type="slidenum">
              <a:rPr lang="uk-UA" smtClean="0"/>
              <a:t>‹#›</a:t>
            </a:fld>
            <a:endParaRPr lang="uk-UA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7BFDFCB7-1DE5-4F2D-998B-90FB5A896A69}" type="datetimeFigureOut">
              <a:rPr lang="uk-UA" smtClean="0"/>
              <a:t>10.05.2017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uk-UA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87452C4D-DFC9-482B-880F-807B6C70FA17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55776" y="2204864"/>
            <a:ext cx="5616624" cy="2088232"/>
          </a:xfrm>
          <a:solidFill>
            <a:schemeClr val="accent1"/>
          </a:solidFill>
        </p:spPr>
        <p:txBody>
          <a:bodyPr>
            <a:normAutofit fontScale="90000"/>
          </a:bodyPr>
          <a:lstStyle/>
          <a:p>
            <a:pPr algn="ctr"/>
            <a:r>
              <a:rPr lang="uk-UA" sz="4000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Світова практика </a:t>
            </a:r>
            <a:r>
              <a:rPr lang="uk-UA" sz="3200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/>
            </a:r>
            <a:br>
              <a:rPr lang="uk-UA" sz="3200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</a:br>
            <a:r>
              <a:rPr lang="uk-UA" sz="2800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застосування автоматичної фіксації порушень правил дорожнього руху, </a:t>
            </a:r>
            <a:r>
              <a:rPr lang="en-US" sz="2800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/>
            </a:r>
            <a:br>
              <a:rPr lang="en-US" sz="2800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</a:br>
            <a:r>
              <a:rPr lang="uk-UA" sz="2800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anose="02040503050406030204" pitchFamily="18" charset="0"/>
              </a:rPr>
              <a:t>сучасні системи автофіксації та перспективи їх розвитку</a:t>
            </a:r>
            <a:endParaRPr lang="uk-UA" sz="2800" b="0" cap="none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67744" y="5301208"/>
            <a:ext cx="6172200" cy="1227584"/>
          </a:xfrm>
        </p:spPr>
        <p:txBody>
          <a:bodyPr>
            <a:normAutofit/>
          </a:bodyPr>
          <a:lstStyle/>
          <a:p>
            <a:pPr algn="r"/>
            <a:r>
              <a:rPr lang="uk-UA" dirty="0" smtClean="0"/>
              <a:t>Кривенко Володимир Олександрович, </a:t>
            </a:r>
            <a:r>
              <a:rPr lang="uk-UA" dirty="0" err="1" smtClean="0"/>
              <a:t>к.т.н</a:t>
            </a:r>
            <a:r>
              <a:rPr lang="uk-UA" dirty="0" smtClean="0"/>
              <a:t>.</a:t>
            </a:r>
          </a:p>
          <a:p>
            <a:pPr algn="r"/>
            <a:r>
              <a:rPr lang="uk-UA" dirty="0" smtClean="0"/>
              <a:t>Голова правління Української асоціації</a:t>
            </a:r>
          </a:p>
          <a:p>
            <a:pPr algn="r"/>
            <a:r>
              <a:rPr lang="uk-UA" dirty="0" smtClean="0"/>
              <a:t>систем безпеки дорожнього руху</a:t>
            </a:r>
            <a:endParaRPr lang="uk-U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09617"/>
            <a:ext cx="1313609" cy="1313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765558" y="116632"/>
            <a:ext cx="5198930" cy="1606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b="1" i="1" dirty="0">
                <a:latin typeface="Tahoma"/>
                <a:ea typeface="Calibri"/>
                <a:cs typeface="Times New Roman"/>
              </a:rPr>
              <a:t> </a:t>
            </a:r>
            <a:endParaRPr lang="ru-RU" sz="1100" dirty="0">
              <a:latin typeface="Times New Roman"/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2000" b="1" kern="1400" spc="25" dirty="0">
                <a:solidFill>
                  <a:srgbClr val="E36C0A"/>
                </a:solidFill>
                <a:latin typeface="Cambria"/>
                <a:ea typeface="+mj-ea"/>
                <a:cs typeface="Times New Roman"/>
              </a:rPr>
              <a:t>УКРАЇНСЬКА АСОЦІАЦІЯ СИСТЕМ</a:t>
            </a:r>
            <a:endParaRPr lang="ru-RU" sz="2000" kern="1400" spc="25" dirty="0">
              <a:solidFill>
                <a:srgbClr val="17365D"/>
              </a:solidFill>
              <a:latin typeface="Cambria"/>
              <a:ea typeface="Times New Roman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2000" b="1" kern="1400" spc="25" dirty="0">
                <a:solidFill>
                  <a:srgbClr val="E36C0A"/>
                </a:solidFill>
                <a:latin typeface="Cambria"/>
                <a:ea typeface="+mj-ea"/>
                <a:cs typeface="Times New Roman"/>
              </a:rPr>
              <a:t>БЕЗПЕКИ ДОРОЖНЬОГО РУХУ</a:t>
            </a:r>
            <a:endParaRPr lang="ru-RU" sz="2000" kern="1400" spc="25" dirty="0">
              <a:solidFill>
                <a:srgbClr val="17365D"/>
              </a:solidFill>
              <a:latin typeface="Cambria"/>
              <a:ea typeface="Times New Roman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uk-UA" sz="2000" b="1" kern="1400" spc="25" dirty="0">
                <a:solidFill>
                  <a:srgbClr val="17365D"/>
                </a:solidFill>
                <a:latin typeface="Cambria"/>
                <a:ea typeface="+mj-ea"/>
                <a:cs typeface="Times New Roman"/>
              </a:rPr>
              <a:t>UKRAINIAN ASSOCIATION </a:t>
            </a:r>
            <a:endParaRPr lang="ru-RU" sz="2000" kern="1400" spc="25" dirty="0">
              <a:solidFill>
                <a:srgbClr val="17365D"/>
              </a:solidFill>
              <a:latin typeface="Cambria"/>
              <a:ea typeface="Times New Roman"/>
              <a:cs typeface="Times New Roman"/>
            </a:endParaRPr>
          </a:p>
          <a:p>
            <a:pPr algn="just">
              <a:spcAft>
                <a:spcPts val="1500"/>
              </a:spcAft>
            </a:pPr>
            <a:r>
              <a:rPr lang="uk-UA" sz="2000" b="1" kern="1400" spc="25" dirty="0">
                <a:solidFill>
                  <a:srgbClr val="17365D"/>
                </a:solidFill>
                <a:latin typeface="Cambria"/>
                <a:ea typeface="+mj-ea"/>
                <a:cs typeface="Times New Roman"/>
              </a:rPr>
              <a:t>OF SYSTEMS ROAD SAFETY</a:t>
            </a:r>
            <a:endParaRPr lang="ru-RU" sz="2000" kern="1400" spc="25" dirty="0">
              <a:solidFill>
                <a:srgbClr val="17365D"/>
              </a:solidFill>
              <a:effectLst/>
              <a:latin typeface="Cambria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92257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7992888" cy="1215008"/>
          </a:xfrm>
        </p:spPr>
        <p:txBody>
          <a:bodyPr>
            <a:noAutofit/>
          </a:bodyPr>
          <a:lstStyle/>
          <a:p>
            <a:pPr algn="ctr"/>
            <a:r>
              <a:rPr lang="uk-UA" sz="2000" b="1" dirty="0" smtClean="0">
                <a:solidFill>
                  <a:srgbClr val="002060"/>
                </a:solidFill>
              </a:rPr>
              <a:t>Франція. </a:t>
            </a:r>
            <a:r>
              <a:rPr lang="uk-UA" sz="2000" b="1" dirty="0" smtClean="0">
                <a:solidFill>
                  <a:schemeClr val="accent1"/>
                </a:solidFill>
              </a:rPr>
              <a:t>Закупила 100 систем трейлер від VITRONIC. Лазер + мобільність. </a:t>
            </a:r>
            <a:r>
              <a:rPr lang="uk-UA" sz="2000" b="1" dirty="0" smtClean="0">
                <a:solidFill>
                  <a:srgbClr val="002060"/>
                </a:solidFill>
              </a:rPr>
              <a:t>Ціна 77000 євро</a:t>
            </a:r>
            <a:r>
              <a:rPr lang="uk-UA" sz="2000" b="1" dirty="0" smtClean="0">
                <a:solidFill>
                  <a:schemeClr val="accent1"/>
                </a:solidFill>
              </a:rPr>
              <a:t>.  Планується закупити всього 500, а також встановити 10000 муляжів.</a:t>
            </a:r>
            <a:endParaRPr lang="uk-UA" sz="2000" dirty="0"/>
          </a:p>
        </p:txBody>
      </p:sp>
      <p:pic>
        <p:nvPicPr>
          <p:cNvPr id="4" name="Объект 3" descr="https://im2-tub-ua.yandex.net/i?id=7be07b56844a68d808c72fd2881b1a0e&amp;n=33&amp;h=215&amp;w=382"/>
          <p:cNvPicPr>
            <a:picLocks noGrp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988840"/>
            <a:ext cx="7128792" cy="43924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3590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7920880" cy="1296144"/>
          </a:xfrm>
        </p:spPr>
        <p:txBody>
          <a:bodyPr>
            <a:noAutofit/>
          </a:bodyPr>
          <a:lstStyle/>
          <a:p>
            <a:pPr algn="ctr"/>
            <a:r>
              <a:rPr lang="uk-UA" sz="2000" b="1" dirty="0" smtClean="0">
                <a:solidFill>
                  <a:srgbClr val="002060"/>
                </a:solidFill>
              </a:rPr>
              <a:t>Німеччина. </a:t>
            </a:r>
            <a:r>
              <a:rPr lang="uk-UA" sz="2000" b="1" dirty="0" smtClean="0">
                <a:solidFill>
                  <a:schemeClr val="accent1"/>
                </a:solidFill>
              </a:rPr>
              <a:t>Широко впроваджує лазерні швидкостеміри. Мобільні та стаціонарні. </a:t>
            </a:r>
            <a:br>
              <a:rPr lang="uk-UA" sz="2000" b="1" dirty="0" smtClean="0">
                <a:solidFill>
                  <a:schemeClr val="accent1"/>
                </a:solidFill>
              </a:rPr>
            </a:br>
            <a:endParaRPr lang="uk-UA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28800"/>
            <a:ext cx="7416824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5464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548680"/>
            <a:ext cx="7467600" cy="1143000"/>
          </a:xfrm>
        </p:spPr>
        <p:txBody>
          <a:bodyPr>
            <a:noAutofit/>
          </a:bodyPr>
          <a:lstStyle/>
          <a:p>
            <a:pPr algn="ctr"/>
            <a:r>
              <a:rPr lang="uk-UA" sz="2000" b="1" dirty="0" smtClean="0">
                <a:solidFill>
                  <a:srgbClr val="002060"/>
                </a:solidFill>
              </a:rPr>
              <a:t>Бразилія. </a:t>
            </a:r>
            <a:r>
              <a:rPr lang="uk-UA" sz="2000" b="1" dirty="0" smtClean="0">
                <a:solidFill>
                  <a:schemeClr val="accent1"/>
                </a:solidFill>
              </a:rPr>
              <a:t>Система </a:t>
            </a:r>
            <a:r>
              <a:rPr lang="uk-UA" sz="2000" b="1" dirty="0" err="1" smtClean="0">
                <a:solidFill>
                  <a:srgbClr val="002060"/>
                </a:solidFill>
              </a:rPr>
              <a:t>TruFix</a:t>
            </a:r>
            <a:r>
              <a:rPr lang="uk-UA" sz="2000" b="1" dirty="0" smtClean="0">
                <a:solidFill>
                  <a:schemeClr val="accent1"/>
                </a:solidFill>
              </a:rPr>
              <a:t> не помиляється у виборі цілі, не виявляється радар-детектором.  Ідеальна для імітації муляжів.</a:t>
            </a:r>
            <a:endParaRPr lang="uk-UA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04864"/>
            <a:ext cx="7776864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6578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88640"/>
            <a:ext cx="7704856" cy="1728192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200" b="1" dirty="0" smtClean="0">
                <a:solidFill>
                  <a:srgbClr val="002060"/>
                </a:solidFill>
              </a:rPr>
              <a:t>Україна. </a:t>
            </a:r>
            <a:r>
              <a:rPr lang="uk-UA" sz="2200" b="1" dirty="0" smtClean="0">
                <a:solidFill>
                  <a:schemeClr val="accent1"/>
                </a:solidFill>
              </a:rPr>
              <a:t>Аналогом бразильської системи </a:t>
            </a:r>
            <a:r>
              <a:rPr lang="uk-UA" sz="2200" b="1" dirty="0" err="1" smtClean="0">
                <a:solidFill>
                  <a:schemeClr val="accent1"/>
                </a:solidFill>
              </a:rPr>
              <a:t>TruFix</a:t>
            </a:r>
            <a:r>
              <a:rPr lang="uk-UA" sz="2200" b="1" dirty="0" smtClean="0">
                <a:solidFill>
                  <a:schemeClr val="accent1"/>
                </a:solidFill>
              </a:rPr>
              <a:t> є українська система «</a:t>
            </a:r>
            <a:r>
              <a:rPr lang="uk-UA" sz="2200" b="1" dirty="0" smtClean="0">
                <a:solidFill>
                  <a:srgbClr val="002060"/>
                </a:solidFill>
              </a:rPr>
              <a:t>форпост</a:t>
            </a:r>
            <a:r>
              <a:rPr lang="uk-UA" sz="2200" b="1" dirty="0" smtClean="0">
                <a:solidFill>
                  <a:schemeClr val="accent1"/>
                </a:solidFill>
              </a:rPr>
              <a:t>», яка вже 2 роки тестується в Києві.</a:t>
            </a:r>
            <a:br>
              <a:rPr lang="uk-UA" sz="2200" b="1" dirty="0" smtClean="0">
                <a:solidFill>
                  <a:schemeClr val="accent1"/>
                </a:solidFill>
              </a:rPr>
            </a:br>
            <a:r>
              <a:rPr lang="uk-UA" sz="2200" b="1" dirty="0" smtClean="0">
                <a:solidFill>
                  <a:schemeClr val="accent1"/>
                </a:solidFill>
              </a:rPr>
              <a:t>За цей час тільки одна ця камера зафіксувала понад </a:t>
            </a:r>
            <a:r>
              <a:rPr lang="uk-UA" sz="2200" b="1" dirty="0" smtClean="0">
                <a:solidFill>
                  <a:srgbClr val="002060"/>
                </a:solidFill>
              </a:rPr>
              <a:t>4 млн</a:t>
            </a:r>
            <a:r>
              <a:rPr lang="uk-UA" sz="2200" b="1" dirty="0" smtClean="0">
                <a:solidFill>
                  <a:schemeClr val="accent1"/>
                </a:solidFill>
              </a:rPr>
              <a:t>. порушень швидкісного режиму.</a:t>
            </a:r>
            <a:endParaRPr lang="uk-UA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204864"/>
            <a:ext cx="8058859" cy="3384376"/>
          </a:xfrm>
        </p:spPr>
      </p:pic>
    </p:spTree>
    <p:extLst>
      <p:ext uri="{BB962C8B-B14F-4D97-AF65-F5344CB8AC3E}">
        <p14:creationId xmlns:p14="http://schemas.microsoft.com/office/powerpoint/2010/main" val="2625306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7827640" cy="1714202"/>
          </a:xfrm>
        </p:spPr>
        <p:txBody>
          <a:bodyPr>
            <a:normAutofit/>
          </a:bodyPr>
          <a:lstStyle/>
          <a:p>
            <a:pPr algn="ctr"/>
            <a:r>
              <a:rPr lang="uk-UA" sz="2000" b="1" dirty="0" smtClean="0">
                <a:solidFill>
                  <a:srgbClr val="002060"/>
                </a:solidFill>
              </a:rPr>
              <a:t>США</a:t>
            </a:r>
            <a:r>
              <a:rPr lang="uk-UA" sz="2000" b="1" dirty="0" smtClean="0">
                <a:solidFill>
                  <a:schemeClr val="accent1"/>
                </a:solidFill>
              </a:rPr>
              <a:t>. Новітній лазерний вимірювач швидкості </a:t>
            </a:r>
            <a:r>
              <a:rPr lang="uk-UA" sz="2000" b="1" dirty="0" smtClean="0">
                <a:solidFill>
                  <a:srgbClr val="002060"/>
                </a:solidFill>
              </a:rPr>
              <a:t>PicoDigicam LR </a:t>
            </a:r>
            <a:r>
              <a:rPr lang="uk-UA" sz="2000" b="1" dirty="0" smtClean="0">
                <a:solidFill>
                  <a:schemeClr val="accent1"/>
                </a:solidFill>
              </a:rPr>
              <a:t>з дальністю фотофіксації до 250 м. На фото випробування в </a:t>
            </a:r>
            <a:r>
              <a:rPr lang="uk-UA" sz="2000" b="1" dirty="0" smtClean="0">
                <a:solidFill>
                  <a:srgbClr val="002060"/>
                </a:solidFill>
              </a:rPr>
              <a:t>Києві</a:t>
            </a:r>
            <a:r>
              <a:rPr lang="uk-UA" sz="2000" b="1" dirty="0" smtClean="0">
                <a:solidFill>
                  <a:schemeClr val="accent1"/>
                </a:solidFill>
              </a:rPr>
              <a:t>: 223,9 м дистанції; швидкість </a:t>
            </a:r>
            <a:r>
              <a:rPr lang="uk-UA" sz="2000" b="1" dirty="0">
                <a:solidFill>
                  <a:schemeClr val="accent1"/>
                </a:solidFill>
              </a:rPr>
              <a:t>78 </a:t>
            </a:r>
            <a:r>
              <a:rPr lang="uk-UA" sz="2000" b="1" dirty="0" smtClean="0">
                <a:solidFill>
                  <a:schemeClr val="accent1"/>
                </a:solidFill>
              </a:rPr>
              <a:t>км/год. Цільовий автомобіль відзначено міткою. </a:t>
            </a:r>
            <a:r>
              <a:rPr lang="uk-UA" sz="2000" dirty="0"/>
              <a:t/>
            </a:r>
            <a:br>
              <a:rPr lang="uk-UA" sz="2000" dirty="0"/>
            </a:br>
            <a:endParaRPr lang="ru-RU" sz="2000" dirty="0"/>
          </a:p>
        </p:txBody>
      </p:sp>
      <p:pic>
        <p:nvPicPr>
          <p:cNvPr id="4" name="Объект 3"/>
          <p:cNvPicPr>
            <a:picLocks noGrp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060848"/>
            <a:ext cx="7467600" cy="434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642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7776864" cy="1368152"/>
          </a:xfrm>
        </p:spPr>
        <p:txBody>
          <a:bodyPr>
            <a:noAutofit/>
          </a:bodyPr>
          <a:lstStyle/>
          <a:p>
            <a:pPr algn="ctr"/>
            <a:r>
              <a:rPr lang="uk-UA" sz="2000" dirty="0" smtClean="0">
                <a:solidFill>
                  <a:schemeClr val="tx1"/>
                </a:solidFill>
              </a:rPr>
              <a:t>Так яка ж насправді ефективність стаціонарних камер?</a:t>
            </a:r>
            <a:r>
              <a:rPr lang="uk-UA" sz="2000" dirty="0" smtClean="0"/>
              <a:t/>
            </a:r>
            <a:br>
              <a:rPr lang="uk-UA" sz="2000" dirty="0" smtClean="0"/>
            </a:br>
            <a:r>
              <a:rPr lang="uk-UA" sz="2000" b="1" dirty="0" smtClean="0">
                <a:solidFill>
                  <a:schemeClr val="accent1"/>
                </a:solidFill>
              </a:rPr>
              <a:t>Новий Південний Уельс (Австралія)</a:t>
            </a:r>
            <a:br>
              <a:rPr lang="uk-UA" sz="2000" b="1" dirty="0" smtClean="0">
                <a:solidFill>
                  <a:schemeClr val="accent1"/>
                </a:solidFill>
              </a:rPr>
            </a:br>
            <a:r>
              <a:rPr lang="uk-UA" sz="2000" dirty="0" smtClean="0"/>
              <a:t>Середня швидкість після камери стає більше, </a:t>
            </a:r>
            <a:br>
              <a:rPr lang="uk-UA" sz="2000" dirty="0" smtClean="0"/>
            </a:br>
            <a:r>
              <a:rPr lang="uk-UA" sz="2000" dirty="0" smtClean="0"/>
              <a:t>ніж була перед нею</a:t>
            </a:r>
            <a:endParaRPr lang="uk-UA" sz="2000" dirty="0"/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98336"/>
            <a:ext cx="7643192" cy="4677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0105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2"/>
            <a:ext cx="2959100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7859216" cy="720080"/>
          </a:xfrm>
        </p:spPr>
        <p:txBody>
          <a:bodyPr>
            <a:normAutofit/>
          </a:bodyPr>
          <a:lstStyle/>
          <a:p>
            <a:r>
              <a:rPr lang="uk-UA" sz="3200" b="1" dirty="0" smtClean="0">
                <a:solidFill>
                  <a:schemeClr val="accent1"/>
                </a:solidFill>
              </a:rPr>
              <a:t>Схоже, що треба придумати щось ще</a:t>
            </a:r>
            <a:endParaRPr lang="uk-UA" sz="3200" b="1" dirty="0">
              <a:solidFill>
                <a:schemeClr val="accent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2771800" y="1340767"/>
            <a:ext cx="5156217" cy="51513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 </a:t>
            </a:r>
          </a:p>
          <a:p>
            <a:pPr marL="0" indent="0">
              <a:buNone/>
            </a:pPr>
            <a:endParaRPr lang="ru-RU" dirty="0"/>
          </a:p>
          <a:p>
            <a:pPr marL="0" indent="0" algn="r">
              <a:spcBef>
                <a:spcPts val="0"/>
              </a:spcBef>
              <a:buNone/>
            </a:pPr>
            <a:r>
              <a:rPr lang="uk-UA" dirty="0" smtClean="0"/>
              <a:t>Навіть коли у нас будуть вирішені проблеми з легітимацією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uk-UA" dirty="0" smtClean="0"/>
              <a:t>систем автоматичної фіксації порушень і ми зможемо впровадити-таки 6000 камер на 170000 км доріг, то отримаємо 6000х0,2 км = 1200 км або 0,7% доріг з забезпеченим режимом примусу до дотримання швидкісного режиму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4052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88640"/>
            <a:ext cx="6678008" cy="1454135"/>
          </a:xfrm>
        </p:spPr>
        <p:txBody>
          <a:bodyPr>
            <a:noAutofit/>
          </a:bodyPr>
          <a:lstStyle/>
          <a:p>
            <a:r>
              <a:rPr lang="uk-UA" sz="2000" b="1" dirty="0" smtClean="0">
                <a:solidFill>
                  <a:schemeClr val="accent1"/>
                </a:solidFill>
              </a:rPr>
              <a:t>Камери середньої швидкості </a:t>
            </a:r>
            <a:r>
              <a:rPr lang="uk-UA" sz="2000" b="1" dirty="0" smtClean="0">
                <a:solidFill>
                  <a:srgbClr val="002060"/>
                </a:solidFill>
              </a:rPr>
              <a:t>встановлюють на ділянках від 5 км до 20 км, де в спостережуваний період (36 місяців) відбулося не менше 1 ДТП із загибеллю людей чи пораненнями</a:t>
            </a:r>
            <a:endParaRPr lang="uk-UA" sz="2000" dirty="0">
              <a:solidFill>
                <a:srgbClr val="002060"/>
              </a:solidFill>
            </a:endParaRPr>
          </a:p>
        </p:txBody>
      </p:sp>
      <p:pic>
        <p:nvPicPr>
          <p:cNvPr id="7174" name="Picture 6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221088"/>
            <a:ext cx="6646581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844824"/>
            <a:ext cx="2366392" cy="2366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6591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7467600" cy="1143000"/>
          </a:xfrm>
        </p:spPr>
        <p:txBody>
          <a:bodyPr>
            <a:noAutofit/>
          </a:bodyPr>
          <a:lstStyle/>
          <a:p>
            <a:pPr algn="ctr"/>
            <a:r>
              <a:rPr lang="uk-UA" sz="2400" b="1" dirty="0" smtClean="0">
                <a:solidFill>
                  <a:schemeClr val="accent1"/>
                </a:solidFill>
              </a:rPr>
              <a:t>Великобританія </a:t>
            </a:r>
            <a:r>
              <a:rPr lang="uk-UA" sz="2400" b="1" dirty="0" smtClean="0"/>
              <a:t/>
            </a:r>
            <a:br>
              <a:rPr lang="uk-UA" sz="2400" b="1" dirty="0" smtClean="0"/>
            </a:br>
            <a:r>
              <a:rPr lang="uk-UA" sz="2000" b="1" dirty="0" smtClean="0"/>
              <a:t>П'ять найдовших маршрутів </a:t>
            </a:r>
            <a:br>
              <a:rPr lang="uk-UA" sz="2000" b="1" dirty="0" smtClean="0"/>
            </a:br>
            <a:r>
              <a:rPr lang="uk-UA" sz="2000" b="1" dirty="0" smtClean="0"/>
              <a:t>перевірки середньої швидкості</a:t>
            </a:r>
            <a:endParaRPr lang="uk-UA" sz="20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601821"/>
            <a:ext cx="7488832" cy="4870383"/>
          </a:xfrm>
        </p:spPr>
      </p:pic>
    </p:spTree>
    <p:extLst>
      <p:ext uri="{BB962C8B-B14F-4D97-AF65-F5344CB8AC3E}">
        <p14:creationId xmlns:p14="http://schemas.microsoft.com/office/powerpoint/2010/main" val="1725191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064896" cy="1512168"/>
          </a:xfrm>
        </p:spPr>
        <p:txBody>
          <a:bodyPr>
            <a:noAutofit/>
          </a:bodyPr>
          <a:lstStyle/>
          <a:p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uk-UA" sz="2000" dirty="0" smtClean="0"/>
              <a:t/>
            </a:r>
            <a:br>
              <a:rPr lang="uk-UA" sz="2000" dirty="0" smtClean="0"/>
            </a:br>
            <a:r>
              <a:rPr lang="uk-UA" sz="2000" b="1" dirty="0" smtClean="0">
                <a:solidFill>
                  <a:srgbClr val="002060"/>
                </a:solidFill>
              </a:rPr>
              <a:t>Великобританія. </a:t>
            </a:r>
            <a:r>
              <a:rPr lang="uk-UA" sz="2000" b="1" dirty="0" smtClean="0">
                <a:solidFill>
                  <a:schemeClr val="accent1"/>
                </a:solidFill>
              </a:rPr>
              <a:t>2012 рік. Ноттінгемшир: ділянка дороги 19 км, за 5 років </a:t>
            </a:r>
            <a:r>
              <a:rPr lang="uk-UA" sz="2000" b="1" dirty="0" smtClean="0">
                <a:solidFill>
                  <a:schemeClr val="accent1"/>
                </a:solidFill>
              </a:rPr>
              <a:t>до цього сталося 289 </a:t>
            </a:r>
            <a:r>
              <a:rPr lang="uk-UA" sz="2000" b="1" dirty="0" smtClean="0">
                <a:solidFill>
                  <a:schemeClr val="accent1"/>
                </a:solidFill>
              </a:rPr>
              <a:t>ДТП з важкими </a:t>
            </a:r>
            <a:r>
              <a:rPr lang="uk-UA" sz="2000" b="1" dirty="0" smtClean="0">
                <a:solidFill>
                  <a:schemeClr val="accent1"/>
                </a:solidFill>
              </a:rPr>
              <a:t>наслідками</a:t>
            </a:r>
            <a:r>
              <a:rPr lang="ru-RU" sz="2000" dirty="0" smtClean="0">
                <a:solidFill>
                  <a:schemeClr val="accent1"/>
                </a:solidFill>
              </a:rPr>
              <a:t/>
            </a:r>
            <a:br>
              <a:rPr lang="ru-RU" sz="2000" dirty="0" smtClean="0">
                <a:solidFill>
                  <a:schemeClr val="accent1"/>
                </a:solidFill>
              </a:rPr>
            </a:br>
            <a:r>
              <a:rPr lang="ru-RU" sz="2000" dirty="0" smtClean="0">
                <a:solidFill>
                  <a:schemeClr val="accent1"/>
                </a:solidFill>
              </a:rPr>
              <a:t>.</a:t>
            </a:r>
            <a:r>
              <a:rPr lang="ru-RU" sz="2000" b="1" dirty="0" smtClean="0">
                <a:solidFill>
                  <a:schemeClr val="accent1"/>
                </a:solidFill>
              </a:rPr>
              <a:t/>
            </a:r>
            <a:br>
              <a:rPr lang="ru-RU" sz="2000" b="1" dirty="0" smtClean="0">
                <a:solidFill>
                  <a:schemeClr val="accent1"/>
                </a:solidFill>
              </a:rPr>
            </a:br>
            <a:endParaRPr lang="ru-RU" sz="20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28800"/>
            <a:ext cx="7488832" cy="5060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1855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7467600" cy="864096"/>
          </a:xfrm>
        </p:spPr>
        <p:txBody>
          <a:bodyPr>
            <a:normAutofit/>
          </a:bodyPr>
          <a:lstStyle/>
          <a:p>
            <a:pPr algn="ctr"/>
            <a:r>
              <a:rPr lang="uk-UA" sz="240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даними </a:t>
            </a:r>
            <a:r>
              <a:rPr lang="uk-UA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сайту Пулітцер </a:t>
            </a:r>
            <a:r>
              <a:rPr lang="uk-UA" sz="240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центру</a:t>
            </a:r>
            <a:br>
              <a:rPr lang="uk-UA" sz="240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http://roadskillmap.com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0768"/>
            <a:ext cx="7848872" cy="5207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4619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4005064"/>
            <a:ext cx="7715200" cy="2468888"/>
          </a:xfrm>
        </p:spPr>
        <p:txBody>
          <a:bodyPr>
            <a:normAutofit fontScale="85000" lnSpcReduction="10000"/>
          </a:bodyPr>
          <a:lstStyle/>
          <a:p>
            <a:r>
              <a:rPr lang="uk-UA" dirty="0" smtClean="0"/>
              <a:t>Якщо ми впровадимо ті ж 3000 камер, але половина з них буде вимірювати середню швидкість на ділянках близько 10 км, то ми отримаємо відповідно 15000 км із забезпеченим режимом примусу до дотримання швидкісного ліміту.</a:t>
            </a:r>
          </a:p>
          <a:p>
            <a:r>
              <a:rPr lang="uk-UA" dirty="0" smtClean="0"/>
              <a:t>А це вже наближається до 10% від загальної протяжності доріг. При таких показниках з'являться всі підстави очікувати помітного поліпшення стану безпеки дорожнього руху.</a:t>
            </a:r>
            <a:endParaRPr lang="uk-UA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96" y="172906"/>
            <a:ext cx="7776864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170" y="2093120"/>
            <a:ext cx="1296144" cy="1680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4175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7859216" cy="1440160"/>
          </a:xfrm>
        </p:spPr>
        <p:txBody>
          <a:bodyPr>
            <a:noAutofit/>
          </a:bodyPr>
          <a:lstStyle/>
          <a:p>
            <a:pPr algn="ctr"/>
            <a:r>
              <a:rPr lang="uk-UA" sz="2000" b="1" dirty="0" smtClean="0">
                <a:solidFill>
                  <a:schemeClr val="accent1"/>
                </a:solidFill>
              </a:rPr>
              <a:t>Система </a:t>
            </a:r>
            <a:r>
              <a:rPr lang="en-US" sz="2000" b="1" dirty="0" smtClean="0">
                <a:solidFill>
                  <a:srgbClr val="0070C0"/>
                </a:solidFill>
              </a:rPr>
              <a:t>Radar driver feedback sign </a:t>
            </a:r>
            <a:r>
              <a:rPr lang="uk-UA" sz="2000" b="1" dirty="0" smtClean="0">
                <a:solidFill>
                  <a:schemeClr val="accent1"/>
                </a:solidFill>
              </a:rPr>
              <a:t>– </a:t>
            </a:r>
            <a:br>
              <a:rPr lang="uk-UA" sz="2000" b="1" dirty="0" smtClean="0">
                <a:solidFill>
                  <a:schemeClr val="accent1"/>
                </a:solidFill>
              </a:rPr>
            </a:br>
            <a:r>
              <a:rPr lang="uk-UA" sz="2000" b="1" dirty="0" smtClean="0">
                <a:solidFill>
                  <a:schemeClr val="accent1"/>
                </a:solidFill>
              </a:rPr>
              <a:t>дорожні знаки зворотного зв'язку з водієм мають позитивний вплив на поведінку водіїв і безпеку дорожнього руху в цілому, уповільнюючи швидкість трафіку в середньому </a:t>
            </a:r>
            <a:r>
              <a:rPr lang="uk-UA" sz="2000" b="1" dirty="0" smtClean="0">
                <a:solidFill>
                  <a:srgbClr val="0070C0"/>
                </a:solidFill>
              </a:rPr>
              <a:t>на 10%.  </a:t>
            </a:r>
            <a:endParaRPr lang="uk-UA" sz="2000" b="1" dirty="0">
              <a:solidFill>
                <a:srgbClr val="0070C0"/>
              </a:solidFill>
            </a:endParaRPr>
          </a:p>
        </p:txBody>
      </p:sp>
      <p:pic>
        <p:nvPicPr>
          <p:cNvPr id="4" name="Объект 3" descr="C:\Users\Владимир\Desktop\СРЕДА_12\_LTU_\municipal-radar-driver-feedback-sign.jpg"/>
          <p:cNvPicPr>
            <a:picLocks noGrp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204864"/>
            <a:ext cx="7128792" cy="38884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5149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7467600" cy="1935088"/>
          </a:xfrm>
        </p:spPr>
        <p:txBody>
          <a:bodyPr>
            <a:normAutofit fontScale="90000"/>
          </a:bodyPr>
          <a:lstStyle/>
          <a:p>
            <a:pPr algn="r"/>
            <a:r>
              <a:rPr lang="ru-RU" sz="2200" b="1" dirty="0">
                <a:solidFill>
                  <a:schemeClr val="accent1"/>
                </a:solidFill>
              </a:rPr>
              <a:t>ЄС. </a:t>
            </a:r>
            <a:r>
              <a:rPr lang="uk-UA" sz="2200" b="1" dirty="0" smtClean="0">
                <a:solidFill>
                  <a:srgbClr val="002060"/>
                </a:solidFill>
              </a:rPr>
              <a:t>Збільшення середньої швидкості </a:t>
            </a:r>
            <a:r>
              <a:rPr lang="ru-RU" sz="2200" b="1" dirty="0" smtClean="0">
                <a:solidFill>
                  <a:srgbClr val="002060"/>
                </a:solidFill>
              </a:rPr>
              <a:t>(</a:t>
            </a:r>
            <a:r>
              <a:rPr lang="en-GB" sz="2200" b="1" dirty="0">
                <a:solidFill>
                  <a:srgbClr val="002060"/>
                </a:solidFill>
              </a:rPr>
              <a:t>Average speed) </a:t>
            </a:r>
            <a:r>
              <a:rPr lang="uk-UA" sz="2200" b="1" dirty="0" smtClean="0">
                <a:solidFill>
                  <a:srgbClr val="002060"/>
                </a:solidFill>
              </a:rPr>
              <a:t>всього </a:t>
            </a:r>
            <a:r>
              <a:rPr lang="ru-RU" sz="2200" b="1" dirty="0" smtClean="0">
                <a:solidFill>
                  <a:schemeClr val="accent1"/>
                </a:solidFill>
              </a:rPr>
              <a:t>на </a:t>
            </a:r>
            <a:r>
              <a:rPr lang="ru-RU" sz="2200" b="1" dirty="0">
                <a:solidFill>
                  <a:schemeClr val="accent1"/>
                </a:solidFill>
              </a:rPr>
              <a:t>4 км / </a:t>
            </a:r>
            <a:r>
              <a:rPr lang="ru-RU" sz="2200" b="1" dirty="0" smtClean="0">
                <a:solidFill>
                  <a:schemeClr val="accent1"/>
                </a:solidFill>
              </a:rPr>
              <a:t>год</a:t>
            </a:r>
            <a:r>
              <a:rPr lang="uk-UA" sz="2200" b="1" dirty="0" smtClean="0">
                <a:solidFill>
                  <a:schemeClr val="accent1"/>
                </a:solidFill>
              </a:rPr>
              <a:t>! </a:t>
            </a:r>
            <a:r>
              <a:rPr lang="uk-UA" sz="2200" b="1" dirty="0" smtClean="0">
                <a:solidFill>
                  <a:srgbClr val="002060"/>
                </a:solidFill>
              </a:rPr>
              <a:t>оцінюється як збільшення аварійності</a:t>
            </a:r>
            <a:r>
              <a:rPr lang="uk-UA" sz="2200" b="1" dirty="0" smtClean="0">
                <a:solidFill>
                  <a:srgbClr val="0070C0"/>
                </a:solidFill>
              </a:rPr>
              <a:t> </a:t>
            </a:r>
            <a:r>
              <a:rPr lang="ru-RU" sz="2200" b="1" dirty="0" smtClean="0">
                <a:solidFill>
                  <a:srgbClr val="002060"/>
                </a:solidFill>
              </a:rPr>
              <a:t>(</a:t>
            </a:r>
            <a:r>
              <a:rPr lang="en-GB" sz="2200" b="1" dirty="0">
                <a:solidFill>
                  <a:srgbClr val="002060"/>
                </a:solidFill>
              </a:rPr>
              <a:t>Accidents) </a:t>
            </a:r>
            <a:r>
              <a:rPr lang="ru-RU" sz="2200" b="1" dirty="0">
                <a:solidFill>
                  <a:srgbClr val="002060"/>
                </a:solidFill>
              </a:rPr>
              <a:t>на </a:t>
            </a:r>
            <a:r>
              <a:rPr lang="ru-RU" sz="2200" b="1" dirty="0" smtClean="0">
                <a:solidFill>
                  <a:schemeClr val="accent1"/>
                </a:solidFill>
              </a:rPr>
              <a:t>15</a:t>
            </a:r>
            <a:r>
              <a:rPr lang="uk-UA" sz="2200" b="1" dirty="0" smtClean="0">
                <a:solidFill>
                  <a:schemeClr val="accent1"/>
                </a:solidFill>
              </a:rPr>
              <a:t>%</a:t>
            </a:r>
            <a:r>
              <a:rPr lang="uk-UA" sz="2200" b="1" dirty="0" smtClean="0">
                <a:solidFill>
                  <a:srgbClr val="0070C0"/>
                </a:solidFill>
              </a:rPr>
              <a:t>, </a:t>
            </a:r>
            <a:r>
              <a:rPr lang="uk-UA" sz="2200" b="1" dirty="0" smtClean="0">
                <a:solidFill>
                  <a:srgbClr val="002060"/>
                </a:solidFill>
              </a:rPr>
              <a:t>аварій з тяжкими наслідками </a:t>
            </a:r>
            <a:r>
              <a:rPr lang="ru-RU" sz="2200" b="1" dirty="0" smtClean="0">
                <a:solidFill>
                  <a:srgbClr val="002060"/>
                </a:solidFill>
              </a:rPr>
              <a:t>(</a:t>
            </a:r>
            <a:r>
              <a:rPr lang="en-GB" sz="2200" b="1" dirty="0">
                <a:solidFill>
                  <a:srgbClr val="002060"/>
                </a:solidFill>
              </a:rPr>
              <a:t>Injured persons) </a:t>
            </a:r>
            <a:r>
              <a:rPr lang="ru-RU" sz="2200" b="1" dirty="0">
                <a:solidFill>
                  <a:srgbClr val="002060"/>
                </a:solidFill>
              </a:rPr>
              <a:t>на </a:t>
            </a:r>
            <a:r>
              <a:rPr lang="ru-RU" sz="2200" b="1" dirty="0">
                <a:solidFill>
                  <a:schemeClr val="accent1"/>
                </a:solidFill>
              </a:rPr>
              <a:t>20%</a:t>
            </a:r>
            <a:r>
              <a:rPr lang="ru-RU" sz="2200" b="1" dirty="0">
                <a:solidFill>
                  <a:srgbClr val="0070C0"/>
                </a:solidFill>
              </a:rPr>
              <a:t> </a:t>
            </a:r>
            <a:r>
              <a:rPr lang="uk-UA" sz="2200" b="1" dirty="0" smtClean="0">
                <a:solidFill>
                  <a:srgbClr val="002060"/>
                </a:solidFill>
              </a:rPr>
              <a:t>і загибелі людей </a:t>
            </a:r>
            <a:r>
              <a:rPr lang="ru-RU" sz="2200" b="1" dirty="0" smtClean="0">
                <a:solidFill>
                  <a:srgbClr val="002060"/>
                </a:solidFill>
              </a:rPr>
              <a:t>(</a:t>
            </a:r>
            <a:r>
              <a:rPr lang="en-GB" sz="2200" b="1" dirty="0">
                <a:solidFill>
                  <a:srgbClr val="002060"/>
                </a:solidFill>
              </a:rPr>
              <a:t>Fatalities) </a:t>
            </a:r>
            <a:r>
              <a:rPr lang="ru-RU" sz="2200" b="1" dirty="0">
                <a:solidFill>
                  <a:srgbClr val="002060"/>
                </a:solidFill>
              </a:rPr>
              <a:t>на </a:t>
            </a:r>
            <a:r>
              <a:rPr lang="ru-RU" sz="2200" b="1" dirty="0">
                <a:solidFill>
                  <a:schemeClr val="accent1"/>
                </a:solidFill>
              </a:rPr>
              <a:t>25</a:t>
            </a:r>
            <a:r>
              <a:rPr lang="ru-RU" sz="2200" b="1" dirty="0" smtClean="0">
                <a:solidFill>
                  <a:schemeClr val="accent1"/>
                </a:solidFill>
              </a:rPr>
              <a:t>%</a:t>
            </a:r>
            <a:r>
              <a:rPr lang="ru-RU" sz="2200" b="1" dirty="0" smtClean="0"/>
              <a:t>.</a:t>
            </a:r>
            <a:r>
              <a:rPr lang="uk-UA" dirty="0"/>
              <a:t/>
            </a:r>
            <a:br>
              <a:rPr lang="uk-UA" dirty="0"/>
            </a:br>
            <a:endParaRPr lang="ru-RU" dirty="0"/>
          </a:p>
        </p:txBody>
      </p:sp>
      <p:pic>
        <p:nvPicPr>
          <p:cNvPr id="4" name="Объект 3"/>
          <p:cNvPicPr>
            <a:picLocks noGrp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56792"/>
            <a:ext cx="6768752" cy="50405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162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9132" y="131777"/>
            <a:ext cx="7467600" cy="1143000"/>
          </a:xfrm>
        </p:spPr>
        <p:txBody>
          <a:bodyPr>
            <a:normAutofit/>
          </a:bodyPr>
          <a:lstStyle/>
          <a:p>
            <a:r>
              <a:rPr lang="uk-UA" sz="2000" b="1" dirty="0" smtClean="0">
                <a:solidFill>
                  <a:schemeClr val="accent1"/>
                </a:solidFill>
              </a:rPr>
              <a:t>Київ.</a:t>
            </a:r>
            <a:r>
              <a:rPr lang="uk-UA" sz="2000" b="1" dirty="0" smtClean="0"/>
              <a:t> </a:t>
            </a:r>
            <a:r>
              <a:rPr lang="uk-UA" sz="2000" b="1" dirty="0" smtClean="0">
                <a:solidFill>
                  <a:srgbClr val="0070C0"/>
                </a:solidFill>
              </a:rPr>
              <a:t>Вітчизняна система </a:t>
            </a:r>
            <a:r>
              <a:rPr lang="uk-UA" sz="2000" b="1" dirty="0" smtClean="0">
                <a:solidFill>
                  <a:schemeClr val="accent1"/>
                </a:solidFill>
              </a:rPr>
              <a:t>TruSign</a:t>
            </a:r>
            <a:r>
              <a:rPr lang="uk-UA" sz="2000" b="1" dirty="0" smtClean="0"/>
              <a:t> </a:t>
            </a:r>
            <a:r>
              <a:rPr lang="uk-UA" sz="2000" b="1" dirty="0" smtClean="0">
                <a:solidFill>
                  <a:srgbClr val="0070C0"/>
                </a:solidFill>
              </a:rPr>
              <a:t>дозволяє вимірювати і миттєво відображати швидкість транспортних засобів в попутному напрямку по кожній окремій смузі. </a:t>
            </a:r>
            <a:endParaRPr lang="uk-UA" sz="2000" b="1" dirty="0">
              <a:solidFill>
                <a:srgbClr val="0070C0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68761"/>
            <a:ext cx="7488832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72952"/>
            <a:ext cx="3168352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8509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uk-UA" sz="2400" b="1" dirty="0" smtClean="0">
                <a:solidFill>
                  <a:schemeClr val="accent1"/>
                </a:solidFill>
              </a:rPr>
              <a:t>Поліція визначила в Києві </a:t>
            </a:r>
            <a:r>
              <a:rPr lang="uk-UA" sz="2400" b="1" dirty="0" smtClean="0">
                <a:solidFill>
                  <a:srgbClr val="002060"/>
                </a:solidFill>
              </a:rPr>
              <a:t>44 місця </a:t>
            </a:r>
            <a:r>
              <a:rPr lang="uk-UA" sz="2400" b="1" dirty="0" smtClean="0">
                <a:solidFill>
                  <a:schemeClr val="accent1"/>
                </a:solidFill>
              </a:rPr>
              <a:t>де є необхідність встановлення </a:t>
            </a:r>
            <a:br>
              <a:rPr lang="uk-UA" sz="2400" b="1" dirty="0" smtClean="0">
                <a:solidFill>
                  <a:schemeClr val="accent1"/>
                </a:solidFill>
              </a:rPr>
            </a:br>
            <a:r>
              <a:rPr lang="uk-UA" sz="2400" b="1" dirty="0" smtClean="0">
                <a:solidFill>
                  <a:schemeClr val="accent1"/>
                </a:solidFill>
              </a:rPr>
              <a:t>табло зворотного зв'язку з водіями</a:t>
            </a:r>
            <a:endParaRPr lang="uk-UA" sz="2400" b="1" dirty="0">
              <a:solidFill>
                <a:schemeClr val="accent1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00808"/>
            <a:ext cx="7848872" cy="4536504"/>
          </a:xfrm>
        </p:spPr>
      </p:pic>
    </p:spTree>
    <p:extLst>
      <p:ext uri="{BB962C8B-B14F-4D97-AF65-F5344CB8AC3E}">
        <p14:creationId xmlns:p14="http://schemas.microsoft.com/office/powerpoint/2010/main" val="3008310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9870" y="189781"/>
            <a:ext cx="7467600" cy="1143000"/>
          </a:xfrm>
        </p:spPr>
        <p:txBody>
          <a:bodyPr>
            <a:noAutofit/>
          </a:bodyPr>
          <a:lstStyle/>
          <a:p>
            <a:pPr algn="ctr"/>
            <a:r>
              <a:rPr lang="en-US" sz="2000" b="1" dirty="0" smtClean="0">
                <a:solidFill>
                  <a:schemeClr val="accent1"/>
                </a:solidFill>
              </a:rPr>
              <a:t>Smart motorways </a:t>
            </a:r>
            <a:r>
              <a:rPr lang="uk-UA" sz="2000" b="1" dirty="0" smtClean="0">
                <a:solidFill>
                  <a:srgbClr val="002060"/>
                </a:solidFill>
              </a:rPr>
              <a:t>за допомогою систем </a:t>
            </a:r>
            <a:r>
              <a:rPr lang="en-GB" sz="2000" b="1" dirty="0" smtClean="0">
                <a:solidFill>
                  <a:schemeClr val="accent1"/>
                </a:solidFill>
              </a:rPr>
              <a:t>HADECS 3</a:t>
            </a:r>
            <a:r>
              <a:rPr lang="uk-UA" sz="2000" b="1" dirty="0" smtClean="0">
                <a:solidFill>
                  <a:schemeClr val="accent1"/>
                </a:solidFill>
              </a:rPr>
              <a:t> </a:t>
            </a:r>
            <a:r>
              <a:rPr lang="uk-UA" sz="2000" b="1" dirty="0" smtClean="0">
                <a:solidFill>
                  <a:srgbClr val="002060"/>
                </a:solidFill>
              </a:rPr>
              <a:t>примушують автомобілі рухатися на постійній швидкості щоб  уникнути скупчення, що викликає затори.</a:t>
            </a:r>
            <a:endParaRPr lang="uk-UA" sz="2000" b="1" dirty="0">
              <a:solidFill>
                <a:srgbClr val="002060"/>
              </a:solidFill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780928"/>
            <a:ext cx="6192688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332781"/>
            <a:ext cx="38100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32781"/>
            <a:ext cx="2448272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6663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548680"/>
            <a:ext cx="7601272" cy="857970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700" b="1" dirty="0" smtClean="0">
                <a:solidFill>
                  <a:schemeClr val="accent1"/>
                </a:solidFill>
              </a:rPr>
              <a:t>За даними сайту </a:t>
            </a:r>
            <a:r>
              <a:rPr lang="en-US" sz="2700" b="1" dirty="0" smtClean="0">
                <a:solidFill>
                  <a:schemeClr val="accent1"/>
                </a:solidFill>
              </a:rPr>
              <a:t/>
            </a:r>
            <a:br>
              <a:rPr lang="en-US" sz="2700" b="1" dirty="0" smtClean="0">
                <a:solidFill>
                  <a:schemeClr val="accent1"/>
                </a:solidFill>
              </a:rPr>
            </a:br>
            <a:r>
              <a:rPr lang="en-US" sz="2700" b="1" dirty="0" smtClean="0">
                <a:solidFill>
                  <a:srgbClr val="002060"/>
                </a:solidFill>
              </a:rPr>
              <a:t>Insurance </a:t>
            </a:r>
            <a:r>
              <a:rPr lang="en-US" sz="2700" b="1" dirty="0">
                <a:solidFill>
                  <a:srgbClr val="002060"/>
                </a:solidFill>
              </a:rPr>
              <a:t>Institute for Highway </a:t>
            </a:r>
            <a:r>
              <a:rPr lang="en-US" sz="2700" b="1" dirty="0" smtClean="0">
                <a:solidFill>
                  <a:srgbClr val="002060"/>
                </a:solidFill>
              </a:rPr>
              <a:t>Safety</a:t>
            </a:r>
            <a:r>
              <a:rPr lang="en-US" sz="2700" b="1" dirty="0" smtClean="0">
                <a:solidFill>
                  <a:schemeClr val="accent1"/>
                </a:solidFill>
              </a:rPr>
              <a:t/>
            </a:r>
            <a:br>
              <a:rPr lang="en-US" sz="2700" b="1" dirty="0" smtClean="0">
                <a:solidFill>
                  <a:schemeClr val="accent1"/>
                </a:solidFill>
              </a:rPr>
            </a:br>
            <a:r>
              <a:rPr lang="uk-UA" sz="1100" b="1" dirty="0" smtClean="0">
                <a:solidFill>
                  <a:schemeClr val="accent1"/>
                </a:solidFill>
              </a:rPr>
              <a:t>Судова</a:t>
            </a:r>
            <a:r>
              <a:rPr lang="uk-UA" sz="2700" b="1" dirty="0" smtClean="0">
                <a:solidFill>
                  <a:schemeClr val="accent1"/>
                </a:solidFill>
              </a:rPr>
              <a:t> </a:t>
            </a:r>
            <a:r>
              <a:rPr lang="uk-UA" sz="1100" b="1" dirty="0" smtClean="0">
                <a:solidFill>
                  <a:schemeClr val="accent1"/>
                </a:solidFill>
              </a:rPr>
              <a:t>заборона: Арканзас</a:t>
            </a:r>
            <a:r>
              <a:rPr lang="uk-UA" sz="1100" b="1" dirty="0">
                <a:solidFill>
                  <a:schemeClr val="accent1"/>
                </a:solidFill>
              </a:rPr>
              <a:t>,</a:t>
            </a:r>
            <a:r>
              <a:rPr lang="uk-UA" sz="2700" b="1" dirty="0">
                <a:solidFill>
                  <a:schemeClr val="accent1"/>
                </a:solidFill>
              </a:rPr>
              <a:t> </a:t>
            </a:r>
            <a:r>
              <a:rPr lang="uk-UA" sz="1100" b="1" dirty="0">
                <a:solidFill>
                  <a:schemeClr val="accent1"/>
                </a:solidFill>
              </a:rPr>
              <a:t>Небраска, Невада, Міссісіпі, Нью-Джерсі, Юта, Західна Вірджинія і </a:t>
            </a:r>
            <a:r>
              <a:rPr lang="uk-UA" sz="1100" b="1" dirty="0" smtClean="0">
                <a:solidFill>
                  <a:schemeClr val="accent1"/>
                </a:solidFill>
              </a:rPr>
              <a:t>Вісконсін</a:t>
            </a:r>
            <a:br>
              <a:rPr lang="uk-UA" sz="1100" b="1" dirty="0" smtClean="0">
                <a:solidFill>
                  <a:schemeClr val="accent1"/>
                </a:solidFill>
              </a:rPr>
            </a:br>
            <a:endParaRPr lang="uk-UA" sz="1100" b="1" dirty="0">
              <a:solidFill>
                <a:schemeClr val="accent1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68760"/>
            <a:ext cx="7643192" cy="4983953"/>
          </a:xfrm>
        </p:spPr>
      </p:pic>
    </p:spTree>
    <p:extLst>
      <p:ext uri="{BB962C8B-B14F-4D97-AF65-F5344CB8AC3E}">
        <p14:creationId xmlns:p14="http://schemas.microsoft.com/office/powerpoint/2010/main" val="885344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7931224" cy="1012974"/>
          </a:xfrm>
        </p:spPr>
        <p:txBody>
          <a:bodyPr>
            <a:normAutofit/>
          </a:bodyPr>
          <a:lstStyle/>
          <a:p>
            <a:pPr algn="ctr"/>
            <a:r>
              <a:rPr lang="uk-UA" sz="2400" b="1" dirty="0" smtClean="0">
                <a:solidFill>
                  <a:schemeClr val="accent1"/>
                </a:solidFill>
              </a:rPr>
              <a:t>Кількість смертей у США від автомобільних аварій </a:t>
            </a:r>
            <a:br>
              <a:rPr lang="uk-UA" sz="2400" b="1" dirty="0" smtClean="0">
                <a:solidFill>
                  <a:schemeClr val="accent1"/>
                </a:solidFill>
              </a:rPr>
            </a:br>
            <a:r>
              <a:rPr lang="uk-UA" sz="2400" b="1" dirty="0" smtClean="0">
                <a:solidFill>
                  <a:srgbClr val="002060"/>
                </a:solidFill>
              </a:rPr>
              <a:t>на 100,000 чоловік </a:t>
            </a:r>
            <a:endParaRPr lang="uk-UA" sz="2400" b="1" dirty="0">
              <a:solidFill>
                <a:srgbClr val="002060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612" y="1556792"/>
            <a:ext cx="7540780" cy="4883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6889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187680" cy="1143000"/>
          </a:xfrm>
        </p:spPr>
        <p:txBody>
          <a:bodyPr>
            <a:noAutofit/>
          </a:bodyPr>
          <a:lstStyle/>
          <a:p>
            <a:r>
              <a:rPr lang="uk-UA" sz="2400" b="1" dirty="0" smtClean="0">
                <a:solidFill>
                  <a:schemeClr val="accent1"/>
                </a:solidFill>
              </a:rPr>
              <a:t>Європейська організація (</a:t>
            </a:r>
            <a:r>
              <a:rPr lang="uk-UA" sz="2400" b="1" dirty="0" smtClean="0">
                <a:solidFill>
                  <a:srgbClr val="002060"/>
                </a:solidFill>
              </a:rPr>
              <a:t>EuropeAid</a:t>
            </a:r>
            <a:r>
              <a:rPr lang="uk-UA" sz="2400" b="1" dirty="0" smtClean="0">
                <a:solidFill>
                  <a:schemeClr val="accent1"/>
                </a:solidFill>
              </a:rPr>
              <a:t>) сформулювала основи регіональної стратегії БДР (</a:t>
            </a:r>
            <a:r>
              <a:rPr lang="en-US" sz="2400" b="1" dirty="0" smtClean="0">
                <a:solidFill>
                  <a:schemeClr val="accent1"/>
                </a:solidFill>
              </a:rPr>
              <a:t>Regional Road Safety Strategy</a:t>
            </a:r>
            <a:r>
              <a:rPr lang="uk-UA" sz="2400" b="1" dirty="0" smtClean="0">
                <a:solidFill>
                  <a:schemeClr val="accent1"/>
                </a:solidFill>
              </a:rPr>
              <a:t> - RRSS) на принципі 4 E</a:t>
            </a:r>
            <a:endParaRPr lang="uk-UA" sz="2400" b="1" dirty="0">
              <a:solidFill>
                <a:schemeClr val="accent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62500" lnSpcReduction="2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b="1" dirty="0" smtClean="0">
                <a:solidFill>
                  <a:srgbClr val="0070C0"/>
                </a:solidFill>
              </a:rPr>
              <a:t>EDUCATION</a:t>
            </a:r>
            <a:r>
              <a:rPr lang="uk-UA" b="1" dirty="0" smtClean="0">
                <a:solidFill>
                  <a:srgbClr val="0070C0"/>
                </a:solidFill>
              </a:rPr>
              <a:t> (</a:t>
            </a:r>
            <a:r>
              <a:rPr lang="ru-RU" b="1" dirty="0" smtClean="0">
                <a:solidFill>
                  <a:srgbClr val="0070C0"/>
                </a:solidFill>
              </a:rPr>
              <a:t>ОСВІТА</a:t>
            </a:r>
            <a:r>
              <a:rPr lang="ru-RU" b="1" dirty="0" smtClean="0">
                <a:solidFill>
                  <a:schemeClr val="accent2"/>
                </a:solidFill>
              </a:rPr>
              <a:t>)</a:t>
            </a:r>
            <a:endParaRPr lang="ru-RU" b="1" dirty="0">
              <a:solidFill>
                <a:schemeClr val="accent2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uk-UA" dirty="0" smtClean="0"/>
              <a:t>Програми навчання дорожньому руху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uk-UA" dirty="0" smtClean="0"/>
              <a:t>Програма для молодих водіїв і початківців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uk-UA" dirty="0" smtClean="0"/>
              <a:t>Громадські кампанії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uk-UA" b="1" dirty="0" smtClean="0">
                <a:solidFill>
                  <a:srgbClr val="0070C0"/>
                </a:solidFill>
              </a:rPr>
              <a:t>ENGINEERING (ІНЖИНІРИНГ)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uk-UA" dirty="0" smtClean="0"/>
              <a:t>Забезпечення безпеки дорожнього руху конструктивними елементами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uk-UA" dirty="0" smtClean="0"/>
              <a:t>Удосконалення методики проектування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uk-UA" dirty="0" smtClean="0"/>
              <a:t>Практичні заходи щодо захисту вразливих учасників дорожнього руху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uk-UA" dirty="0" smtClean="0"/>
              <a:t>Заходи щодо безпеки перетину залізничних переїздів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uk-UA" b="1" dirty="0" smtClean="0">
                <a:solidFill>
                  <a:srgbClr val="0070C0"/>
                </a:solidFill>
              </a:rPr>
              <a:t>EMERGENCY (ЭКСТРЕННА ДОПОМОГА)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uk-UA" dirty="0"/>
              <a:t>Спеціальний план дій щодо для аварійних ситуацій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uk-UA" dirty="0"/>
              <a:t>Інформаційна кампанія, присвячена поведінки в разі аварії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uk-UA" dirty="0"/>
              <a:t>Заходи щодо запобігання нещасним </a:t>
            </a:r>
            <a:r>
              <a:rPr lang="uk-UA" dirty="0" smtClean="0"/>
              <a:t>випадкам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uk-UA" b="1" dirty="0" smtClean="0">
                <a:solidFill>
                  <a:srgbClr val="FF0000"/>
                </a:solidFill>
              </a:rPr>
              <a:t>ENFORCEMENT (ПРАВОВИЙ НАГЛЯД)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uk-UA" dirty="0" smtClean="0">
                <a:solidFill>
                  <a:srgbClr val="FF0000"/>
                </a:solidFill>
              </a:rPr>
              <a:t>Превентивні заходи щодо зниження швидкості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uk-UA" dirty="0" smtClean="0"/>
              <a:t>Превентивні </a:t>
            </a:r>
            <a:r>
              <a:rPr lang="uk-UA" dirty="0"/>
              <a:t>заходи по скороченню вживання алкоголю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uk-UA" dirty="0"/>
              <a:t>Ремені безпеки, шоломи і дитячі утримуючі системи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uk-UA" dirty="0"/>
              <a:t>Установка національних штрафних очок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668159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2656"/>
            <a:ext cx="7416824" cy="3631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859216" cy="490066"/>
          </a:xfrm>
        </p:spPr>
        <p:txBody>
          <a:bodyPr>
            <a:noAutofit/>
          </a:bodyPr>
          <a:lstStyle/>
          <a:p>
            <a:pPr algn="ctr"/>
            <a:r>
              <a:rPr lang="uk-UA" sz="2400" b="1" dirty="0" smtClean="0">
                <a:solidFill>
                  <a:srgbClr val="002060"/>
                </a:solidFill>
              </a:rPr>
              <a:t>Порівняльні розміри України на тлі Європи</a:t>
            </a:r>
            <a:endParaRPr lang="uk-UA" sz="2400" b="1" dirty="0">
              <a:solidFill>
                <a:srgbClr val="00206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957623803"/>
              </p:ext>
            </p:extLst>
          </p:nvPr>
        </p:nvGraphicFramePr>
        <p:xfrm>
          <a:off x="623326" y="3651814"/>
          <a:ext cx="7416823" cy="297405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83032"/>
                <a:gridCol w="1304566"/>
                <a:gridCol w="1146859"/>
                <a:gridCol w="982366"/>
              </a:tblGrid>
              <a:tr h="57606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 noProof="0" dirty="0" smtClean="0">
                          <a:effectLst/>
                        </a:rPr>
                        <a:t>Показник</a:t>
                      </a:r>
                      <a:endParaRPr lang="uk-UA" sz="1600" noProof="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 noProof="0" dirty="0" smtClean="0">
                          <a:effectLst/>
                        </a:rPr>
                        <a:t>Німеччина</a:t>
                      </a:r>
                      <a:endParaRPr lang="uk-UA" sz="1600" noProof="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Велика</a:t>
                      </a:r>
                      <a:endParaRPr lang="en-US" sz="1600" dirty="0" smtClean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 noProof="0" dirty="0" smtClean="0">
                          <a:effectLst/>
                        </a:rPr>
                        <a:t>Британія</a:t>
                      </a:r>
                      <a:endParaRPr lang="uk-UA" sz="1600" noProof="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 noProof="0" dirty="0" smtClean="0">
                          <a:effectLst/>
                        </a:rPr>
                        <a:t>Україна</a:t>
                      </a:r>
                      <a:endParaRPr lang="uk-UA" sz="1600" noProof="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69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 noProof="0" dirty="0" smtClean="0">
                          <a:effectLst/>
                        </a:rPr>
                        <a:t>Територія (тис. км</a:t>
                      </a:r>
                      <a:r>
                        <a:rPr lang="uk-UA" sz="1600" baseline="30000" noProof="0" dirty="0" smtClean="0">
                          <a:effectLst/>
                        </a:rPr>
                        <a:t>2</a:t>
                      </a:r>
                      <a:r>
                        <a:rPr lang="uk-UA" sz="1600" noProof="0" dirty="0" smtClean="0">
                          <a:effectLst/>
                        </a:rPr>
                        <a:t>)</a:t>
                      </a:r>
                      <a:endParaRPr lang="uk-UA" sz="1600" noProof="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357</a:t>
                      </a:r>
                      <a:endParaRPr lang="uk-UA" sz="2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244,8</a:t>
                      </a:r>
                      <a:endParaRPr lang="uk-UA" sz="2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603,5</a:t>
                      </a:r>
                      <a:endParaRPr lang="uk-UA" sz="2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69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 noProof="0" dirty="0" smtClean="0">
                          <a:effectLst/>
                        </a:rPr>
                        <a:t>Протяжність доріг (тис. км)</a:t>
                      </a:r>
                      <a:endParaRPr lang="uk-UA" sz="1600" noProof="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645</a:t>
                      </a:r>
                      <a:endParaRPr lang="uk-UA" sz="2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394</a:t>
                      </a:r>
                      <a:endParaRPr lang="uk-UA" sz="2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169</a:t>
                      </a:r>
                      <a:endParaRPr lang="uk-UA" sz="2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69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err="1" smtClean="0">
                          <a:effectLst/>
                        </a:rPr>
                        <a:t>Населення</a:t>
                      </a:r>
                      <a:r>
                        <a:rPr lang="ru-RU" sz="1600" dirty="0" smtClean="0">
                          <a:effectLst/>
                        </a:rPr>
                        <a:t> </a:t>
                      </a:r>
                      <a:r>
                        <a:rPr lang="ru-RU" sz="1600" dirty="0">
                          <a:effectLst/>
                        </a:rPr>
                        <a:t>(млн.)</a:t>
                      </a:r>
                      <a:endParaRPr lang="uk-UA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81</a:t>
                      </a:r>
                      <a:endParaRPr lang="uk-UA" sz="2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65</a:t>
                      </a:r>
                      <a:endParaRPr lang="uk-UA" sz="2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43</a:t>
                      </a:r>
                      <a:endParaRPr lang="uk-UA" sz="2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9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ВВП на душу </a:t>
                      </a:r>
                      <a:r>
                        <a:rPr lang="uk-UA" sz="1600" noProof="0" dirty="0" smtClean="0">
                          <a:effectLst/>
                        </a:rPr>
                        <a:t>населення</a:t>
                      </a:r>
                      <a:r>
                        <a:rPr lang="ru-RU" sz="1600" dirty="0" smtClean="0">
                          <a:effectLst/>
                        </a:rPr>
                        <a:t> </a:t>
                      </a:r>
                      <a:r>
                        <a:rPr lang="ru-RU" sz="1600" dirty="0">
                          <a:effectLst/>
                        </a:rPr>
                        <a:t>(тыс. евро)</a:t>
                      </a:r>
                      <a:endParaRPr lang="uk-UA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46</a:t>
                      </a:r>
                      <a:endParaRPr lang="uk-UA" sz="2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40</a:t>
                      </a:r>
                      <a:endParaRPr lang="uk-UA" sz="2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8</a:t>
                      </a:r>
                      <a:endParaRPr lang="uk-UA" sz="2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085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 noProof="0" dirty="0" smtClean="0">
                          <a:effectLst/>
                          <a:latin typeface="+mj-lt"/>
                        </a:rPr>
                        <a:t>Кількість машин (на 1000 жит.)</a:t>
                      </a:r>
                      <a:endParaRPr lang="uk-UA" sz="1600" noProof="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534</a:t>
                      </a:r>
                      <a:endParaRPr lang="uk-UA" sz="2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525</a:t>
                      </a:r>
                      <a:endParaRPr lang="uk-UA" sz="2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158</a:t>
                      </a:r>
                      <a:endParaRPr lang="uk-UA" sz="2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085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 noProof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Кількість смертей від автомобільних аварій  на 100,000 </a:t>
                      </a:r>
                      <a:endParaRPr lang="uk-UA" sz="1600" noProof="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0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4,3</a:t>
                      </a:r>
                      <a:r>
                        <a:rPr lang="uk-UA" sz="2000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endParaRPr lang="uk-UA" sz="20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0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2,9</a:t>
                      </a:r>
                      <a:endParaRPr lang="uk-UA" sz="20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000" b="1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13,5</a:t>
                      </a:r>
                      <a:r>
                        <a:rPr lang="uk-UA" sz="20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endParaRPr lang="uk-UA" sz="2000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326526" y="3328918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1125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7467600" cy="1143000"/>
          </a:xfrm>
        </p:spPr>
        <p:txBody>
          <a:bodyPr>
            <a:noAutofit/>
          </a:bodyPr>
          <a:lstStyle/>
          <a:p>
            <a:pPr algn="ctr"/>
            <a:r>
              <a:rPr lang="uk-UA" sz="2800" b="1" dirty="0" smtClean="0">
                <a:solidFill>
                  <a:schemeClr val="accent1"/>
                </a:solidFill>
              </a:rPr>
              <a:t>Основні етапи впровадження стаціонарних систем автофіксації у </a:t>
            </a:r>
            <a:r>
              <a:rPr lang="uk-UA" sz="2800" b="1" dirty="0" smtClean="0">
                <a:solidFill>
                  <a:srgbClr val="002060"/>
                </a:solidFill>
              </a:rPr>
              <a:t>Великій Британії </a:t>
            </a:r>
            <a:r>
              <a:rPr lang="uk-UA" sz="2800" b="1" dirty="0" smtClean="0">
                <a:solidFill>
                  <a:schemeClr val="accent1"/>
                </a:solidFill>
              </a:rPr>
              <a:t/>
            </a:r>
            <a:br>
              <a:rPr lang="uk-UA" sz="2800" b="1" dirty="0" smtClean="0">
                <a:solidFill>
                  <a:schemeClr val="accent1"/>
                </a:solidFill>
              </a:rPr>
            </a:br>
            <a:r>
              <a:rPr lang="uk-UA" sz="1000" b="1" dirty="0" smtClean="0">
                <a:solidFill>
                  <a:schemeClr val="accent1"/>
                </a:solidFill>
              </a:rPr>
              <a:t>(від народження до занепаду)</a:t>
            </a:r>
            <a:endParaRPr lang="uk-UA" sz="1000" b="1" dirty="0">
              <a:solidFill>
                <a:schemeClr val="accent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643192" cy="4873752"/>
          </a:xfrm>
        </p:spPr>
        <p:txBody>
          <a:bodyPr>
            <a:normAutofit fontScale="70000" lnSpcReduction="20000"/>
          </a:bodyPr>
          <a:lstStyle/>
          <a:p>
            <a:endParaRPr lang="en-US" dirty="0" smtClean="0"/>
          </a:p>
          <a:p>
            <a:pPr algn="just"/>
            <a:r>
              <a:rPr lang="en-GB" dirty="0" smtClean="0"/>
              <a:t>1988 – 1991 </a:t>
            </a:r>
            <a:r>
              <a:rPr lang="uk-UA" dirty="0" smtClean="0"/>
              <a:t>підготовка законодавчих і регуляторних актів.</a:t>
            </a:r>
          </a:p>
          <a:p>
            <a:pPr algn="just"/>
            <a:r>
              <a:rPr lang="uk-UA" dirty="0" smtClean="0"/>
              <a:t>1991 – впровадження 21 камери в рамках пілотного проекту в Західному Лондоні.</a:t>
            </a:r>
          </a:p>
          <a:p>
            <a:pPr algn="just"/>
            <a:r>
              <a:rPr lang="uk-UA" dirty="0" smtClean="0"/>
              <a:t>1991-2001 нарощування кількості камер до 1295 державним коштом. </a:t>
            </a:r>
          </a:p>
          <a:p>
            <a:pPr algn="just"/>
            <a:r>
              <a:rPr lang="uk-UA" dirty="0" smtClean="0"/>
              <a:t>2001-2007 нарощування кількості камер до 2544 по програмі приватно-державного партнерства.</a:t>
            </a:r>
          </a:p>
          <a:p>
            <a:pPr algn="just"/>
            <a:r>
              <a:rPr lang="uk-UA" dirty="0" smtClean="0"/>
              <a:t>2007-2010 перехід на урядові гранди </a:t>
            </a:r>
            <a:r>
              <a:rPr lang="uk-UA" dirty="0"/>
              <a:t> £ </a:t>
            </a:r>
            <a:r>
              <a:rPr lang="uk-UA" dirty="0" smtClean="0"/>
              <a:t>111 млн. на рік.</a:t>
            </a:r>
            <a:endParaRPr lang="uk-UA" dirty="0"/>
          </a:p>
          <a:p>
            <a:pPr algn="just"/>
            <a:r>
              <a:rPr lang="uk-UA" dirty="0" smtClean="0"/>
              <a:t>2010 - припинення державного фінансування.</a:t>
            </a:r>
          </a:p>
          <a:p>
            <a:pPr algn="just"/>
            <a:r>
              <a:rPr lang="uk-UA" dirty="0" smtClean="0"/>
              <a:t>2013 – мінімальний штраф за перевищення швидкості збільшився на 66,7% від £ 60 до £ 100.</a:t>
            </a:r>
          </a:p>
          <a:p>
            <a:pPr algn="just"/>
            <a:r>
              <a:rPr lang="uk-UA" dirty="0" smtClean="0"/>
              <a:t>2015 –залишилось 1714 камер, з яких не функціонували 23</a:t>
            </a:r>
            <a:r>
              <a:rPr lang="uk-UA" dirty="0"/>
              <a:t>%</a:t>
            </a:r>
            <a:r>
              <a:rPr lang="uk-UA" dirty="0" smtClean="0"/>
              <a:t>. Більшість камер давали менше ніж 1 порушення на добу. Камери стали жертвами своєї ефективності.</a:t>
            </a:r>
          </a:p>
          <a:p>
            <a:pPr algn="just"/>
            <a:r>
              <a:rPr lang="uk-UA" dirty="0" smtClean="0"/>
              <a:t>2017 –  початок широкого впровадження </a:t>
            </a:r>
            <a:r>
              <a:rPr lang="en-GB" dirty="0" smtClean="0"/>
              <a:t>REDFLEXhadecs3 </a:t>
            </a:r>
            <a:r>
              <a:rPr lang="uk-UA" dirty="0"/>
              <a:t>або </a:t>
            </a:r>
            <a:r>
              <a:rPr lang="en-GB" b="1" dirty="0">
                <a:solidFill>
                  <a:schemeClr val="accent1"/>
                </a:solidFill>
              </a:rPr>
              <a:t>HADECS </a:t>
            </a:r>
            <a:r>
              <a:rPr lang="en-GB" b="1" dirty="0" smtClean="0">
                <a:solidFill>
                  <a:schemeClr val="accent1"/>
                </a:solidFill>
              </a:rPr>
              <a:t>3</a:t>
            </a:r>
            <a:r>
              <a:rPr lang="uk-UA" dirty="0" smtClean="0"/>
              <a:t> (</a:t>
            </a:r>
            <a:r>
              <a:rPr lang="en-GB" dirty="0" smtClean="0"/>
              <a:t>Digital </a:t>
            </a:r>
            <a:r>
              <a:rPr lang="en-GB" dirty="0"/>
              <a:t>Camera System </a:t>
            </a:r>
            <a:r>
              <a:rPr lang="en-GB" dirty="0" smtClean="0"/>
              <a:t>Enforcement</a:t>
            </a:r>
            <a:r>
              <a:rPr lang="uk-UA" dirty="0" smtClean="0"/>
              <a:t>)</a:t>
            </a:r>
            <a:r>
              <a:rPr lang="en-GB" dirty="0" smtClean="0"/>
              <a:t> </a:t>
            </a:r>
            <a:r>
              <a:rPr lang="uk-UA" dirty="0"/>
              <a:t>є </a:t>
            </a:r>
            <a:r>
              <a:rPr lang="uk-UA" dirty="0" smtClean="0"/>
              <a:t>однією </a:t>
            </a:r>
            <a:r>
              <a:rPr lang="uk-UA" dirty="0"/>
              <a:t>з </a:t>
            </a:r>
            <a:r>
              <a:rPr lang="uk-UA" dirty="0" smtClean="0"/>
              <a:t>най новітніх камер </a:t>
            </a:r>
            <a:r>
              <a:rPr lang="uk-UA" dirty="0"/>
              <a:t>контролю швидкості, які будуть встановлені на дорогах </a:t>
            </a:r>
            <a:r>
              <a:rPr lang="uk-UA" dirty="0" smtClean="0"/>
              <a:t>Великобританії.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964585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7971656" cy="1152128"/>
          </a:xfrm>
        </p:spPr>
        <p:txBody>
          <a:bodyPr>
            <a:noAutofit/>
          </a:bodyPr>
          <a:lstStyle/>
          <a:p>
            <a:pPr algn="ctr"/>
            <a:r>
              <a:rPr lang="uk-UA" sz="2400" b="1" dirty="0" smtClean="0">
                <a:solidFill>
                  <a:schemeClr val="accent1"/>
                </a:solidFill>
              </a:rPr>
              <a:t>Нарощування систем автоматичної фіксації порушень за програмою ПАРТНЕРСТВА </a:t>
            </a:r>
            <a:br>
              <a:rPr lang="uk-UA" sz="2400" b="1" dirty="0" smtClean="0">
                <a:solidFill>
                  <a:schemeClr val="accent1"/>
                </a:solidFill>
              </a:rPr>
            </a:br>
            <a:r>
              <a:rPr lang="uk-UA" sz="2400" b="1" dirty="0" smtClean="0">
                <a:solidFill>
                  <a:schemeClr val="accent1"/>
                </a:solidFill>
              </a:rPr>
              <a:t>з 2001 р. по 2006 р. (</a:t>
            </a:r>
            <a:r>
              <a:rPr lang="uk-UA" sz="2400" b="1" dirty="0" smtClean="0">
                <a:solidFill>
                  <a:srgbClr val="002060"/>
                </a:solidFill>
              </a:rPr>
              <a:t>Великобританія</a:t>
            </a:r>
            <a:r>
              <a:rPr lang="uk-UA" sz="2400" b="1" dirty="0" smtClean="0">
                <a:solidFill>
                  <a:schemeClr val="accent1"/>
                </a:solidFill>
              </a:rPr>
              <a:t>)</a:t>
            </a:r>
            <a:endParaRPr lang="uk-UA" sz="2400" b="1" dirty="0">
              <a:solidFill>
                <a:schemeClr val="accent1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481528630"/>
              </p:ext>
            </p:extLst>
          </p:nvPr>
        </p:nvGraphicFramePr>
        <p:xfrm>
          <a:off x="323528" y="1462732"/>
          <a:ext cx="7467600" cy="4873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58387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7920880" cy="1863080"/>
          </a:xfrm>
        </p:spPr>
        <p:txBody>
          <a:bodyPr>
            <a:noAutofit/>
          </a:bodyPr>
          <a:lstStyle/>
          <a:p>
            <a:pPr algn="ctr"/>
            <a:r>
              <a:rPr lang="uk-UA" sz="2000" b="1" dirty="0" smtClean="0">
                <a:solidFill>
                  <a:srgbClr val="002060"/>
                </a:solidFill>
              </a:rPr>
              <a:t>Великобританія.  </a:t>
            </a:r>
            <a:r>
              <a:rPr lang="uk-UA" sz="2000" b="1" dirty="0" smtClean="0">
                <a:solidFill>
                  <a:schemeClr val="accent1"/>
                </a:solidFill>
              </a:rPr>
              <a:t>В 2014 році </a:t>
            </a:r>
            <a:r>
              <a:rPr lang="uk-UA" sz="2000" b="1" dirty="0" smtClean="0">
                <a:solidFill>
                  <a:srgbClr val="002060"/>
                </a:solidFill>
              </a:rPr>
              <a:t>1714</a:t>
            </a:r>
            <a:r>
              <a:rPr lang="uk-UA" sz="2000" b="1" dirty="0" smtClean="0">
                <a:solidFill>
                  <a:schemeClr val="accent1"/>
                </a:solidFill>
              </a:rPr>
              <a:t> фіксованих камер, зафіксували майже один мільйон перевищень швидкості </a:t>
            </a:r>
            <a:br>
              <a:rPr lang="uk-UA" sz="2000" b="1" dirty="0" smtClean="0">
                <a:solidFill>
                  <a:schemeClr val="accent1"/>
                </a:solidFill>
              </a:rPr>
            </a:br>
            <a:r>
              <a:rPr lang="uk-UA" sz="2000" b="1" dirty="0" smtClean="0">
                <a:solidFill>
                  <a:schemeClr val="accent1"/>
                </a:solidFill>
              </a:rPr>
              <a:t>(</a:t>
            </a:r>
            <a:r>
              <a:rPr lang="uk-UA" sz="2000" b="1" dirty="0" smtClean="0">
                <a:solidFill>
                  <a:srgbClr val="002060"/>
                </a:solidFill>
              </a:rPr>
              <a:t>968,715</a:t>
            </a:r>
            <a:r>
              <a:rPr lang="uk-UA" sz="2000" b="1" dirty="0" smtClean="0">
                <a:solidFill>
                  <a:schemeClr val="accent1"/>
                </a:solidFill>
              </a:rPr>
              <a:t>), в той час як </a:t>
            </a:r>
            <a:r>
              <a:rPr lang="uk-UA" sz="2000" b="1" dirty="0" smtClean="0">
                <a:solidFill>
                  <a:srgbClr val="002060"/>
                </a:solidFill>
              </a:rPr>
              <a:t>345</a:t>
            </a:r>
            <a:r>
              <a:rPr lang="uk-UA" sz="2000" b="1" dirty="0" smtClean="0">
                <a:solidFill>
                  <a:schemeClr val="accent1"/>
                </a:solidFill>
              </a:rPr>
              <a:t> мобільних камер зафіксували </a:t>
            </a:r>
            <a:r>
              <a:rPr lang="uk-UA" sz="2000" b="1" dirty="0" smtClean="0">
                <a:solidFill>
                  <a:srgbClr val="002060"/>
                </a:solidFill>
              </a:rPr>
              <a:t>774,537</a:t>
            </a:r>
            <a:r>
              <a:rPr lang="uk-UA" sz="2000" b="1" dirty="0" smtClean="0">
                <a:solidFill>
                  <a:schemeClr val="accent1"/>
                </a:solidFill>
              </a:rPr>
              <a:t> перевищення швидкості. Тобто мобільна камера майже в три рази більше фіксує порушень, ніж фіксована камера.</a:t>
            </a:r>
            <a:endParaRPr lang="uk-UA" sz="2000" dirty="0"/>
          </a:p>
        </p:txBody>
      </p:sp>
      <p:pic>
        <p:nvPicPr>
          <p:cNvPr id="5" name="Рисунок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880" y="2276872"/>
            <a:ext cx="5154512" cy="3760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Объект 8"/>
          <p:cNvPicPr>
            <a:picLocks noGrp="1" noChangeAspect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276872"/>
            <a:ext cx="2695079" cy="3776996"/>
          </a:xfrm>
        </p:spPr>
      </p:pic>
    </p:spTree>
    <p:extLst>
      <p:ext uri="{BB962C8B-B14F-4D97-AF65-F5344CB8AC3E}">
        <p14:creationId xmlns:p14="http://schemas.microsoft.com/office/powerpoint/2010/main" val="3577039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16826</TotalTime>
  <Words>759</Words>
  <Application>Microsoft Office PowerPoint</Application>
  <PresentationFormat>Экран (4:3)</PresentationFormat>
  <Paragraphs>96</Paragraphs>
  <Slides>25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Эркер</vt:lpstr>
      <vt:lpstr>Світова практика  застосування автоматичної фіксації порушень правил дорожнього руху,  сучасні системи автофіксації та перспективи їх розвитку</vt:lpstr>
      <vt:lpstr>За даними сайту Пулітцер центру http://roadskillmap.com</vt:lpstr>
      <vt:lpstr>За даними сайту  Insurance Institute for Highway Safety Судова заборона: Арканзас, Небраска, Невада, Міссісіпі, Нью-Джерсі, Юта, Західна Вірджинія і Вісконсін </vt:lpstr>
      <vt:lpstr>Кількість смертей у США від автомобільних аварій  на 100,000 чоловік </vt:lpstr>
      <vt:lpstr>Європейська організація (EuropeAid) сформулювала основи регіональної стратегії БДР (Regional Road Safety Strategy - RRSS) на принципі 4 E</vt:lpstr>
      <vt:lpstr>Порівняльні розміри України на тлі Європи</vt:lpstr>
      <vt:lpstr>Основні етапи впровадження стаціонарних систем автофіксації у Великій Британії  (від народження до занепаду)</vt:lpstr>
      <vt:lpstr>Нарощування систем автоматичної фіксації порушень за програмою ПАРТНЕРСТВА  з 2001 р. по 2006 р. (Великобританія)</vt:lpstr>
      <vt:lpstr>Великобританія.  В 2014 році 1714 фіксованих камер, зафіксували майже один мільйон перевищень швидкості  (968,715), в той час як 345 мобільних камер зафіксували 774,537 перевищення швидкості. Тобто мобільна камера майже в три рази більше фіксує порушень, ніж фіксована камера.</vt:lpstr>
      <vt:lpstr>Франція. Закупила 100 систем трейлер від VITRONIC. Лазер + мобільність. Ціна 77000 євро.  Планується закупити всього 500, а також встановити 10000 муляжів.</vt:lpstr>
      <vt:lpstr>Німеччина. Широко впроваджує лазерні швидкостеміри. Мобільні та стаціонарні.  </vt:lpstr>
      <vt:lpstr>Бразилія. Система TruFix не помиляється у виборі цілі, не виявляється радар-детектором.  Ідеальна для імітації муляжів.</vt:lpstr>
      <vt:lpstr>Україна. Аналогом бразильської системи TruFix є українська система «форпост», яка вже 2 роки тестується в Києві. За цей час тільки одна ця камера зафіксувала понад 4 млн. порушень швидкісного режиму.</vt:lpstr>
      <vt:lpstr>США. Новітній лазерний вимірювач швидкості PicoDigicam LR з дальністю фотофіксації до 250 м. На фото випробування в Києві: 223,9 м дистанції; швидкість 78 км/год. Цільовий автомобіль відзначено міткою.  </vt:lpstr>
      <vt:lpstr>Так яка ж насправді ефективність стаціонарних камер? Новий Південний Уельс (Австралія) Середня швидкість після камери стає більше,  ніж була перед нею</vt:lpstr>
      <vt:lpstr>Схоже, що треба придумати щось ще</vt:lpstr>
      <vt:lpstr>Камери середньої швидкості встановлюють на ділянках від 5 км до 20 км, де в спостережуваний період (36 місяців) відбулося не менше 1 ДТП із загибеллю людей чи пораненнями</vt:lpstr>
      <vt:lpstr>Великобританія  П'ять найдовших маршрутів  перевірки середньої швидкості</vt:lpstr>
      <vt:lpstr>  Великобританія. 2012 рік. Ноттінгемшир: ділянка дороги 19 км, за 5 років до цього сталося 289 ДТП з важкими наслідками . </vt:lpstr>
      <vt:lpstr>Презентация PowerPoint</vt:lpstr>
      <vt:lpstr>Система Radar driver feedback sign –  дорожні знаки зворотного зв'язку з водієм мають позитивний вплив на поведінку водіїв і безпеку дорожнього руху в цілому, уповільнюючи швидкість трафіку в середньому на 10%.  </vt:lpstr>
      <vt:lpstr>ЄС. Збільшення середньої швидкості (Average speed) всього на 4 км / год! оцінюється як збільшення аварійності (Accidents) на 15%, аварій з тяжкими наслідками (Injured persons) на 20% і загибелі людей (Fatalities) на 25%. </vt:lpstr>
      <vt:lpstr>Київ. Вітчизняна система TruSign дозволяє вимірювати і миттєво відображати швидкість транспортних засобів в попутному напрямку по кожній окремій смузі. </vt:lpstr>
      <vt:lpstr>Поліція визначила в Києві 44 місця де є необхідність встановлення  табло зворотного зв'язку з водіями</vt:lpstr>
      <vt:lpstr>Smart motorways за допомогою систем HADECS 3 примушують автомобілі рухатися на постійній швидкості щоб  уникнути скупчення, що викликає затори.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Владимир Кривенко</dc:creator>
  <cp:lastModifiedBy>Пользователь Windows</cp:lastModifiedBy>
  <cp:revision>101</cp:revision>
  <dcterms:created xsi:type="dcterms:W3CDTF">2016-10-10T18:37:11Z</dcterms:created>
  <dcterms:modified xsi:type="dcterms:W3CDTF">2017-05-10T19:46:51Z</dcterms:modified>
</cp:coreProperties>
</file>