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9" name="Shape 3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1" name="Shape 3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9" name="Shape 3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ru"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01.jpg"/><Relationship Id="rId4" Type="http://schemas.openxmlformats.org/officeDocument/2006/relationships/image" Target="../media/image0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35.jpg"/><Relationship Id="rId5"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9.jp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7.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82.jpg"/><Relationship Id="rId6" Type="http://schemas.openxmlformats.org/officeDocument/2006/relationships/image" Target="../media/image48.jpg"/><Relationship Id="rId7" Type="http://schemas.openxmlformats.org/officeDocument/2006/relationships/image" Target="../media/image50.jpg"/><Relationship Id="rId8"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7.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6.jpg"/><Relationship Id="rId8"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4.jpg"/><Relationship Id="rId4" Type="http://schemas.openxmlformats.org/officeDocument/2006/relationships/image" Target="../media/image0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6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7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6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0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6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7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7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7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7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7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7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7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0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7.jpg"/><Relationship Id="rId4" Type="http://schemas.openxmlformats.org/officeDocument/2006/relationships/image" Target="../media/image0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09.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08.jp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pic>
        <p:nvPicPr>
          <p:cNvPr descr="новая обложка1.jpg" id="54" name="Shape 54"/>
          <p:cNvPicPr preferRelativeResize="0"/>
          <p:nvPr/>
        </p:nvPicPr>
        <p:blipFill rotWithShape="1">
          <a:blip r:embed="rId3">
            <a:alphaModFix/>
          </a:blip>
          <a:srcRect b="0" l="0" r="0" t="2085"/>
          <a:stretch/>
        </p:blipFill>
        <p:spPr>
          <a:xfrm>
            <a:off x="256000" y="266512"/>
            <a:ext cx="8631999" cy="4610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txBox="1"/>
          <p:nvPr/>
        </p:nvSpPr>
        <p:spPr>
          <a:xfrm>
            <a:off x="229650" y="179375"/>
            <a:ext cx="8684700" cy="1754700"/>
          </a:xfrm>
          <a:prstGeom prst="rect">
            <a:avLst/>
          </a:prstGeom>
          <a:noFill/>
          <a:ln>
            <a:noFill/>
          </a:ln>
        </p:spPr>
        <p:txBody>
          <a:bodyPr anchorCtr="0" anchor="t" bIns="91425" lIns="91425" rIns="91425" tIns="91425">
            <a:noAutofit/>
          </a:bodyPr>
          <a:lstStyle/>
          <a:p>
            <a:pPr lvl="0" rtl="0" algn="ctr">
              <a:spcBef>
                <a:spcPts val="0"/>
              </a:spcBef>
              <a:buNone/>
            </a:pPr>
            <a:r>
              <a:t/>
            </a:r>
            <a:endParaRPr b="1" sz="1300">
              <a:solidFill>
                <a:schemeClr val="dk1"/>
              </a:solidFill>
            </a:endParaRPr>
          </a:p>
        </p:txBody>
      </p:sp>
      <p:sp>
        <p:nvSpPr>
          <p:cNvPr id="120" name="Shape 120"/>
          <p:cNvSpPr txBox="1"/>
          <p:nvPr/>
        </p:nvSpPr>
        <p:spPr>
          <a:xfrm>
            <a:off x="176200" y="129900"/>
            <a:ext cx="8684700" cy="1894500"/>
          </a:xfrm>
          <a:prstGeom prst="rect">
            <a:avLst/>
          </a:prstGeom>
          <a:noFill/>
          <a:ln>
            <a:noFill/>
          </a:ln>
        </p:spPr>
        <p:txBody>
          <a:bodyPr anchorCtr="0" anchor="t" bIns="91425" lIns="91425" rIns="91425" tIns="91425">
            <a:noAutofit/>
          </a:bodyPr>
          <a:lstStyle/>
          <a:p>
            <a:pPr lvl="0" rtl="0" algn="ctr">
              <a:lnSpc>
                <a:spcPct val="100000"/>
              </a:lnSpc>
              <a:spcBef>
                <a:spcPts val="0"/>
              </a:spcBef>
              <a:spcAft>
                <a:spcPts val="800"/>
              </a:spcAft>
              <a:buNone/>
            </a:pPr>
            <a:r>
              <a:rPr b="1" lang="ru">
                <a:solidFill>
                  <a:schemeClr val="dk1"/>
                </a:solidFill>
              </a:rPr>
              <a:t>16 листопада 2016 року                                                                                                      </a:t>
            </a:r>
            <a:r>
              <a:rPr b="1" lang="ru" sz="1300">
                <a:solidFill>
                  <a:schemeClr val="dk1"/>
                </a:solidFill>
              </a:rPr>
              <a:t>Прес-конференція в Житомирі </a:t>
            </a:r>
            <a:r>
              <a:rPr b="1" lang="ru" sz="1300">
                <a:solidFill>
                  <a:schemeClr val="dk1"/>
                </a:solidFill>
                <a:highlight>
                  <a:srgbClr val="FFFFFF"/>
                </a:highlight>
              </a:rPr>
              <a:t>«Модернізація та підвищення системи безпеки дорожньої мережі в Україні»</a:t>
            </a:r>
          </a:p>
          <a:p>
            <a:pPr lvl="0" rtl="0">
              <a:lnSpc>
                <a:spcPct val="115000"/>
              </a:lnSpc>
              <a:spcBef>
                <a:spcPts val="0"/>
              </a:spcBef>
              <a:spcAft>
                <a:spcPts val="800"/>
              </a:spcAft>
              <a:buNone/>
            </a:pPr>
            <a:r>
              <a:rPr lang="ru" sz="1100">
                <a:solidFill>
                  <a:schemeClr val="dk1"/>
                </a:solidFill>
                <a:highlight>
                  <a:srgbClr val="FFFFFF"/>
                </a:highlight>
              </a:rPr>
              <a:t>Участь в заході взяв заступник голови Житомирської облдержадміністрації Ярослав Лагута, заступник міського голови Дмитро Ткачук, керівник проекту Ерік Хойруп, експерт з комунікацій та кампаній з дорожньої безпеки Барбара Крол. А також організатори моніторингу швидкості автомобілів на території області – директор компанії «AxxonSoft» Олександр Курінний та старший викладач кафедри автомобілів та автомобільного господарства Житомирського державного технологiчного університету Володимир Шумляківський.</a:t>
            </a:r>
          </a:p>
          <a:p>
            <a:pPr lvl="0" rtl="0" algn="just">
              <a:lnSpc>
                <a:spcPct val="115000"/>
              </a:lnSpc>
              <a:spcBef>
                <a:spcPts val="0"/>
              </a:spcBef>
              <a:spcAft>
                <a:spcPts val="800"/>
              </a:spcAft>
              <a:buNone/>
            </a:pPr>
            <a:r>
              <a:rPr lang="ru" sz="1100">
                <a:solidFill>
                  <a:schemeClr val="dk1"/>
                </a:solidFill>
                <a:highlight>
                  <a:srgbClr val="F6F6F5"/>
                </a:highlight>
              </a:rPr>
              <a:t> </a:t>
            </a:r>
          </a:p>
        </p:txBody>
      </p:sp>
      <p:pic>
        <p:nvPicPr>
          <p:cNvPr descr="DSCN0953.JPG" id="121" name="Shape 121"/>
          <p:cNvPicPr preferRelativeResize="0"/>
          <p:nvPr/>
        </p:nvPicPr>
        <p:blipFill rotWithShape="1">
          <a:blip r:embed="rId3">
            <a:alphaModFix/>
          </a:blip>
          <a:srcRect b="0" l="0" r="0" t="8147"/>
          <a:stretch/>
        </p:blipFill>
        <p:spPr>
          <a:xfrm>
            <a:off x="112100" y="2183499"/>
            <a:ext cx="4375272" cy="2814073"/>
          </a:xfrm>
          <a:prstGeom prst="rect">
            <a:avLst/>
          </a:prstGeom>
          <a:noFill/>
          <a:ln>
            <a:noFill/>
          </a:ln>
        </p:spPr>
      </p:pic>
      <p:pic>
        <p:nvPicPr>
          <p:cNvPr descr="DSCN0929.JPG" id="122" name="Shape 122"/>
          <p:cNvPicPr preferRelativeResize="0"/>
          <p:nvPr/>
        </p:nvPicPr>
        <p:blipFill rotWithShape="1">
          <a:blip r:embed="rId4">
            <a:alphaModFix/>
          </a:blip>
          <a:srcRect b="0" l="0" r="0" t="8147"/>
          <a:stretch/>
        </p:blipFill>
        <p:spPr>
          <a:xfrm>
            <a:off x="4630625" y="2183499"/>
            <a:ext cx="4375295" cy="28140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nvSpPr>
        <p:spPr>
          <a:xfrm>
            <a:off x="229650" y="179375"/>
            <a:ext cx="8684700" cy="1754700"/>
          </a:xfrm>
          <a:prstGeom prst="rect">
            <a:avLst/>
          </a:prstGeom>
          <a:noFill/>
          <a:ln>
            <a:noFill/>
          </a:ln>
        </p:spPr>
        <p:txBody>
          <a:bodyPr anchorCtr="0" anchor="t" bIns="91425" lIns="91425" rIns="91425" tIns="91425">
            <a:noAutofit/>
          </a:bodyPr>
          <a:lstStyle/>
          <a:p>
            <a:pPr lvl="0" rtl="0" algn="ctr">
              <a:spcBef>
                <a:spcPts val="0"/>
              </a:spcBef>
              <a:buNone/>
            </a:pPr>
            <a:r>
              <a:t/>
            </a:r>
            <a:endParaRPr b="1" sz="1300">
              <a:solidFill>
                <a:schemeClr val="dk1"/>
              </a:solidFill>
            </a:endParaRPr>
          </a:p>
        </p:txBody>
      </p:sp>
      <p:sp>
        <p:nvSpPr>
          <p:cNvPr id="128" name="Shape 128"/>
          <p:cNvSpPr txBox="1"/>
          <p:nvPr/>
        </p:nvSpPr>
        <p:spPr>
          <a:xfrm>
            <a:off x="176200" y="129900"/>
            <a:ext cx="8684700" cy="1973400"/>
          </a:xfrm>
          <a:prstGeom prst="rect">
            <a:avLst/>
          </a:prstGeom>
          <a:noFill/>
          <a:ln>
            <a:noFill/>
          </a:ln>
        </p:spPr>
        <p:txBody>
          <a:bodyPr anchorCtr="0" anchor="t" bIns="91425" lIns="91425" rIns="91425" tIns="91425">
            <a:noAutofit/>
          </a:bodyPr>
          <a:lstStyle/>
          <a:p>
            <a:pPr lvl="0" rtl="0" algn="just">
              <a:lnSpc>
                <a:spcPct val="115000"/>
              </a:lnSpc>
              <a:spcBef>
                <a:spcPts val="0"/>
              </a:spcBef>
              <a:buNone/>
            </a:pPr>
            <a:r>
              <a:rPr lang="ru" sz="1100">
                <a:solidFill>
                  <a:schemeClr val="dk1"/>
                </a:solidFill>
                <a:highlight>
                  <a:srgbClr val="FFFFFF"/>
                </a:highlight>
              </a:rPr>
              <a:t>За словами керівників проекту, з метою привернення максимальної уваги водіїв та інших учасників дорожнього руху перша інформаційна кампанія розпочинається саме у період проведення Глобального тижня з безпеки дорожнього руху. Упродовж минулих двох місяців було проведено підготовчу роботу – кількісні та якісні дослідження в Житомирській області та на національному рівні. Виходячи з результатів досліджень та аналізу, було обрано основний фактор ризику – швидкість, та визначено головну цільову групу – чоловіки 30-45 років.</a:t>
            </a:r>
          </a:p>
          <a:p>
            <a:pPr lvl="0" rtl="0" algn="just">
              <a:lnSpc>
                <a:spcPct val="115000"/>
              </a:lnSpc>
              <a:spcBef>
                <a:spcPts val="0"/>
              </a:spcBef>
              <a:buNone/>
            </a:pPr>
            <a:r>
              <a:t/>
            </a:r>
            <a:endParaRPr sz="1100">
              <a:solidFill>
                <a:schemeClr val="dk1"/>
              </a:solidFill>
              <a:highlight>
                <a:srgbClr val="FFFFFF"/>
              </a:highlight>
            </a:endParaRPr>
          </a:p>
          <a:p>
            <a:pPr lvl="0" rtl="0" algn="just">
              <a:lnSpc>
                <a:spcPct val="115000"/>
              </a:lnSpc>
              <a:spcBef>
                <a:spcPts val="0"/>
              </a:spcBef>
              <a:buNone/>
            </a:pPr>
            <a:r>
              <a:rPr lang="ru" sz="1100">
                <a:solidFill>
                  <a:schemeClr val="dk1"/>
                </a:solidFill>
                <a:highlight>
                  <a:srgbClr val="FFFFFF"/>
                </a:highlight>
              </a:rPr>
              <a:t>Інформкампанія розроблена таким чином, щоб її презентація одночасно відбуватиметься у всіх засобах масової інформації області.  Проект фінансується Європейським Інвестиційним Банком (ЄІБ) та Цільовим фондом технічної підтримки Східного Партнерства (EPTATF).</a:t>
            </a:r>
          </a:p>
          <a:p>
            <a:pPr lvl="0" rtl="0">
              <a:lnSpc>
                <a:spcPct val="115000"/>
              </a:lnSpc>
              <a:spcBef>
                <a:spcPts val="0"/>
              </a:spcBef>
              <a:spcAft>
                <a:spcPts val="800"/>
              </a:spcAft>
              <a:buNone/>
            </a:pPr>
            <a:r>
              <a:t/>
            </a:r>
            <a:endParaRPr b="1">
              <a:solidFill>
                <a:schemeClr val="dk1"/>
              </a:solidFill>
            </a:endParaRPr>
          </a:p>
          <a:p>
            <a:pPr lvl="0" rtl="0" algn="just">
              <a:lnSpc>
                <a:spcPct val="115000"/>
              </a:lnSpc>
              <a:spcBef>
                <a:spcPts val="0"/>
              </a:spcBef>
              <a:spcAft>
                <a:spcPts val="800"/>
              </a:spcAft>
              <a:buNone/>
            </a:pPr>
            <a:r>
              <a:rPr lang="ru" sz="1100">
                <a:solidFill>
                  <a:schemeClr val="dk1"/>
                </a:solidFill>
                <a:highlight>
                  <a:srgbClr val="F6F6F5"/>
                </a:highlight>
              </a:rPr>
              <a:t> </a:t>
            </a:r>
          </a:p>
        </p:txBody>
      </p:sp>
      <p:pic>
        <p:nvPicPr>
          <p:cNvPr descr="19451.JPG" id="129" name="Shape 129"/>
          <p:cNvPicPr preferRelativeResize="0"/>
          <p:nvPr/>
        </p:nvPicPr>
        <p:blipFill rotWithShape="1">
          <a:blip r:embed="rId3">
            <a:alphaModFix/>
          </a:blip>
          <a:srcRect b="0" l="0" r="0" t="14332"/>
          <a:stretch/>
        </p:blipFill>
        <p:spPr>
          <a:xfrm>
            <a:off x="152650" y="2204675"/>
            <a:ext cx="4375300" cy="2814075"/>
          </a:xfrm>
          <a:prstGeom prst="rect">
            <a:avLst/>
          </a:prstGeom>
          <a:noFill/>
          <a:ln>
            <a:noFill/>
          </a:ln>
        </p:spPr>
      </p:pic>
      <p:pic>
        <p:nvPicPr>
          <p:cNvPr descr="19455.JPG" id="130" name="Shape 130"/>
          <p:cNvPicPr preferRelativeResize="0"/>
          <p:nvPr/>
        </p:nvPicPr>
        <p:blipFill rotWithShape="1">
          <a:blip r:embed="rId4">
            <a:alphaModFix/>
          </a:blip>
          <a:srcRect b="0" l="0" r="0" t="-16726"/>
          <a:stretch/>
        </p:blipFill>
        <p:spPr>
          <a:xfrm>
            <a:off x="4639025" y="1733990"/>
            <a:ext cx="4375300" cy="32847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nvSpPr>
        <p:spPr>
          <a:xfrm>
            <a:off x="189100" y="108075"/>
            <a:ext cx="8684700" cy="1930800"/>
          </a:xfrm>
          <a:prstGeom prst="rect">
            <a:avLst/>
          </a:prstGeom>
          <a:noFill/>
          <a:ln>
            <a:noFill/>
          </a:ln>
        </p:spPr>
        <p:txBody>
          <a:bodyPr anchorCtr="0" anchor="t" bIns="91425" lIns="91425" rIns="91425" tIns="91425">
            <a:noAutofit/>
          </a:bodyPr>
          <a:lstStyle/>
          <a:p>
            <a:pPr lvl="0" rtl="0" algn="ctr">
              <a:spcBef>
                <a:spcPts val="0"/>
              </a:spcBef>
              <a:buClr>
                <a:schemeClr val="dk1"/>
              </a:buClr>
              <a:buFont typeface="Arial"/>
              <a:buNone/>
            </a:pPr>
            <a:r>
              <a:rPr b="1" lang="ru">
                <a:solidFill>
                  <a:schemeClr val="dk1"/>
                </a:solidFill>
              </a:rPr>
              <a:t>17 листопада 2016</a:t>
            </a:r>
          </a:p>
          <a:p>
            <a:pPr lvl="0" rtl="0" algn="ctr">
              <a:spcBef>
                <a:spcPts val="0"/>
              </a:spcBef>
              <a:buClr>
                <a:schemeClr val="dk1"/>
              </a:buClr>
              <a:buSzPct val="84615"/>
              <a:buFont typeface="Arial"/>
              <a:buNone/>
            </a:pPr>
            <a:r>
              <a:rPr b="1" lang="ru" sz="1300">
                <a:solidFill>
                  <a:schemeClr val="dk1"/>
                </a:solidFill>
              </a:rPr>
              <a:t>Загальнонаціональна акція “Здай кров - врятуй життя” із здачі крові для використання в лікуванні постраждалих у ДТП.</a:t>
            </a:r>
          </a:p>
          <a:p>
            <a:pPr lvl="0" rtl="0">
              <a:spcBef>
                <a:spcPts val="0"/>
              </a:spcBef>
              <a:buClr>
                <a:schemeClr val="dk1"/>
              </a:buClr>
              <a:buFont typeface="Arial"/>
              <a:buNone/>
            </a:pPr>
            <a:r>
              <a:t/>
            </a:r>
            <a:endParaRPr sz="1050">
              <a:solidFill>
                <a:schemeClr val="dk1"/>
              </a:solidFill>
            </a:endParaRPr>
          </a:p>
          <a:p>
            <a:pPr lvl="0" rtl="0">
              <a:spcBef>
                <a:spcPts val="0"/>
              </a:spcBef>
              <a:buClr>
                <a:schemeClr val="dk1"/>
              </a:buClr>
              <a:buSzPct val="100000"/>
              <a:buFont typeface="Arial"/>
              <a:buNone/>
            </a:pPr>
            <a:r>
              <a:rPr lang="ru" sz="1100">
                <a:solidFill>
                  <a:schemeClr val="dk1"/>
                </a:solidFill>
              </a:rPr>
              <a:t>По всій Україні пройшла акція “Здай кров -врятуй життя”. У Києві кров для лікування потерпілих в ДТП здавали в Національній дитячій спеціалізованій лікарні «Охмадит» МОЗ України. Організаторами акції стало ДП “Український медичний центр безпеки дорожнього руху та ІТ” МОЗ України.</a:t>
            </a:r>
          </a:p>
          <a:p>
            <a:pPr lvl="0" rtl="0">
              <a:spcBef>
                <a:spcPts val="0"/>
              </a:spcBef>
              <a:buClr>
                <a:schemeClr val="dk1"/>
              </a:buClr>
              <a:buSzPct val="100000"/>
              <a:buFont typeface="Arial"/>
              <a:buNone/>
            </a:pPr>
            <a:r>
              <a:rPr lang="ru" sz="1100">
                <a:solidFill>
                  <a:schemeClr val="dk1"/>
                </a:solidFill>
              </a:rPr>
              <a:t>В акції взяли участь співробітники Департаментів патрульної поліції, Департаменту превентивної діяльності Національної поліції України та поліції охорони Національної поліції України. </a:t>
            </a:r>
          </a:p>
          <a:p>
            <a:pPr lvl="0" rtl="0">
              <a:spcBef>
                <a:spcPts val="0"/>
              </a:spcBef>
              <a:buNone/>
            </a:pPr>
            <a:r>
              <a:t/>
            </a:r>
            <a:endParaRPr sz="1200">
              <a:solidFill>
                <a:schemeClr val="dk1"/>
              </a:solidFill>
            </a:endParaRPr>
          </a:p>
          <a:p>
            <a:pPr lvl="0" rtl="0" algn="ctr">
              <a:spcBef>
                <a:spcPts val="0"/>
              </a:spcBef>
              <a:buNone/>
            </a:pPr>
            <a:r>
              <a:t/>
            </a:r>
            <a:endParaRPr b="1" sz="1300">
              <a:solidFill>
                <a:schemeClr val="dk1"/>
              </a:solidFill>
            </a:endParaRPr>
          </a:p>
        </p:txBody>
      </p:sp>
      <p:sp>
        <p:nvSpPr>
          <p:cNvPr id="136" name="Shape 136"/>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DSC_8687.JPG" id="137" name="Shape 137"/>
          <p:cNvPicPr preferRelativeResize="0"/>
          <p:nvPr/>
        </p:nvPicPr>
        <p:blipFill>
          <a:blip r:embed="rId3">
            <a:alphaModFix/>
          </a:blip>
          <a:stretch>
            <a:fillRect/>
          </a:stretch>
        </p:blipFill>
        <p:spPr>
          <a:xfrm>
            <a:off x="153450" y="1911400"/>
            <a:ext cx="4331256" cy="3024699"/>
          </a:xfrm>
          <a:prstGeom prst="rect">
            <a:avLst/>
          </a:prstGeom>
          <a:noFill/>
          <a:ln>
            <a:noFill/>
          </a:ln>
        </p:spPr>
      </p:pic>
      <p:pic>
        <p:nvPicPr>
          <p:cNvPr descr="DSC_8692.JPG" id="138" name="Shape 138"/>
          <p:cNvPicPr preferRelativeResize="0"/>
          <p:nvPr/>
        </p:nvPicPr>
        <p:blipFill rotWithShape="1">
          <a:blip r:embed="rId4">
            <a:alphaModFix/>
          </a:blip>
          <a:srcRect b="0" l="0" r="0" t="2353"/>
          <a:stretch/>
        </p:blipFill>
        <p:spPr>
          <a:xfrm>
            <a:off x="4668600" y="1911400"/>
            <a:ext cx="4331256" cy="3024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nvSpPr>
        <p:spPr>
          <a:xfrm>
            <a:off x="229650" y="7"/>
            <a:ext cx="8684700" cy="2183100"/>
          </a:xfrm>
          <a:prstGeom prst="rect">
            <a:avLst/>
          </a:prstGeom>
          <a:noFill/>
          <a:ln>
            <a:noFill/>
          </a:ln>
        </p:spPr>
        <p:txBody>
          <a:bodyPr anchorCtr="0" anchor="t" bIns="91425" lIns="91425" rIns="91425" tIns="91425">
            <a:noAutofit/>
          </a:bodyPr>
          <a:lstStyle/>
          <a:p>
            <a:pPr lvl="0" rtl="0" algn="ctr">
              <a:spcBef>
                <a:spcPts val="0"/>
              </a:spcBef>
              <a:buClr>
                <a:schemeClr val="dk1"/>
              </a:buClr>
              <a:buFont typeface="Arial"/>
              <a:buNone/>
            </a:pPr>
            <a:r>
              <a:rPr b="1" lang="ru">
                <a:solidFill>
                  <a:schemeClr val="dk1"/>
                </a:solidFill>
              </a:rPr>
              <a:t>17 листопада 2016</a:t>
            </a:r>
          </a:p>
          <a:p>
            <a:pPr lvl="0" rtl="0" algn="ctr">
              <a:spcBef>
                <a:spcPts val="0"/>
              </a:spcBef>
              <a:buClr>
                <a:schemeClr val="dk1"/>
              </a:buClr>
              <a:buSzPct val="84615"/>
              <a:buFont typeface="Arial"/>
              <a:buNone/>
            </a:pPr>
            <a:r>
              <a:rPr b="1" lang="ru" sz="1300">
                <a:solidFill>
                  <a:schemeClr val="dk1"/>
                </a:solidFill>
              </a:rPr>
              <a:t>Національна конференція з  </a:t>
            </a:r>
          </a:p>
          <a:p>
            <a:pPr lvl="0" rtl="0" algn="ctr">
              <a:spcBef>
                <a:spcPts val="0"/>
              </a:spcBef>
              <a:buNone/>
            </a:pPr>
            <a:r>
              <a:rPr b="1" lang="ru" sz="1300">
                <a:solidFill>
                  <a:schemeClr val="dk1"/>
                </a:solidFill>
              </a:rPr>
              <a:t>державної політики та інформаційних технологій у сфері безпеки дорожнього руху</a:t>
            </a:r>
          </a:p>
          <a:p>
            <a:pPr lvl="0" rtl="0">
              <a:lnSpc>
                <a:spcPct val="115000"/>
              </a:lnSpc>
              <a:spcBef>
                <a:spcPts val="0"/>
              </a:spcBef>
              <a:buNone/>
            </a:pPr>
            <a:r>
              <a:t/>
            </a:r>
            <a:endParaRPr sz="1100">
              <a:solidFill>
                <a:schemeClr val="dk1"/>
              </a:solidFill>
            </a:endParaRPr>
          </a:p>
          <a:p>
            <a:pPr lvl="0" rtl="0">
              <a:lnSpc>
                <a:spcPct val="115000"/>
              </a:lnSpc>
              <a:spcBef>
                <a:spcPts val="0"/>
              </a:spcBef>
              <a:buNone/>
            </a:pPr>
            <a:r>
              <a:rPr lang="ru" sz="1000">
                <a:solidFill>
                  <a:schemeClr val="dk1"/>
                </a:solidFill>
                <a:highlight>
                  <a:srgbClr val="FAFAFA"/>
                </a:highlight>
              </a:rPr>
              <a:t>У Києві відбулася національна конференція “Державна політика та інформаційні технології у сфері безпеки дорожнього руху” за ініціативою Міністерства охорони здоров'я,  ДП “Український медичний центр безпеки дорожнього руху та ІТ” МОЗ України, за підтримки Міністерства інфраструктури, Національної поліції та представників Всесвітньої організації охорони </a:t>
            </a:r>
            <a:r>
              <a:rPr lang="ru" sz="1000">
                <a:solidFill>
                  <a:schemeClr val="dk1"/>
                </a:solidFill>
                <a:highlight>
                  <a:srgbClr val="FAFAFA"/>
                </a:highlight>
              </a:rPr>
              <a:t>здоров'я</a:t>
            </a:r>
            <a:r>
              <a:rPr lang="ru" sz="1000">
                <a:solidFill>
                  <a:schemeClr val="dk1"/>
                </a:solidFill>
                <a:highlight>
                  <a:srgbClr val="FAFAFA"/>
                </a:highlight>
              </a:rPr>
              <a:t> , за участю народних депутатів, представників органів державної влади, освітніх та науково-дослідних установ, підприємств транспортної галузі, міжнародних організацій, громадських об’єднань та професійних асоціацій.</a:t>
            </a:r>
          </a:p>
          <a:p>
            <a:pPr lvl="0" rtl="0">
              <a:lnSpc>
                <a:spcPct val="115000"/>
              </a:lnSpc>
              <a:spcBef>
                <a:spcPts val="0"/>
              </a:spcBef>
              <a:buNone/>
            </a:pPr>
            <a:r>
              <a:t/>
            </a:r>
            <a:endParaRPr sz="1000">
              <a:solidFill>
                <a:schemeClr val="dk1"/>
              </a:solidFill>
            </a:endParaRPr>
          </a:p>
          <a:p>
            <a:pPr lvl="0" rtl="0">
              <a:lnSpc>
                <a:spcPct val="115000"/>
              </a:lnSpc>
              <a:spcBef>
                <a:spcPts val="0"/>
              </a:spcBef>
              <a:buNone/>
            </a:pPr>
            <a:r>
              <a:rPr lang="ru" sz="1000">
                <a:solidFill>
                  <a:schemeClr val="dk1"/>
                </a:solidFill>
              </a:rPr>
              <a:t>На конференції експерти обговорювали стан впровадження в Україні системи фіксації порушень Правил дорожнього руху в автоматичному режимі та особливості реформування законодавства в сфері дорожнього руху. </a:t>
            </a:r>
          </a:p>
        </p:txBody>
      </p:sp>
      <p:sp>
        <p:nvSpPr>
          <p:cNvPr id="144" name="Shape 144"/>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16_11_2016_ 068.jpg" id="145" name="Shape 145"/>
          <p:cNvPicPr preferRelativeResize="0"/>
          <p:nvPr/>
        </p:nvPicPr>
        <p:blipFill rotWithShape="1">
          <a:blip r:embed="rId3">
            <a:alphaModFix/>
          </a:blip>
          <a:srcRect b="0" l="0" r="0" t="6542"/>
          <a:stretch/>
        </p:blipFill>
        <p:spPr>
          <a:xfrm>
            <a:off x="229650" y="2361225"/>
            <a:ext cx="4268101" cy="2574875"/>
          </a:xfrm>
          <a:prstGeom prst="rect">
            <a:avLst/>
          </a:prstGeom>
          <a:noFill/>
          <a:ln>
            <a:noFill/>
          </a:ln>
        </p:spPr>
      </p:pic>
      <p:pic>
        <p:nvPicPr>
          <p:cNvPr descr="61.jpg" id="146" name="Shape 146"/>
          <p:cNvPicPr preferRelativeResize="0"/>
          <p:nvPr/>
        </p:nvPicPr>
        <p:blipFill rotWithShape="1">
          <a:blip r:embed="rId4">
            <a:alphaModFix/>
          </a:blip>
          <a:srcRect b="0" l="0" r="0" t="8883"/>
          <a:stretch/>
        </p:blipFill>
        <p:spPr>
          <a:xfrm>
            <a:off x="4646250" y="2361224"/>
            <a:ext cx="4268101" cy="25748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nvSpPr>
        <p:spPr>
          <a:xfrm>
            <a:off x="285200" y="96750"/>
            <a:ext cx="8582400" cy="1707900"/>
          </a:xfrm>
          <a:prstGeom prst="rect">
            <a:avLst/>
          </a:prstGeom>
          <a:noFill/>
          <a:ln>
            <a:noFill/>
          </a:ln>
        </p:spPr>
        <p:txBody>
          <a:bodyPr anchorCtr="0" anchor="t" bIns="91425" lIns="91425" rIns="91425" tIns="91425">
            <a:noAutofit/>
          </a:bodyPr>
          <a:lstStyle/>
          <a:p>
            <a:pPr lvl="0" rtl="0">
              <a:lnSpc>
                <a:spcPct val="115000"/>
              </a:lnSpc>
              <a:spcBef>
                <a:spcPts val="0"/>
              </a:spcBef>
              <a:buClr>
                <a:schemeClr val="dk1"/>
              </a:buClr>
              <a:buSzPct val="110000"/>
              <a:buFont typeface="Arial"/>
              <a:buNone/>
            </a:pPr>
            <a:r>
              <a:rPr lang="ru" sz="1000">
                <a:solidFill>
                  <a:schemeClr val="dk1"/>
                </a:solidFill>
              </a:rPr>
              <a:t>На конференції була презентована програма </a:t>
            </a:r>
            <a:r>
              <a:rPr lang="ru" sz="1050">
                <a:solidFill>
                  <a:schemeClr val="dk1"/>
                </a:solidFill>
              </a:rPr>
              <a:t>автоматичної фіксації порушників, електронна систему обліку всіх аварій на дорозі, яка дає можливість заповнення електронної картки про деталі та умови, при яких було скоєно ДТП та програми розвитку доступних страховок для всіх водіїв транспортних засобів. </a:t>
            </a:r>
            <a:r>
              <a:rPr lang="ru" sz="1000">
                <a:solidFill>
                  <a:schemeClr val="dk1"/>
                </a:solidFill>
              </a:rPr>
              <a:t>Особлива увага на конференції була приділена перспективам розвитку медицини дорожнього руху та створенню єдиного державного реєстру медичних довідок. Ще одним важливим питанням було вдосконалення системи навчання всіх учасників руху домедичної допомоги потерпілим внаслідок ДТП. </a:t>
            </a:r>
          </a:p>
          <a:p>
            <a:pPr lvl="0" rtl="0">
              <a:lnSpc>
                <a:spcPct val="115000"/>
              </a:lnSpc>
              <a:spcBef>
                <a:spcPts val="0"/>
              </a:spcBef>
              <a:buClr>
                <a:schemeClr val="dk1"/>
              </a:buClr>
              <a:buFont typeface="Arial"/>
              <a:buNone/>
            </a:pPr>
            <a:r>
              <a:t/>
            </a:r>
            <a:endParaRPr sz="1000">
              <a:solidFill>
                <a:schemeClr val="dk1"/>
              </a:solidFill>
            </a:endParaRPr>
          </a:p>
          <a:p>
            <a:pPr lvl="0" rtl="0">
              <a:lnSpc>
                <a:spcPct val="115000"/>
              </a:lnSpc>
              <a:spcBef>
                <a:spcPts val="0"/>
              </a:spcBef>
              <a:buClr>
                <a:schemeClr val="dk1"/>
              </a:buClr>
              <a:buSzPct val="110000"/>
              <a:buFont typeface="Arial"/>
              <a:buNone/>
            </a:pPr>
            <a:r>
              <a:rPr lang="ru" sz="1000">
                <a:solidFill>
                  <a:schemeClr val="dk1"/>
                </a:solidFill>
              </a:rPr>
              <a:t>Крім того, на конференції був представлений проект </a:t>
            </a:r>
            <a:r>
              <a:rPr lang="ru" sz="1050">
                <a:solidFill>
                  <a:schemeClr val="dk1"/>
                </a:solidFill>
              </a:rPr>
              <a:t>“Оновлення та вдосконалення безпеки дорожньої мережі в Україні”, авторами якого є представники ВООЗ в Україні. Ця система з фіксації порушень та ДТП буде  містити такі складові: збір даних, реєстрація, аналіз даних, їх розповсюдження та облік. </a:t>
            </a:r>
          </a:p>
        </p:txBody>
      </p:sp>
      <p:pic>
        <p:nvPicPr>
          <p:cNvPr descr="16_11_2016_ 053.jpg" id="152" name="Shape 152"/>
          <p:cNvPicPr preferRelativeResize="0"/>
          <p:nvPr/>
        </p:nvPicPr>
        <p:blipFill>
          <a:blip r:embed="rId3">
            <a:alphaModFix/>
          </a:blip>
          <a:stretch>
            <a:fillRect/>
          </a:stretch>
        </p:blipFill>
        <p:spPr>
          <a:xfrm>
            <a:off x="4640175" y="1871574"/>
            <a:ext cx="4395975" cy="3056399"/>
          </a:xfrm>
          <a:prstGeom prst="rect">
            <a:avLst/>
          </a:prstGeom>
          <a:noFill/>
          <a:ln>
            <a:noFill/>
          </a:ln>
        </p:spPr>
      </p:pic>
      <p:pic>
        <p:nvPicPr>
          <p:cNvPr descr="5.jpg" id="153" name="Shape 153"/>
          <p:cNvPicPr preferRelativeResize="0"/>
          <p:nvPr/>
        </p:nvPicPr>
        <p:blipFill rotWithShape="1">
          <a:blip r:embed="rId4">
            <a:alphaModFix/>
          </a:blip>
          <a:srcRect b="0" l="6733" r="0" t="2780"/>
          <a:stretch/>
        </p:blipFill>
        <p:spPr>
          <a:xfrm>
            <a:off x="148400" y="1871574"/>
            <a:ext cx="4395975" cy="3056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nvSpPr>
        <p:spPr>
          <a:xfrm>
            <a:off x="144325" y="90250"/>
            <a:ext cx="8684700" cy="1763400"/>
          </a:xfrm>
          <a:prstGeom prst="rect">
            <a:avLst/>
          </a:prstGeom>
          <a:noFill/>
          <a:ln>
            <a:noFill/>
          </a:ln>
        </p:spPr>
        <p:txBody>
          <a:bodyPr anchorCtr="0" anchor="t" bIns="91425" lIns="91425" rIns="91425" tIns="91425">
            <a:noAutofit/>
          </a:bodyPr>
          <a:lstStyle/>
          <a:p>
            <a:pPr lvl="0" rtl="0" algn="ctr">
              <a:spcBef>
                <a:spcPts val="0"/>
              </a:spcBef>
              <a:buNone/>
            </a:pPr>
            <a:r>
              <a:rPr b="1" lang="ru">
                <a:solidFill>
                  <a:schemeClr val="dk1"/>
                </a:solidFill>
              </a:rPr>
              <a:t>18 листопада 2016 року</a:t>
            </a:r>
          </a:p>
          <a:p>
            <a:pPr lvl="0" rtl="0" algn="ctr">
              <a:spcBef>
                <a:spcPts val="0"/>
              </a:spcBef>
              <a:buClr>
                <a:schemeClr val="dk1"/>
              </a:buClr>
              <a:buSzPct val="84615"/>
              <a:buFont typeface="Arial"/>
              <a:buNone/>
            </a:pPr>
            <a:r>
              <a:rPr b="1" lang="ru" sz="1300">
                <a:solidFill>
                  <a:schemeClr val="dk1"/>
                </a:solidFill>
              </a:rPr>
              <a:t>Єдиний урок “Безпека на дорогах - безпека життя”</a:t>
            </a:r>
            <a:r>
              <a:rPr lang="ru" sz="1300">
                <a:solidFill>
                  <a:schemeClr val="dk1"/>
                </a:solidFill>
              </a:rPr>
              <a:t>.</a:t>
            </a:r>
          </a:p>
          <a:p>
            <a:pPr lvl="0">
              <a:spcBef>
                <a:spcPts val="0"/>
              </a:spcBef>
              <a:buNone/>
            </a:pPr>
            <a:r>
              <a:t/>
            </a:r>
            <a:endParaRPr sz="1200">
              <a:solidFill>
                <a:schemeClr val="dk1"/>
              </a:solidFill>
            </a:endParaRPr>
          </a:p>
          <a:p>
            <a:pPr lvl="0" rtl="0">
              <a:spcBef>
                <a:spcPts val="0"/>
              </a:spcBef>
              <a:buNone/>
            </a:pPr>
            <a:r>
              <a:rPr lang="ru" sz="1100">
                <a:solidFill>
                  <a:schemeClr val="dk1"/>
                </a:solidFill>
              </a:rPr>
              <a:t>По всій Україні у середніх та спеціалізованих навчальних закладах пройшов єдиний урок “Безпека на дорогах - безпека життя”. Заняття проводилися в трьох секціях - юридичній, медичній та поліцейській. У першій діти дізналися про свої права та права водіїв, у медичній - основи надання першої допомоги, а в останній - навчилися орієнтуватися в жестах регулювальника.</a:t>
            </a:r>
          </a:p>
          <a:p>
            <a:pPr lvl="0" rtl="0">
              <a:spcBef>
                <a:spcPts val="0"/>
              </a:spcBef>
              <a:buNone/>
            </a:pPr>
            <a:r>
              <a:t/>
            </a:r>
            <a:endParaRPr sz="1100">
              <a:solidFill>
                <a:schemeClr val="dk1"/>
              </a:solidFill>
            </a:endParaRPr>
          </a:p>
          <a:p>
            <a:pPr lvl="0" rtl="0">
              <a:spcBef>
                <a:spcPts val="0"/>
              </a:spcBef>
              <a:buNone/>
            </a:pPr>
            <a:r>
              <a:rPr lang="ru" sz="1100">
                <a:solidFill>
                  <a:schemeClr val="dk1"/>
                </a:solidFill>
              </a:rPr>
              <a:t>Наразі питання дитячої безпеки на дорогах постає особливо гостро, адже 2016 рік засвідчив шокуючу статистику дитячого травматизму на дорогах: скоєно 3736 ДТП, в результаті яких 146 неповнолітніх загинуло, 3264 травмовано.</a:t>
            </a:r>
          </a:p>
        </p:txBody>
      </p:sp>
      <p:pic>
        <p:nvPicPr>
          <p:cNvPr descr="18_11_2016_ 050.jpg" id="159" name="Shape 159"/>
          <p:cNvPicPr preferRelativeResize="0"/>
          <p:nvPr/>
        </p:nvPicPr>
        <p:blipFill rotWithShape="1">
          <a:blip r:embed="rId3">
            <a:alphaModFix/>
          </a:blip>
          <a:srcRect b="0" l="3053" r="0" t="3306"/>
          <a:stretch/>
        </p:blipFill>
        <p:spPr>
          <a:xfrm>
            <a:off x="144324" y="1987475"/>
            <a:ext cx="4411374" cy="3035475"/>
          </a:xfrm>
          <a:prstGeom prst="rect">
            <a:avLst/>
          </a:prstGeom>
          <a:noFill/>
          <a:ln>
            <a:noFill/>
          </a:ln>
        </p:spPr>
      </p:pic>
      <p:pic>
        <p:nvPicPr>
          <p:cNvPr descr="18_11_2016_ 070.jpg" id="160" name="Shape 160"/>
          <p:cNvPicPr preferRelativeResize="0"/>
          <p:nvPr/>
        </p:nvPicPr>
        <p:blipFill rotWithShape="1">
          <a:blip r:embed="rId4">
            <a:alphaModFix/>
          </a:blip>
          <a:srcRect b="911" l="0" r="0" t="0"/>
          <a:stretch/>
        </p:blipFill>
        <p:spPr>
          <a:xfrm>
            <a:off x="4684150" y="1987475"/>
            <a:ext cx="4335150" cy="3035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nvSpPr>
        <p:spPr>
          <a:xfrm>
            <a:off x="144325" y="90250"/>
            <a:ext cx="8684700" cy="1763400"/>
          </a:xfrm>
          <a:prstGeom prst="rect">
            <a:avLst/>
          </a:prstGeom>
          <a:noFill/>
          <a:ln>
            <a:noFill/>
          </a:ln>
        </p:spPr>
        <p:txBody>
          <a:bodyPr anchorCtr="0" anchor="t" bIns="91425" lIns="91425" rIns="91425" tIns="91425">
            <a:noAutofit/>
          </a:bodyPr>
          <a:lstStyle/>
          <a:p>
            <a:pPr lvl="0">
              <a:spcBef>
                <a:spcPts val="0"/>
              </a:spcBef>
              <a:buNone/>
            </a:pPr>
            <a:r>
              <a:rPr lang="ru" sz="1100">
                <a:solidFill>
                  <a:schemeClr val="dk1"/>
                </a:solidFill>
              </a:rPr>
              <a:t>У школах по всій Україні пройшли тематичні уроки, де дітям розповідали основи правил дорожнього руху та в ігровій формі пояснювали, як має поводити себе пішохід, аби завжди повертатися додому живим і неушкодженим. </a:t>
            </a:r>
          </a:p>
          <a:p>
            <a:pPr lvl="0">
              <a:spcBef>
                <a:spcPts val="0"/>
              </a:spcBef>
              <a:buNone/>
            </a:pPr>
            <a:r>
              <a:t/>
            </a:r>
            <a:endParaRPr sz="1100">
              <a:solidFill>
                <a:schemeClr val="dk1"/>
              </a:solidFill>
            </a:endParaRPr>
          </a:p>
          <a:p>
            <a:pPr lvl="0" rtl="0">
              <a:spcBef>
                <a:spcPts val="0"/>
              </a:spcBef>
              <a:buNone/>
            </a:pPr>
            <a:r>
              <a:rPr lang="ru" sz="1100">
                <a:solidFill>
                  <a:schemeClr val="dk1"/>
                </a:solidFill>
              </a:rPr>
              <a:t>Головна мета проведення Тижня безпеки дорожнього руху в Україні - зробити життя дітей безпечним та скоротити смертність від ДТП на 50% до 2020 року. Саме для цього проводяться тренінги для дітей з основ дорожньої безпеки, навичок надання домедичної допомоги та культури носіння світлоповертальних елементів. Адже необхідно пам'ятати, що наша країна втрачає щороку близько 5 тисяч людей. Близько 100 тисяч людей потрапляють в аварії, 40 тисяч людей травмуються. І кожна 19 з них - дитина</a:t>
            </a:r>
          </a:p>
        </p:txBody>
      </p:sp>
      <p:pic>
        <p:nvPicPr>
          <p:cNvPr descr="unnamed (1).jpg" id="166" name="Shape 166"/>
          <p:cNvPicPr preferRelativeResize="0"/>
          <p:nvPr/>
        </p:nvPicPr>
        <p:blipFill rotWithShape="1">
          <a:blip r:embed="rId3">
            <a:alphaModFix/>
          </a:blip>
          <a:srcRect b="0" l="0" r="0" t="813"/>
          <a:stretch/>
        </p:blipFill>
        <p:spPr>
          <a:xfrm>
            <a:off x="90850" y="2000099"/>
            <a:ext cx="4411374" cy="3063549"/>
          </a:xfrm>
          <a:prstGeom prst="rect">
            <a:avLst/>
          </a:prstGeom>
          <a:noFill/>
          <a:ln>
            <a:noFill/>
          </a:ln>
        </p:spPr>
      </p:pic>
      <p:pic>
        <p:nvPicPr>
          <p:cNvPr descr="unnamed.jpg" id="167" name="Shape 167"/>
          <p:cNvPicPr preferRelativeResize="0"/>
          <p:nvPr/>
        </p:nvPicPr>
        <p:blipFill rotWithShape="1">
          <a:blip r:embed="rId4">
            <a:alphaModFix/>
          </a:blip>
          <a:srcRect b="0" l="0" r="0" t="813"/>
          <a:stretch/>
        </p:blipFill>
        <p:spPr>
          <a:xfrm>
            <a:off x="4609375" y="2000099"/>
            <a:ext cx="4411374" cy="30635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sp>
        <p:nvSpPr>
          <p:cNvPr id="172" name="Shape 172"/>
          <p:cNvSpPr txBox="1"/>
          <p:nvPr/>
        </p:nvSpPr>
        <p:spPr>
          <a:xfrm>
            <a:off x="95750" y="179375"/>
            <a:ext cx="8976900" cy="1594200"/>
          </a:xfrm>
          <a:prstGeom prst="rect">
            <a:avLst/>
          </a:prstGeom>
          <a:noFill/>
          <a:ln>
            <a:noFill/>
          </a:ln>
        </p:spPr>
        <p:txBody>
          <a:bodyPr anchorCtr="0" anchor="t" bIns="91425" lIns="91425" rIns="91425" tIns="91425">
            <a:noAutofit/>
          </a:bodyPr>
          <a:lstStyle/>
          <a:p>
            <a:pPr lvl="0" rtl="0" algn="ctr">
              <a:lnSpc>
                <a:spcPct val="100000"/>
              </a:lnSpc>
              <a:spcBef>
                <a:spcPts val="0"/>
              </a:spcBef>
              <a:buNone/>
            </a:pPr>
            <a:r>
              <a:rPr b="1" lang="ru">
                <a:solidFill>
                  <a:schemeClr val="dk1"/>
                </a:solidFill>
              </a:rPr>
              <a:t>19 листопада 2016 року                                                                                                                              </a:t>
            </a:r>
            <a:r>
              <a:rPr b="1" lang="ru" sz="1300">
                <a:solidFill>
                  <a:schemeClr val="dk1"/>
                </a:solidFill>
              </a:rPr>
              <a:t>Форум делегатів дитячих прав «Ми прагнемо бути почутими»</a:t>
            </a:r>
          </a:p>
          <a:p>
            <a:pPr lvl="0" rtl="0" algn="ctr">
              <a:lnSpc>
                <a:spcPct val="100000"/>
              </a:lnSpc>
              <a:spcBef>
                <a:spcPts val="0"/>
              </a:spcBef>
              <a:buNone/>
            </a:pPr>
            <a:r>
              <a:t/>
            </a:r>
            <a:endParaRPr b="1" sz="1300">
              <a:solidFill>
                <a:schemeClr val="dk1"/>
              </a:solidFill>
            </a:endParaRPr>
          </a:p>
          <a:p>
            <a:pPr lvl="0" rtl="0">
              <a:lnSpc>
                <a:spcPct val="100000"/>
              </a:lnSpc>
              <a:spcBef>
                <a:spcPts val="800"/>
              </a:spcBef>
              <a:spcAft>
                <a:spcPts val="1100"/>
              </a:spcAft>
              <a:buClr>
                <a:schemeClr val="dk1"/>
              </a:buClr>
              <a:buSzPct val="100000"/>
              <a:buFont typeface="Arial"/>
              <a:buNone/>
            </a:pPr>
            <a:r>
              <a:rPr lang="ru" sz="1100"/>
              <a:t>У Будинку вчителя, м. Київ, відбувся Форум делегатів дитячих прав «Ми прагнемо бути почутими» під гаслом «Безпечний шлях у життя починається з правил безпеки». Під час Форуму молодь, представники МОЗ, Національної поліції та ДП “Український медичний центр безпеки дорожнього руху та інформаційних технологій” МОЗ України обговорили правила безпеки на дорозі як ключовий елемент реалізації права на життя в умовах сучасного міста.</a:t>
            </a:r>
          </a:p>
          <a:p>
            <a:pPr lvl="0" rtl="0">
              <a:spcBef>
                <a:spcPts val="0"/>
              </a:spcBef>
              <a:buNone/>
            </a:pPr>
            <a:r>
              <a:rPr lang="ru" sz="1200">
                <a:solidFill>
                  <a:schemeClr val="dk1"/>
                </a:solidFill>
              </a:rPr>
              <a:t> </a:t>
            </a:r>
          </a:p>
        </p:txBody>
      </p:sp>
      <p:pic>
        <p:nvPicPr>
          <p:cNvPr descr="19_11_2016_1__085.jpg" id="173" name="Shape 173"/>
          <p:cNvPicPr preferRelativeResize="0"/>
          <p:nvPr/>
        </p:nvPicPr>
        <p:blipFill rotWithShape="1">
          <a:blip r:embed="rId3">
            <a:alphaModFix/>
          </a:blip>
          <a:srcRect b="0" l="1458" r="1960" t="0"/>
          <a:stretch/>
        </p:blipFill>
        <p:spPr>
          <a:xfrm>
            <a:off x="4656275" y="1987474"/>
            <a:ext cx="4294876" cy="3047974"/>
          </a:xfrm>
          <a:prstGeom prst="rect">
            <a:avLst/>
          </a:prstGeom>
          <a:noFill/>
          <a:ln>
            <a:noFill/>
          </a:ln>
        </p:spPr>
      </p:pic>
      <p:pic>
        <p:nvPicPr>
          <p:cNvPr descr="19_11_2016_1__033.jpg" id="174" name="Shape 174"/>
          <p:cNvPicPr preferRelativeResize="0"/>
          <p:nvPr/>
        </p:nvPicPr>
        <p:blipFill rotWithShape="1">
          <a:blip r:embed="rId4">
            <a:alphaModFix/>
          </a:blip>
          <a:srcRect b="0" l="4351" r="0" t="0"/>
          <a:stretch/>
        </p:blipFill>
        <p:spPr>
          <a:xfrm>
            <a:off x="153250" y="1987474"/>
            <a:ext cx="4294876" cy="3047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nvSpPr>
        <p:spPr>
          <a:xfrm>
            <a:off x="229650" y="179375"/>
            <a:ext cx="8684700" cy="1754700"/>
          </a:xfrm>
          <a:prstGeom prst="rect">
            <a:avLst/>
          </a:prstGeom>
          <a:noFill/>
          <a:ln>
            <a:noFill/>
          </a:ln>
        </p:spPr>
        <p:txBody>
          <a:bodyPr anchorCtr="0" anchor="t" bIns="91425" lIns="91425" rIns="91425" tIns="91425">
            <a:noAutofit/>
          </a:bodyPr>
          <a:lstStyle/>
          <a:p>
            <a:pPr lvl="0" rtl="0" algn="ctr">
              <a:spcBef>
                <a:spcPts val="0"/>
              </a:spcBef>
              <a:buNone/>
            </a:pPr>
            <a:r>
              <a:t/>
            </a:r>
            <a:endParaRPr b="1" sz="1300">
              <a:solidFill>
                <a:schemeClr val="dk1"/>
              </a:solidFill>
            </a:endParaRPr>
          </a:p>
        </p:txBody>
      </p:sp>
      <p:pic>
        <p:nvPicPr>
          <p:cNvPr descr="19_11_2016_1__124.jpg" id="180" name="Shape 180"/>
          <p:cNvPicPr preferRelativeResize="0"/>
          <p:nvPr/>
        </p:nvPicPr>
        <p:blipFill rotWithShape="1">
          <a:blip r:embed="rId3">
            <a:alphaModFix/>
          </a:blip>
          <a:srcRect b="0" l="0" r="7278" t="3110"/>
          <a:stretch/>
        </p:blipFill>
        <p:spPr>
          <a:xfrm>
            <a:off x="4602587" y="1934025"/>
            <a:ext cx="4395599" cy="3063550"/>
          </a:xfrm>
          <a:prstGeom prst="rect">
            <a:avLst/>
          </a:prstGeom>
          <a:noFill/>
          <a:ln>
            <a:noFill/>
          </a:ln>
        </p:spPr>
      </p:pic>
      <p:pic>
        <p:nvPicPr>
          <p:cNvPr descr="18_11_2016_2_ 026.jpg" id="181" name="Shape 181"/>
          <p:cNvPicPr preferRelativeResize="0"/>
          <p:nvPr/>
        </p:nvPicPr>
        <p:blipFill>
          <a:blip r:embed="rId4">
            <a:alphaModFix/>
          </a:blip>
          <a:stretch>
            <a:fillRect/>
          </a:stretch>
        </p:blipFill>
        <p:spPr>
          <a:xfrm>
            <a:off x="129925" y="1934024"/>
            <a:ext cx="4375283" cy="3063549"/>
          </a:xfrm>
          <a:prstGeom prst="rect">
            <a:avLst/>
          </a:prstGeom>
          <a:noFill/>
          <a:ln>
            <a:noFill/>
          </a:ln>
        </p:spPr>
      </p:pic>
      <p:sp>
        <p:nvSpPr>
          <p:cNvPr id="182" name="Shape 182"/>
          <p:cNvSpPr txBox="1"/>
          <p:nvPr/>
        </p:nvSpPr>
        <p:spPr>
          <a:xfrm>
            <a:off x="185100" y="254675"/>
            <a:ext cx="8684700" cy="1604100"/>
          </a:xfrm>
          <a:prstGeom prst="rect">
            <a:avLst/>
          </a:prstGeom>
          <a:noFill/>
          <a:ln>
            <a:noFill/>
          </a:ln>
        </p:spPr>
        <p:txBody>
          <a:bodyPr anchorCtr="0" anchor="t" bIns="91425" lIns="91425" rIns="91425" tIns="91425">
            <a:noAutofit/>
          </a:bodyPr>
          <a:lstStyle/>
          <a:p>
            <a:pPr lvl="0" rtl="0" algn="just">
              <a:lnSpc>
                <a:spcPct val="115000"/>
              </a:lnSpc>
              <a:spcBef>
                <a:spcPts val="0"/>
              </a:spcBef>
              <a:spcAft>
                <a:spcPts val="800"/>
              </a:spcAft>
              <a:buClr>
                <a:schemeClr val="dk1"/>
              </a:buClr>
              <a:buSzPct val="100000"/>
              <a:buFont typeface="Arial"/>
              <a:buNone/>
            </a:pPr>
            <a:r>
              <a:rPr lang="ru" sz="1100">
                <a:solidFill>
                  <a:schemeClr val="dk1"/>
                </a:solidFill>
              </a:rPr>
              <a:t>У Форумі взяли участь майже 200 школярів, які поділилися на 10-12 команд. Вони змагалися між собою у знаннях з правил дорожнього руху та вмінні надати першу домедичну допомогу. Командам запропонували життєві ситуації, які можуть виникнути на дорозі, учасники ж гри повинні були визначитися, як діяти у цих ситуаціях з точки зору власної безпеки та ПДР. Також під час заходу виступила команда КВК Юних інспекторів руху.</a:t>
            </a:r>
          </a:p>
          <a:p>
            <a:pPr lvl="0" rtl="0" algn="just">
              <a:lnSpc>
                <a:spcPct val="115000"/>
              </a:lnSpc>
              <a:spcBef>
                <a:spcPts val="0"/>
              </a:spcBef>
              <a:spcAft>
                <a:spcPts val="800"/>
              </a:spcAft>
              <a:buClr>
                <a:schemeClr val="dk1"/>
              </a:buClr>
              <a:buSzPct val="100000"/>
              <a:buFont typeface="Arial"/>
              <a:buNone/>
            </a:pPr>
            <a:r>
              <a:rPr lang="ru" sz="1100">
                <a:solidFill>
                  <a:schemeClr val="dk1"/>
                </a:solidFill>
              </a:rPr>
              <a:t>Форум проводиться в рамках тижня безпеки дорожнього руху, його організатором є ДП «Український медичний центр безпеки дорожнього руху та ІТ» МОЗ України.</a:t>
            </a:r>
          </a:p>
          <a:p>
            <a:pPr lvl="0" rtl="0" algn="just">
              <a:lnSpc>
                <a:spcPct val="115000"/>
              </a:lnSpc>
              <a:spcBef>
                <a:spcPts val="0"/>
              </a:spcBef>
              <a:spcAft>
                <a:spcPts val="800"/>
              </a:spcAft>
              <a:buClr>
                <a:schemeClr val="dk1"/>
              </a:buClr>
              <a:buSzPct val="100000"/>
              <a:buFont typeface="Arial"/>
              <a:buNone/>
            </a:pPr>
            <a:r>
              <a:rPr lang="ru" sz="1050">
                <a:solidFill>
                  <a:schemeClr val="dk1"/>
                </a:solidFill>
                <a:highlight>
                  <a:srgbClr val="F6F6F5"/>
                </a:highlight>
              </a:rPr>
              <a:t> </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nvSpPr>
        <p:spPr>
          <a:xfrm>
            <a:off x="229650" y="179375"/>
            <a:ext cx="8684700" cy="1754700"/>
          </a:xfrm>
          <a:prstGeom prst="rect">
            <a:avLst/>
          </a:prstGeom>
          <a:noFill/>
          <a:ln>
            <a:noFill/>
          </a:ln>
        </p:spPr>
        <p:txBody>
          <a:bodyPr anchorCtr="0" anchor="t" bIns="91425" lIns="91425" rIns="91425" tIns="91425">
            <a:noAutofit/>
          </a:bodyPr>
          <a:lstStyle/>
          <a:p>
            <a:pPr lvl="0" rtl="0" algn="ctr">
              <a:spcBef>
                <a:spcPts val="0"/>
              </a:spcBef>
              <a:buNone/>
            </a:pPr>
            <a:r>
              <a:t/>
            </a:r>
            <a:endParaRPr b="1" sz="1300">
              <a:solidFill>
                <a:schemeClr val="dk1"/>
              </a:solidFill>
            </a:endParaRPr>
          </a:p>
        </p:txBody>
      </p:sp>
      <p:sp>
        <p:nvSpPr>
          <p:cNvPr id="188" name="Shape 188"/>
          <p:cNvSpPr txBox="1"/>
          <p:nvPr/>
        </p:nvSpPr>
        <p:spPr>
          <a:xfrm>
            <a:off x="185100" y="254675"/>
            <a:ext cx="8684700" cy="1566000"/>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800"/>
              </a:spcAft>
              <a:buClr>
                <a:schemeClr val="dk1"/>
              </a:buClr>
              <a:buFont typeface="Arial"/>
              <a:buNone/>
            </a:pPr>
            <a:r>
              <a:rPr b="1" lang="ru">
                <a:solidFill>
                  <a:schemeClr val="dk1"/>
                </a:solidFill>
              </a:rPr>
              <a:t>Пілотний проект зі зниження дитячого травматизму на дорогах</a:t>
            </a:r>
          </a:p>
          <a:p>
            <a:pPr lvl="0" rtl="0">
              <a:lnSpc>
                <a:spcPct val="115000"/>
              </a:lnSpc>
              <a:spcBef>
                <a:spcPts val="0"/>
              </a:spcBef>
              <a:spcAft>
                <a:spcPts val="800"/>
              </a:spcAft>
              <a:buClr>
                <a:schemeClr val="dk1"/>
              </a:buClr>
              <a:buSzPct val="110000"/>
              <a:buFont typeface="Arial"/>
              <a:buNone/>
            </a:pPr>
            <a:r>
              <a:rPr lang="ru" sz="1000">
                <a:solidFill>
                  <a:schemeClr val="dk1"/>
                </a:solidFill>
              </a:rPr>
              <a:t>В рамках Тижня безпеки дорожнього руху за ініціативою Національної поліції України та ДП “Український медичний центр безпеки дорожнього руху та інформаційних технологій МОЗ України” в місті Києві в Національному університеті “Одеська юридична академія” стартував всеукраїнський пілотний проект зі зниження дитячого травматизму на дорогах. В ігровій формі студентам пояснили важливість дотримання основ безпечної поведінки на дорозі, розказали про юридичні аспекти та закони, де прописано відповідальність за порушення правил дорожнього руху,  а також показали основи надання першої медичної допомоги. Під час занять діти мали змогу випробувати себе в ролі регулювальника, а також самостійно надати домедичну допомогу. Аудиторія пілотного проекту - діти та підлітки різного віку</a:t>
            </a:r>
            <a:r>
              <a:rPr lang="ru" sz="1050">
                <a:solidFill>
                  <a:schemeClr val="dk1"/>
                </a:solidFill>
                <a:highlight>
                  <a:srgbClr val="F6F6F5"/>
                </a:highlight>
              </a:rPr>
              <a:t>.</a:t>
            </a:r>
          </a:p>
          <a:p>
            <a:pPr lvl="0" rtl="0">
              <a:lnSpc>
                <a:spcPct val="115000"/>
              </a:lnSpc>
              <a:spcBef>
                <a:spcPts val="0"/>
              </a:spcBef>
              <a:spcAft>
                <a:spcPts val="800"/>
              </a:spcAft>
              <a:buClr>
                <a:schemeClr val="dk1"/>
              </a:buClr>
              <a:buFont typeface="Arial"/>
              <a:buNone/>
            </a:pPr>
            <a:r>
              <a:t/>
            </a:r>
            <a:endParaRPr sz="1050">
              <a:solidFill>
                <a:schemeClr val="dk1"/>
              </a:solidFill>
              <a:highlight>
                <a:srgbClr val="F6F6F5"/>
              </a:highlight>
            </a:endParaRPr>
          </a:p>
          <a:p>
            <a:pPr lvl="0" rtl="0" algn="just">
              <a:lnSpc>
                <a:spcPct val="115000"/>
              </a:lnSpc>
              <a:spcBef>
                <a:spcPts val="0"/>
              </a:spcBef>
              <a:spcAft>
                <a:spcPts val="800"/>
              </a:spcAft>
              <a:buClr>
                <a:schemeClr val="dk1"/>
              </a:buClr>
              <a:buSzPct val="100000"/>
              <a:buFont typeface="Arial"/>
              <a:buNone/>
            </a:pPr>
            <a:r>
              <a:rPr lang="ru" sz="1050">
                <a:solidFill>
                  <a:schemeClr val="dk1"/>
                </a:solidFill>
                <a:highlight>
                  <a:srgbClr val="F6F6F5"/>
                </a:highlight>
              </a:rPr>
              <a:t> </a:t>
            </a:r>
          </a:p>
        </p:txBody>
      </p:sp>
      <p:pic>
        <p:nvPicPr>
          <p:cNvPr descr="ku.jpg" id="189" name="Shape 189"/>
          <p:cNvPicPr preferRelativeResize="0"/>
          <p:nvPr/>
        </p:nvPicPr>
        <p:blipFill rotWithShape="1">
          <a:blip r:embed="rId3">
            <a:alphaModFix/>
          </a:blip>
          <a:srcRect b="0" l="0" r="4743" t="0"/>
          <a:stretch/>
        </p:blipFill>
        <p:spPr>
          <a:xfrm>
            <a:off x="4611800" y="1934025"/>
            <a:ext cx="4375275" cy="3012875"/>
          </a:xfrm>
          <a:prstGeom prst="rect">
            <a:avLst/>
          </a:prstGeom>
          <a:noFill/>
          <a:ln>
            <a:noFill/>
          </a:ln>
        </p:spPr>
      </p:pic>
      <p:pic>
        <p:nvPicPr>
          <p:cNvPr descr="Без-имени-22.png" id="190" name="Shape 190"/>
          <p:cNvPicPr preferRelativeResize="0"/>
          <p:nvPr/>
        </p:nvPicPr>
        <p:blipFill>
          <a:blip r:embed="rId4">
            <a:alphaModFix/>
          </a:blip>
          <a:stretch>
            <a:fillRect/>
          </a:stretch>
        </p:blipFill>
        <p:spPr>
          <a:xfrm>
            <a:off x="101850" y="1934012"/>
            <a:ext cx="4375274" cy="3012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x="0" y="0"/>
          <a:ext cx="0" cy="0"/>
          <a:chOff x="0" y="0"/>
          <a:chExt cx="0" cy="0"/>
        </a:xfrm>
      </p:grpSpPr>
      <p:pic>
        <p:nvPicPr>
          <p:cNvPr descr="DSC_7912.JPG" id="59" name="Shape 59"/>
          <p:cNvPicPr preferRelativeResize="0"/>
          <p:nvPr/>
        </p:nvPicPr>
        <p:blipFill>
          <a:blip r:embed="rId3">
            <a:alphaModFix/>
          </a:blip>
          <a:stretch>
            <a:fillRect/>
          </a:stretch>
        </p:blipFill>
        <p:spPr>
          <a:xfrm>
            <a:off x="342175" y="2234299"/>
            <a:ext cx="4200319" cy="2744999"/>
          </a:xfrm>
          <a:prstGeom prst="rect">
            <a:avLst/>
          </a:prstGeom>
          <a:noFill/>
          <a:ln>
            <a:noFill/>
          </a:ln>
        </p:spPr>
      </p:pic>
      <p:pic>
        <p:nvPicPr>
          <p:cNvPr descr="DSC_8041.JPG" id="60" name="Shape 60"/>
          <p:cNvPicPr preferRelativeResize="0"/>
          <p:nvPr/>
        </p:nvPicPr>
        <p:blipFill>
          <a:blip r:embed="rId4">
            <a:alphaModFix/>
          </a:blip>
          <a:stretch>
            <a:fillRect/>
          </a:stretch>
        </p:blipFill>
        <p:spPr>
          <a:xfrm>
            <a:off x="4635900" y="2234299"/>
            <a:ext cx="4144398" cy="2744999"/>
          </a:xfrm>
          <a:prstGeom prst="rect">
            <a:avLst/>
          </a:prstGeom>
          <a:noFill/>
          <a:ln>
            <a:noFill/>
          </a:ln>
        </p:spPr>
      </p:pic>
      <p:sp>
        <p:nvSpPr>
          <p:cNvPr id="61" name="Shape 61"/>
          <p:cNvSpPr txBox="1"/>
          <p:nvPr/>
        </p:nvSpPr>
        <p:spPr>
          <a:xfrm>
            <a:off x="247775" y="94400"/>
            <a:ext cx="8684700" cy="2064900"/>
          </a:xfrm>
          <a:prstGeom prst="rect">
            <a:avLst/>
          </a:prstGeom>
          <a:noFill/>
          <a:ln>
            <a:noFill/>
          </a:ln>
        </p:spPr>
        <p:txBody>
          <a:bodyPr anchorCtr="0" anchor="t" bIns="91425" lIns="91425" rIns="91425" tIns="91425">
            <a:noAutofit/>
          </a:bodyPr>
          <a:lstStyle/>
          <a:p>
            <a:pPr lvl="0" rtl="0" algn="ctr">
              <a:spcBef>
                <a:spcPts val="0"/>
              </a:spcBef>
              <a:buNone/>
            </a:pPr>
            <a:r>
              <a:rPr b="1" lang="ru"/>
              <a:t>1</a:t>
            </a:r>
            <a:r>
              <a:rPr b="1" lang="ru"/>
              <a:t>4 листопада 2016</a:t>
            </a:r>
          </a:p>
          <a:p>
            <a:pPr lvl="0" algn="ctr">
              <a:spcBef>
                <a:spcPts val="0"/>
              </a:spcBef>
              <a:buNone/>
            </a:pPr>
            <a:r>
              <a:rPr b="1" lang="ru" sz="1300"/>
              <a:t>Прес-конференція з нагоди старту Тижня безпеки дорожнього руху</a:t>
            </a:r>
          </a:p>
          <a:p>
            <a:pPr lvl="0">
              <a:spcBef>
                <a:spcPts val="0"/>
              </a:spcBef>
              <a:buNone/>
            </a:pPr>
            <a:r>
              <a:t/>
            </a:r>
            <a:endParaRPr/>
          </a:p>
          <a:p>
            <a:pPr lvl="0">
              <a:spcBef>
                <a:spcPts val="0"/>
              </a:spcBef>
              <a:buNone/>
            </a:pPr>
            <a:r>
              <a:rPr lang="ru" sz="1000"/>
              <a:t>Тиждень </a:t>
            </a:r>
            <a:r>
              <a:rPr lang="ru" sz="1000">
                <a:solidFill>
                  <a:schemeClr val="dk1"/>
                </a:solidFill>
              </a:rPr>
              <a:t>безпеки дорожнього руху </a:t>
            </a:r>
            <a:r>
              <a:rPr lang="ru" sz="1000"/>
              <a:t>розпочався прес-конференцією, що пройшла в </a:t>
            </a:r>
            <a:r>
              <a:rPr lang="ru" sz="1000"/>
              <a:t>місті Києві в Міністерстві охорони здоров’я за ініціативою МОЗ України, Міністерства внутрішніх справ, Національної поліції, Міністерства інфраструктури та Міністерства освіти й науки України. </a:t>
            </a:r>
          </a:p>
          <a:p>
            <a:pPr lvl="0">
              <a:spcBef>
                <a:spcPts val="0"/>
              </a:spcBef>
              <a:buNone/>
            </a:pPr>
            <a:r>
              <a:t/>
            </a:r>
            <a:endParaRPr sz="1000"/>
          </a:p>
          <a:p>
            <a:pPr lvl="0">
              <a:spcBef>
                <a:spcPts val="0"/>
              </a:spcBef>
              <a:buNone/>
            </a:pPr>
            <a:r>
              <a:rPr lang="ru" sz="1000"/>
              <a:t>У ній взяли участь Заступник Міністра охорони здоров’я Оксана Сивак, менеджер проекту профілактики Представника ВООЗ України Роберто Гнузотто, Координатор Тижня безпеки дорожнього руху, директор Державного підприємства «Український медичний центр безпеки дорожнього руху та інформаційних технологій» МОЗ України Юрій Чорний, Голова Державної служби з безпеки на транспорті Михайло Ноняк, заступник начальника Департаменту превентивної діяльності, Національної поліції Іван Прохоренко , заступник начальника Департаменту патрульної поліції Олексій Білошицький, народні депутати Ігор Діденко та Ольга Богомолець.</a:t>
            </a:r>
          </a:p>
        </p:txBody>
      </p:sp>
      <p:sp>
        <p:nvSpPr>
          <p:cNvPr id="62" name="Shape 62"/>
          <p:cNvSpPr txBox="1"/>
          <p:nvPr/>
        </p:nvSpPr>
        <p:spPr>
          <a:xfrm>
            <a:off x="6206125" y="1911400"/>
            <a:ext cx="6796200" cy="7929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nvSpPr>
        <p:spPr>
          <a:xfrm>
            <a:off x="229650" y="108075"/>
            <a:ext cx="8684700" cy="1674300"/>
          </a:xfrm>
          <a:prstGeom prst="rect">
            <a:avLst/>
          </a:prstGeom>
          <a:noFill/>
          <a:ln>
            <a:noFill/>
          </a:ln>
        </p:spPr>
        <p:txBody>
          <a:bodyPr anchorCtr="0" anchor="t" bIns="91425" lIns="91425" rIns="91425" tIns="91425">
            <a:noAutofit/>
          </a:bodyPr>
          <a:lstStyle/>
          <a:p>
            <a:pPr lvl="0" rtl="0" algn="ctr">
              <a:spcBef>
                <a:spcPts val="0"/>
              </a:spcBef>
              <a:buNone/>
            </a:pPr>
            <a:r>
              <a:rPr b="1" lang="ru">
                <a:solidFill>
                  <a:schemeClr val="dk1"/>
                </a:solidFill>
              </a:rPr>
              <a:t>20</a:t>
            </a:r>
            <a:r>
              <a:rPr b="1" lang="ru">
                <a:solidFill>
                  <a:schemeClr val="dk1"/>
                </a:solidFill>
              </a:rPr>
              <a:t> листопада 2016</a:t>
            </a:r>
          </a:p>
          <a:p>
            <a:pPr lvl="0" rtl="0" algn="ctr">
              <a:spcBef>
                <a:spcPts val="0"/>
              </a:spcBef>
              <a:buNone/>
            </a:pPr>
            <a:r>
              <a:rPr b="1" lang="ru" sz="1300">
                <a:solidFill>
                  <a:schemeClr val="dk1"/>
                </a:solidFill>
              </a:rPr>
              <a:t>Поминальні молебні до Дня пам’яті жертв дорожньо-транспортних пригод</a:t>
            </a:r>
          </a:p>
          <a:p>
            <a:pPr lvl="0" rtl="0">
              <a:spcBef>
                <a:spcPts val="0"/>
              </a:spcBef>
              <a:buNone/>
            </a:pPr>
            <a:r>
              <a:t/>
            </a:r>
            <a:endParaRPr sz="1200">
              <a:solidFill>
                <a:schemeClr val="dk1"/>
              </a:solidFill>
            </a:endParaRPr>
          </a:p>
          <a:p>
            <a:pPr lvl="0" rtl="0">
              <a:spcBef>
                <a:spcPts val="0"/>
              </a:spcBef>
              <a:buNone/>
            </a:pPr>
            <a:r>
              <a:rPr lang="ru" sz="1100">
                <a:solidFill>
                  <a:schemeClr val="dk1"/>
                </a:solidFill>
              </a:rPr>
              <a:t>У Володимирському соборі в Києві пройшов молебен до Дня пам'яті жертв ДТП, який провів Патріарх Київський і всієї Руси-України Філарет. </a:t>
            </a:r>
            <a:r>
              <a:rPr lang="ru" sz="1100">
                <a:solidFill>
                  <a:schemeClr val="dk1"/>
                </a:solidFill>
                <a:highlight>
                  <a:srgbClr val="FFFFFF"/>
                </a:highlight>
              </a:rPr>
              <a:t>Глава УПЦ КП нагадав, що водії, які призводять до аварій, не лише порушують правила дорожнього руху, а й одну з найважливіших заповідей – не вбий.</a:t>
            </a:r>
          </a:p>
          <a:p>
            <a:pPr lvl="0" rtl="0">
              <a:spcBef>
                <a:spcPts val="0"/>
              </a:spcBef>
              <a:buNone/>
            </a:pPr>
            <a:r>
              <a:rPr lang="ru" sz="1100">
                <a:solidFill>
                  <a:schemeClr val="dk1"/>
                </a:solidFill>
                <a:highlight>
                  <a:srgbClr val="FFFFFF"/>
                </a:highlight>
              </a:rPr>
              <a:t>Патріарх Філарет зауважив: "Якщо людина загинула, то той, хто винен, несе відповідальність перед Богом. Тому ми закликаємо водіїв на дорогах бути обережними і берегти і своє здоров’я, і своє життя, і життя інших".</a:t>
            </a:r>
          </a:p>
          <a:p>
            <a:pPr lvl="0" rtl="0" algn="ctr">
              <a:spcBef>
                <a:spcPts val="0"/>
              </a:spcBef>
              <a:buNone/>
            </a:pPr>
            <a:r>
              <a:t/>
            </a:r>
            <a:endParaRPr b="1" sz="1200">
              <a:solidFill>
                <a:schemeClr val="dk1"/>
              </a:solidFill>
            </a:endParaRPr>
          </a:p>
        </p:txBody>
      </p:sp>
      <p:sp>
        <p:nvSpPr>
          <p:cNvPr id="196" name="Shape 196"/>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15109443_1118979231530666_3028942677427556485_n.jpg" id="197" name="Shape 197"/>
          <p:cNvPicPr preferRelativeResize="0"/>
          <p:nvPr/>
        </p:nvPicPr>
        <p:blipFill rotWithShape="1">
          <a:blip r:embed="rId3">
            <a:alphaModFix/>
          </a:blip>
          <a:srcRect b="0" l="0" r="6985" t="0"/>
          <a:stretch/>
        </p:blipFill>
        <p:spPr>
          <a:xfrm>
            <a:off x="103500" y="1911412"/>
            <a:ext cx="4428374" cy="3041375"/>
          </a:xfrm>
          <a:prstGeom prst="rect">
            <a:avLst/>
          </a:prstGeom>
          <a:noFill/>
          <a:ln>
            <a:noFill/>
          </a:ln>
        </p:spPr>
      </p:pic>
      <p:pic>
        <p:nvPicPr>
          <p:cNvPr descr="15032270_1118978248197431_4329178096107765574_n.jpg" id="198" name="Shape 198"/>
          <p:cNvPicPr preferRelativeResize="0"/>
          <p:nvPr/>
        </p:nvPicPr>
        <p:blipFill rotWithShape="1">
          <a:blip r:embed="rId4">
            <a:alphaModFix/>
          </a:blip>
          <a:srcRect b="0" l="4351" r="-1703" t="803"/>
          <a:stretch/>
        </p:blipFill>
        <p:spPr>
          <a:xfrm>
            <a:off x="4631775" y="1923674"/>
            <a:ext cx="4512225" cy="3041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nvSpPr>
        <p:spPr>
          <a:xfrm>
            <a:off x="229650" y="179375"/>
            <a:ext cx="8684700" cy="1594200"/>
          </a:xfrm>
          <a:prstGeom prst="rect">
            <a:avLst/>
          </a:prstGeom>
          <a:noFill/>
          <a:ln>
            <a:noFill/>
          </a:ln>
        </p:spPr>
        <p:txBody>
          <a:bodyPr anchorCtr="0" anchor="t" bIns="91425" lIns="91425" rIns="91425" tIns="91425">
            <a:noAutofit/>
          </a:bodyPr>
          <a:lstStyle/>
          <a:p>
            <a:pPr lvl="0" rtl="0">
              <a:spcBef>
                <a:spcPts val="0"/>
              </a:spcBef>
              <a:buNone/>
            </a:pPr>
            <a:r>
              <a:rPr lang="ru" sz="1100">
                <a:solidFill>
                  <a:schemeClr val="dk1"/>
                </a:solidFill>
              </a:rPr>
              <a:t>Молебні, приурочені до Всесвітнього дня </a:t>
            </a:r>
            <a:r>
              <a:rPr lang="ru" sz="1100">
                <a:solidFill>
                  <a:schemeClr val="dk1"/>
                </a:solidFill>
              </a:rPr>
              <a:t>пам'яті</a:t>
            </a:r>
            <a:r>
              <a:rPr lang="ru" sz="1100">
                <a:solidFill>
                  <a:schemeClr val="dk1"/>
                </a:solidFill>
              </a:rPr>
              <a:t> загиблих внаслідок дорожньо-транспортних пригод пройшли по всій Україні. Вшанувати пам'ять жертв прийшли сотні людей, серед яких і родичі померлих. </a:t>
            </a:r>
          </a:p>
          <a:p>
            <a:pPr lvl="0" rtl="0">
              <a:spcBef>
                <a:spcPts val="0"/>
              </a:spcBef>
              <a:buNone/>
            </a:pPr>
            <a:r>
              <a:t/>
            </a:r>
            <a:endParaRPr sz="1100">
              <a:solidFill>
                <a:schemeClr val="dk1"/>
              </a:solidFill>
              <a:highlight>
                <a:srgbClr val="FFFFFF"/>
              </a:highlight>
            </a:endParaRPr>
          </a:p>
          <a:p>
            <a:pPr lvl="0" rtl="0">
              <a:spcBef>
                <a:spcPts val="0"/>
              </a:spcBef>
              <a:buNone/>
            </a:pPr>
            <a:r>
              <a:rPr lang="ru" sz="1100">
                <a:solidFill>
                  <a:schemeClr val="dk1"/>
                </a:solidFill>
                <a:highlight>
                  <a:srgbClr val="FFFFFF"/>
                </a:highlight>
              </a:rPr>
              <a:t>Юрій Чорний, національний координатор ВООЗ з питань безпеки дорожнього руху, розповідає: “Україна серед європейських країн займає перше місце з травматизму й смертності на дорогах. Аби змінити цю ситуацію, потрібно, в першу чергу, дотримуватися режиму швидкості, застосувувати пасків безпеки, та </a:t>
            </a:r>
            <a:r>
              <a:rPr lang="ru" sz="1100">
                <a:solidFill>
                  <a:schemeClr val="dk1"/>
                </a:solidFill>
                <a:highlight>
                  <a:srgbClr val="FFFFFF"/>
                </a:highlight>
              </a:rPr>
              <a:t>викорінити</a:t>
            </a:r>
            <a:r>
              <a:rPr lang="ru" sz="1100">
                <a:solidFill>
                  <a:schemeClr val="dk1"/>
                </a:solidFill>
                <a:highlight>
                  <a:srgbClr val="FFFFFF"/>
                </a:highlight>
              </a:rPr>
              <a:t> пиятцтво за кремом. Я думаю, що кожна людина повинна бути більш відповідальною перед тим, як сідати за кермом". </a:t>
            </a:r>
          </a:p>
        </p:txBody>
      </p:sp>
      <p:sp>
        <p:nvSpPr>
          <p:cNvPr id="204" name="Shape 204"/>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15037329_1118981511530438_8504445001875684927_n.jpg" id="205" name="Shape 205"/>
          <p:cNvPicPr preferRelativeResize="0"/>
          <p:nvPr/>
        </p:nvPicPr>
        <p:blipFill rotWithShape="1">
          <a:blip r:embed="rId3">
            <a:alphaModFix/>
          </a:blip>
          <a:srcRect b="7143" l="0" r="0" t="47062"/>
          <a:stretch/>
        </p:blipFill>
        <p:spPr>
          <a:xfrm>
            <a:off x="104975" y="1899148"/>
            <a:ext cx="4428375" cy="3065899"/>
          </a:xfrm>
          <a:prstGeom prst="rect">
            <a:avLst/>
          </a:prstGeom>
          <a:noFill/>
          <a:ln>
            <a:noFill/>
          </a:ln>
        </p:spPr>
      </p:pic>
      <p:pic>
        <p:nvPicPr>
          <p:cNvPr descr="15078725_1118978464864076_1506501824960761585_n.jpg" id="206" name="Shape 206"/>
          <p:cNvPicPr preferRelativeResize="0"/>
          <p:nvPr/>
        </p:nvPicPr>
        <p:blipFill>
          <a:blip r:embed="rId4">
            <a:alphaModFix/>
          </a:blip>
          <a:stretch>
            <a:fillRect/>
          </a:stretch>
        </p:blipFill>
        <p:spPr>
          <a:xfrm>
            <a:off x="4651425" y="1905275"/>
            <a:ext cx="4424774" cy="30536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nvSpPr>
        <p:spPr>
          <a:xfrm>
            <a:off x="194000" y="103300"/>
            <a:ext cx="8684700" cy="1808100"/>
          </a:xfrm>
          <a:prstGeom prst="rect">
            <a:avLst/>
          </a:prstGeom>
          <a:noFill/>
          <a:ln>
            <a:noFill/>
          </a:ln>
        </p:spPr>
        <p:txBody>
          <a:bodyPr anchorCtr="0" anchor="t" bIns="91425" lIns="91425" rIns="91425" tIns="91425">
            <a:noAutofit/>
          </a:bodyPr>
          <a:lstStyle/>
          <a:p>
            <a:pPr lvl="0" rtl="0" algn="ctr">
              <a:spcBef>
                <a:spcPts val="0"/>
              </a:spcBef>
              <a:buNone/>
            </a:pPr>
            <a:r>
              <a:rPr b="1" lang="ru">
                <a:solidFill>
                  <a:schemeClr val="dk1"/>
                </a:solidFill>
              </a:rPr>
              <a:t>23</a:t>
            </a:r>
            <a:r>
              <a:rPr b="1" lang="ru">
                <a:solidFill>
                  <a:schemeClr val="dk1"/>
                </a:solidFill>
              </a:rPr>
              <a:t> листопада 2016</a:t>
            </a:r>
          </a:p>
          <a:p>
            <a:pPr lvl="0" rtl="0" algn="ctr">
              <a:spcBef>
                <a:spcPts val="0"/>
              </a:spcBef>
              <a:buClr>
                <a:schemeClr val="dk1"/>
              </a:buClr>
              <a:buSzPct val="84615"/>
              <a:buFont typeface="Arial"/>
              <a:buNone/>
            </a:pPr>
            <a:r>
              <a:rPr b="1" lang="ru" sz="1300">
                <a:solidFill>
                  <a:schemeClr val="dk1"/>
                </a:solidFill>
              </a:rPr>
              <a:t>С</a:t>
            </a:r>
            <a:r>
              <a:rPr b="1" lang="ru" sz="1300">
                <a:solidFill>
                  <a:schemeClr val="dk1"/>
                </a:solidFill>
              </a:rPr>
              <a:t>емінар з безпеки на дорозі від Всесвітньої організації охорони здоров'я </a:t>
            </a:r>
          </a:p>
          <a:p>
            <a:pPr lvl="0" rtl="0" algn="ctr">
              <a:spcBef>
                <a:spcPts val="0"/>
              </a:spcBef>
              <a:buNone/>
            </a:pPr>
            <a:r>
              <a:t/>
            </a:r>
            <a:endParaRPr b="1" sz="1300">
              <a:solidFill>
                <a:schemeClr val="dk1"/>
              </a:solidFill>
            </a:endParaRPr>
          </a:p>
          <a:p>
            <a:pPr lvl="0" rtl="0">
              <a:spcBef>
                <a:spcPts val="0"/>
              </a:spcBef>
              <a:buNone/>
            </a:pPr>
            <a:r>
              <a:rPr lang="ru" sz="1100">
                <a:solidFill>
                  <a:schemeClr val="dk1"/>
                </a:solidFill>
              </a:rPr>
              <a:t>За ініціативою Державного підприємства "Український медичний центр безпеки дорожнього руху та інформаційних технологій Міністерства Охорони Здоров'я" та за підтримки МОЗ України в рамках Тижня безпеки був проведений семінар з програми ВООЗ - TEACH VIP. TEACH-VIP (Training, Educating, Advancing, Collaboration in Health on Violence and Injury Prevention) - навчальний курс Всесвітньої організації охорони здоров’я з профілактики травматизму, націлений на студентів, медиків та співробітників урядових і неурядових структур. </a:t>
            </a: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lnSpc>
                <a:spcPct val="115000"/>
              </a:lnSpc>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lnSpc>
                <a:spcPct val="115000"/>
              </a:lnSpc>
              <a:spcBef>
                <a:spcPts val="0"/>
              </a:spcBef>
              <a:buNone/>
            </a:pPr>
            <a:r>
              <a:t/>
            </a:r>
            <a:endParaRPr sz="1100">
              <a:solidFill>
                <a:schemeClr val="dk1"/>
              </a:solidFill>
            </a:endParaRPr>
          </a:p>
        </p:txBody>
      </p:sp>
      <p:sp>
        <p:nvSpPr>
          <p:cNvPr id="212" name="Shape 212"/>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1.jpg" id="213" name="Shape 213"/>
          <p:cNvPicPr preferRelativeResize="0"/>
          <p:nvPr/>
        </p:nvPicPr>
        <p:blipFill rotWithShape="1">
          <a:blip r:embed="rId3">
            <a:alphaModFix/>
          </a:blip>
          <a:srcRect b="0" l="0" r="0" t="14842"/>
          <a:stretch/>
        </p:blipFill>
        <p:spPr>
          <a:xfrm>
            <a:off x="157450" y="2210249"/>
            <a:ext cx="4331251" cy="2725850"/>
          </a:xfrm>
          <a:prstGeom prst="rect">
            <a:avLst/>
          </a:prstGeom>
          <a:noFill/>
          <a:ln>
            <a:noFill/>
          </a:ln>
        </p:spPr>
      </p:pic>
      <p:pic>
        <p:nvPicPr>
          <p:cNvPr descr="2.jpg" id="214" name="Shape 214"/>
          <p:cNvPicPr preferRelativeResize="0"/>
          <p:nvPr/>
        </p:nvPicPr>
        <p:blipFill rotWithShape="1">
          <a:blip r:embed="rId4">
            <a:alphaModFix/>
          </a:blip>
          <a:srcRect b="0" l="7783" r="0" t="22624"/>
          <a:stretch/>
        </p:blipFill>
        <p:spPr>
          <a:xfrm>
            <a:off x="4607650" y="2210249"/>
            <a:ext cx="4382899" cy="2725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nvSpPr>
        <p:spPr>
          <a:xfrm>
            <a:off x="229650" y="179375"/>
            <a:ext cx="8684700" cy="1808100"/>
          </a:xfrm>
          <a:prstGeom prst="rect">
            <a:avLst/>
          </a:prstGeom>
          <a:noFill/>
          <a:ln>
            <a:noFill/>
          </a:ln>
        </p:spPr>
        <p:txBody>
          <a:bodyPr anchorCtr="0" anchor="t" bIns="91425" lIns="91425" rIns="91425" tIns="91425">
            <a:noAutofit/>
          </a:bodyPr>
          <a:lstStyle/>
          <a:p>
            <a:pPr lvl="0" rtl="0">
              <a:spcBef>
                <a:spcPts val="0"/>
              </a:spcBef>
              <a:buNone/>
            </a:pPr>
            <a:r>
              <a:rPr lang="ru" sz="1100">
                <a:solidFill>
                  <a:schemeClr val="dk1"/>
                </a:solidFill>
              </a:rPr>
              <a:t>Головною темою доповіді були шляхи вирішення проблеми травматизму та смертності внаслідок ДТП. За статистикою ВООЗ причиною смертності в Європі номер один серед людей віком від 5 до 29 років є саме ДТП. Щорічно 84 тисячі людей гинуть внаслідок аварій, причому 39% з них - пішоходи, мотоциклісти та велосипедисти. Згідно оцінкам ВООЗ, економічні витрати від дорожньо-транспортного травматизму складають щорічно 518 мільярдів доларів США у світі, а це приблизно 2% ВНП. </a:t>
            </a:r>
          </a:p>
          <a:p>
            <a:pPr lvl="0" rtl="0">
              <a:spcBef>
                <a:spcPts val="0"/>
              </a:spcBef>
              <a:buNone/>
            </a:pPr>
            <a:r>
              <a:t/>
            </a:r>
            <a:endParaRPr sz="1100">
              <a:solidFill>
                <a:schemeClr val="dk1"/>
              </a:solidFill>
            </a:endParaRPr>
          </a:p>
          <a:p>
            <a:pPr lvl="0" rtl="0">
              <a:spcBef>
                <a:spcPts val="0"/>
              </a:spcBef>
              <a:buNone/>
            </a:pPr>
            <a:r>
              <a:rPr lang="ru" sz="1100">
                <a:solidFill>
                  <a:schemeClr val="dk1"/>
                </a:solidFill>
              </a:rPr>
              <a:t>Цікавою є також залежність кількість аварій на дорогах від рівня благополуччя в країні. Зокрема, ризик смерті внаслідок ДТП в країнах з низьким та середнім рівнем доходів в 1,4 рази вище ніж у більш заможних країнах. Тож, зважаючи на цю сумну статистику, ВООЗ ставить собі за мету вдвічі скоротити смертність від ДТП до 2020 року. </a:t>
            </a:r>
          </a:p>
          <a:p>
            <a:pPr lvl="0" rtl="0">
              <a:spcBef>
                <a:spcPts val="0"/>
              </a:spcBef>
              <a:buNone/>
            </a:pPr>
            <a:r>
              <a:t/>
            </a:r>
            <a:endParaRPr sz="1100">
              <a:solidFill>
                <a:schemeClr val="dk1"/>
              </a:solidFill>
            </a:endParaRPr>
          </a:p>
          <a:p>
            <a:pPr lvl="0" rtl="0" algn="ctr">
              <a:spcBef>
                <a:spcPts val="0"/>
              </a:spcBef>
              <a:buNone/>
            </a:pPr>
            <a:r>
              <a:t/>
            </a:r>
            <a:endParaRPr b="1" sz="1300">
              <a:solidFill>
                <a:schemeClr val="dk1"/>
              </a:solidFill>
            </a:endParaRPr>
          </a:p>
        </p:txBody>
      </p:sp>
      <p:sp>
        <p:nvSpPr>
          <p:cNvPr id="220" name="Shape 220"/>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2.jpg" id="221" name="Shape 221"/>
          <p:cNvPicPr preferRelativeResize="0"/>
          <p:nvPr/>
        </p:nvPicPr>
        <p:blipFill rotWithShape="1">
          <a:blip r:embed="rId3">
            <a:alphaModFix/>
          </a:blip>
          <a:srcRect b="0" l="7783" r="0" t="19781"/>
          <a:stretch/>
        </p:blipFill>
        <p:spPr>
          <a:xfrm>
            <a:off x="4607649" y="2110150"/>
            <a:ext cx="4382899" cy="2825949"/>
          </a:xfrm>
          <a:prstGeom prst="rect">
            <a:avLst/>
          </a:prstGeom>
          <a:noFill/>
          <a:ln>
            <a:noFill/>
          </a:ln>
        </p:spPr>
      </p:pic>
      <p:pic>
        <p:nvPicPr>
          <p:cNvPr descr="4.jpg" id="222" name="Shape 222"/>
          <p:cNvPicPr preferRelativeResize="0"/>
          <p:nvPr/>
        </p:nvPicPr>
        <p:blipFill rotWithShape="1">
          <a:blip r:embed="rId4">
            <a:alphaModFix/>
          </a:blip>
          <a:srcRect b="0" l="0" r="0" t="14929"/>
          <a:stretch/>
        </p:blipFill>
        <p:spPr>
          <a:xfrm>
            <a:off x="153450" y="2089625"/>
            <a:ext cx="4331251" cy="2825949"/>
          </a:xfrm>
          <a:prstGeom prst="rect">
            <a:avLst/>
          </a:prstGeom>
          <a:noFill/>
          <a:ln>
            <a:noFill/>
          </a:ln>
        </p:spPr>
      </p:pic>
      <p:pic>
        <p:nvPicPr>
          <p:cNvPr descr="3.jpg" id="223" name="Shape 223"/>
          <p:cNvPicPr preferRelativeResize="0"/>
          <p:nvPr/>
        </p:nvPicPr>
        <p:blipFill rotWithShape="1">
          <a:blip r:embed="rId5">
            <a:alphaModFix/>
          </a:blip>
          <a:srcRect b="0" l="0" r="0" t="12372"/>
          <a:stretch/>
        </p:blipFill>
        <p:spPr>
          <a:xfrm>
            <a:off x="4607650" y="2089625"/>
            <a:ext cx="4382899" cy="28259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sp>
        <p:nvSpPr>
          <p:cNvPr id="228" name="Shape 228"/>
          <p:cNvSpPr txBox="1"/>
          <p:nvPr/>
        </p:nvSpPr>
        <p:spPr>
          <a:xfrm>
            <a:off x="229650" y="0"/>
            <a:ext cx="8684700" cy="1961700"/>
          </a:xfrm>
          <a:prstGeom prst="rect">
            <a:avLst/>
          </a:prstGeom>
          <a:noFill/>
          <a:ln>
            <a:noFill/>
          </a:ln>
        </p:spPr>
        <p:txBody>
          <a:bodyPr anchorCtr="0" anchor="t" bIns="91425" lIns="91425" rIns="91425" tIns="91425">
            <a:noAutofit/>
          </a:bodyPr>
          <a:lstStyle/>
          <a:p>
            <a:pPr lvl="0" rtl="0" algn="ctr">
              <a:lnSpc>
                <a:spcPct val="100000"/>
              </a:lnSpc>
              <a:spcBef>
                <a:spcPts val="800"/>
              </a:spcBef>
              <a:spcAft>
                <a:spcPts val="1100"/>
              </a:spcAft>
              <a:buNone/>
            </a:pPr>
            <a:r>
              <a:rPr b="1" lang="ru" sz="1300"/>
              <a:t>24 листопада 2016 року                                                                                                                                  </a:t>
            </a:r>
            <a:r>
              <a:rPr b="1" lang="ru" sz="1300">
                <a:solidFill>
                  <a:schemeClr val="dk1"/>
                </a:solidFill>
              </a:rPr>
              <a:t>Круглий стіл «Сучасні аспекти безпеки дорожнього руху в України»</a:t>
            </a:r>
          </a:p>
          <a:p>
            <a:pPr lvl="0" rtl="0">
              <a:lnSpc>
                <a:spcPct val="113793"/>
              </a:lnSpc>
              <a:spcBef>
                <a:spcPts val="800"/>
              </a:spcBef>
              <a:spcAft>
                <a:spcPts val="1100"/>
              </a:spcAft>
              <a:buNone/>
            </a:pPr>
            <a:r>
              <a:rPr lang="ru" sz="1000"/>
              <a:t>У місті Києві відбувся круглий стіл «Сучасні аспекти безпеки дорожнього руху в України» за участю Всесвітньої організації охорони здоров’я Європейського регіонального бюро, за підтримки Міністерства охорони здоров`я, Національної поліції, Міністерства інфраструктури, Комітету з питань транспорту Верховної ради України та Державного підприємства “Український медичний центр безпеки дорожнього руху МОЗ України”. </a:t>
            </a:r>
          </a:p>
          <a:p>
            <a:pPr lvl="0" rtl="0">
              <a:lnSpc>
                <a:spcPct val="113793"/>
              </a:lnSpc>
              <a:spcBef>
                <a:spcPts val="800"/>
              </a:spcBef>
              <a:spcAft>
                <a:spcPts val="1100"/>
              </a:spcAft>
              <a:buClr>
                <a:schemeClr val="dk1"/>
              </a:buClr>
              <a:buSzPct val="110000"/>
              <a:buFont typeface="Arial"/>
              <a:buNone/>
            </a:pPr>
            <a:r>
              <a:rPr lang="ru" sz="1000"/>
              <a:t>Його учасники обговорили основні причини великої кількості ДТП та шляхи подолання проблеми, адже на сьогоднішній день </a:t>
            </a:r>
            <a:r>
              <a:rPr lang="ru" sz="1050">
                <a:solidFill>
                  <a:schemeClr val="dk1"/>
                </a:solidFill>
              </a:rPr>
              <a:t>неінфекційні захворювання є причиною номер один смертності людей працездатного віку. </a:t>
            </a:r>
            <a:r>
              <a:rPr lang="ru" sz="1000">
                <a:solidFill>
                  <a:schemeClr val="dk1"/>
                </a:solidFill>
              </a:rPr>
              <a:t>Саме тому за планом ООН до 2020 року планується знизити смертність на дорогах на 50%, а до 2030 - забезпечити доступ до безпечних транспортних систем для кожного. </a:t>
            </a:r>
          </a:p>
          <a:p>
            <a:pPr lvl="0" rtl="0">
              <a:spcBef>
                <a:spcPts val="0"/>
              </a:spcBef>
              <a:buNone/>
            </a:pPr>
            <a:r>
              <a:t/>
            </a:r>
            <a:endParaRPr/>
          </a:p>
        </p:txBody>
      </p:sp>
      <p:sp>
        <p:nvSpPr>
          <p:cNvPr id="229" name="Shape 229"/>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777.jpg" id="230" name="Shape 230"/>
          <p:cNvPicPr preferRelativeResize="0"/>
          <p:nvPr/>
        </p:nvPicPr>
        <p:blipFill rotWithShape="1">
          <a:blip r:embed="rId3">
            <a:alphaModFix/>
          </a:blip>
          <a:srcRect b="0" l="0" r="0" t="20153"/>
          <a:stretch/>
        </p:blipFill>
        <p:spPr>
          <a:xfrm>
            <a:off x="106950" y="2322024"/>
            <a:ext cx="4420351" cy="2647099"/>
          </a:xfrm>
          <a:prstGeom prst="rect">
            <a:avLst/>
          </a:prstGeom>
          <a:noFill/>
          <a:ln>
            <a:noFill/>
          </a:ln>
        </p:spPr>
      </p:pic>
      <p:pic>
        <p:nvPicPr>
          <p:cNvPr descr="222.jpg" id="231" name="Shape 231"/>
          <p:cNvPicPr preferRelativeResize="0"/>
          <p:nvPr/>
        </p:nvPicPr>
        <p:blipFill rotWithShape="1">
          <a:blip r:embed="rId4">
            <a:alphaModFix/>
          </a:blip>
          <a:srcRect b="0" l="0" r="0" t="20153"/>
          <a:stretch/>
        </p:blipFill>
        <p:spPr>
          <a:xfrm>
            <a:off x="4627975" y="2322025"/>
            <a:ext cx="4420348" cy="26470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nvSpPr>
        <p:spPr>
          <a:xfrm>
            <a:off x="229650" y="125900"/>
            <a:ext cx="8684700" cy="1828800"/>
          </a:xfrm>
          <a:prstGeom prst="rect">
            <a:avLst/>
          </a:prstGeom>
          <a:noFill/>
          <a:ln>
            <a:noFill/>
          </a:ln>
        </p:spPr>
        <p:txBody>
          <a:bodyPr anchorCtr="0" anchor="t" bIns="91425" lIns="91425" rIns="91425" tIns="91425">
            <a:noAutofit/>
          </a:bodyPr>
          <a:lstStyle/>
          <a:p>
            <a:pPr lvl="0" rtl="0" algn="just">
              <a:lnSpc>
                <a:spcPct val="115000"/>
              </a:lnSpc>
              <a:spcBef>
                <a:spcPts val="0"/>
              </a:spcBef>
              <a:spcAft>
                <a:spcPts val="800"/>
              </a:spcAft>
              <a:buNone/>
            </a:pPr>
            <a:r>
              <a:rPr lang="ru" sz="1050">
                <a:solidFill>
                  <a:schemeClr val="dk1"/>
                </a:solidFill>
              </a:rPr>
              <a:t>Представники Всесвітньої організації охорони здоров'я доповіли, що аналіз причин аварій свідчить про те, що понад 80% з них відбувається з провини водія, а зниження середньої швидкості на 5% призводить до зниження смертності на 30%. Якщо правильно регулювати проблеми з алкоголем, то можна знизити кількість фатальних випадків на 20%. </a:t>
            </a:r>
          </a:p>
          <a:p>
            <a:pPr lvl="0" rtl="0" algn="just">
              <a:lnSpc>
                <a:spcPct val="115000"/>
              </a:lnSpc>
              <a:spcBef>
                <a:spcPts val="0"/>
              </a:spcBef>
              <a:spcAft>
                <a:spcPts val="800"/>
              </a:spcAft>
              <a:buNone/>
            </a:pPr>
            <a:r>
              <a:rPr lang="ru" sz="1050">
                <a:solidFill>
                  <a:schemeClr val="dk1"/>
                </a:solidFill>
              </a:rPr>
              <a:t>Тож головним завданням є заходи перевірки водіїв та кандидатів у водії з приводу здатності до безпечного керування. </a:t>
            </a:r>
            <a:r>
              <a:rPr lang="ru" sz="1000">
                <a:solidFill>
                  <a:schemeClr val="dk1"/>
                </a:solidFill>
              </a:rPr>
              <a:t>Для реалізації цих завдань на базі ДП “Український медичний центр безпеки дорожнього руху та інформаційних технологій МОЗ України" створена постійно діюча робоча група, крім того в Міністерстві охорони здоров’я працює міжвідомча робоча група з опрацювання питань медичного забезпечення у сфері безпеки дорожнього руху.</a:t>
            </a:r>
          </a:p>
          <a:p>
            <a:pPr lvl="0" rtl="0" algn="just">
              <a:lnSpc>
                <a:spcPct val="115000"/>
              </a:lnSpc>
              <a:spcBef>
                <a:spcPts val="0"/>
              </a:spcBef>
              <a:spcAft>
                <a:spcPts val="800"/>
              </a:spcAft>
              <a:buClr>
                <a:schemeClr val="dk1"/>
              </a:buClr>
              <a:buFont typeface="Arial"/>
              <a:buNone/>
            </a:pPr>
            <a:r>
              <a:t/>
            </a:r>
            <a:endParaRPr sz="1050">
              <a:solidFill>
                <a:schemeClr val="dk1"/>
              </a:solidFill>
            </a:endParaRPr>
          </a:p>
          <a:p>
            <a:pPr lvl="0" rtl="0" algn="just">
              <a:lnSpc>
                <a:spcPct val="115000"/>
              </a:lnSpc>
              <a:spcBef>
                <a:spcPts val="0"/>
              </a:spcBef>
              <a:spcAft>
                <a:spcPts val="800"/>
              </a:spcAft>
              <a:buClr>
                <a:schemeClr val="dk1"/>
              </a:buClr>
              <a:buFont typeface="Arial"/>
              <a:buNone/>
            </a:pPr>
            <a:r>
              <a:t/>
            </a:r>
            <a:endParaRPr sz="1050">
              <a:solidFill>
                <a:schemeClr val="dk1"/>
              </a:solidFill>
            </a:endParaRPr>
          </a:p>
          <a:p>
            <a:pPr lvl="0" rtl="0">
              <a:spcBef>
                <a:spcPts val="0"/>
              </a:spcBef>
              <a:buNone/>
            </a:pPr>
            <a:r>
              <a:t/>
            </a:r>
            <a:endParaRPr/>
          </a:p>
        </p:txBody>
      </p:sp>
      <p:sp>
        <p:nvSpPr>
          <p:cNvPr id="237" name="Shape 237"/>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666.jpg" id="238" name="Shape 238"/>
          <p:cNvPicPr preferRelativeResize="0"/>
          <p:nvPr/>
        </p:nvPicPr>
        <p:blipFill rotWithShape="1">
          <a:blip r:embed="rId3">
            <a:alphaModFix/>
          </a:blip>
          <a:srcRect b="0" l="0" r="0" t="7800"/>
          <a:stretch/>
        </p:blipFill>
        <p:spPr>
          <a:xfrm>
            <a:off x="105975" y="1911400"/>
            <a:ext cx="4399000" cy="3041899"/>
          </a:xfrm>
          <a:prstGeom prst="rect">
            <a:avLst/>
          </a:prstGeom>
          <a:noFill/>
          <a:ln>
            <a:noFill/>
          </a:ln>
        </p:spPr>
      </p:pic>
      <p:pic>
        <p:nvPicPr>
          <p:cNvPr descr="1111.jpg" id="239" name="Shape 239"/>
          <p:cNvPicPr preferRelativeResize="0"/>
          <p:nvPr/>
        </p:nvPicPr>
        <p:blipFill rotWithShape="1">
          <a:blip r:embed="rId4">
            <a:alphaModFix/>
          </a:blip>
          <a:srcRect b="0" l="0" r="0" t="7800"/>
          <a:stretch/>
        </p:blipFill>
        <p:spPr>
          <a:xfrm>
            <a:off x="4622575" y="1911400"/>
            <a:ext cx="4398998" cy="3041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nvSpPr>
        <p:spPr>
          <a:xfrm>
            <a:off x="101025" y="143750"/>
            <a:ext cx="8854800" cy="4837500"/>
          </a:xfrm>
          <a:prstGeom prst="rect">
            <a:avLst/>
          </a:prstGeom>
          <a:noFill/>
          <a:ln>
            <a:noFill/>
          </a:ln>
        </p:spPr>
        <p:txBody>
          <a:bodyPr anchorCtr="0" anchor="t" bIns="91425" lIns="91425" rIns="91425" tIns="91425">
            <a:noAutofit/>
          </a:bodyPr>
          <a:lstStyle/>
          <a:p>
            <a:pPr lvl="0" rtl="0" algn="ctr">
              <a:spcBef>
                <a:spcPts val="0"/>
              </a:spcBef>
              <a:buNone/>
            </a:pPr>
            <a:r>
              <a:rPr b="1" lang="ru"/>
              <a:t>Заходи в рамках Тижня безпеки дорожнього руху </a:t>
            </a:r>
          </a:p>
          <a:p>
            <a:pPr lvl="0" rtl="0" algn="ctr">
              <a:spcBef>
                <a:spcPts val="0"/>
              </a:spcBef>
              <a:buNone/>
            </a:pPr>
            <a:r>
              <a:rPr b="1" lang="ru"/>
              <a:t>пройшли по всій Україні</a:t>
            </a:r>
          </a:p>
          <a:p>
            <a:pPr lvl="0" rtl="0">
              <a:spcBef>
                <a:spcPts val="0"/>
              </a:spcBef>
              <a:buNone/>
            </a:pPr>
            <a:r>
              <a:t/>
            </a:r>
            <a:endParaRPr/>
          </a:p>
          <a:p>
            <a:pPr lvl="0">
              <a:spcBef>
                <a:spcPts val="0"/>
              </a:spcBef>
              <a:buNone/>
            </a:pPr>
            <a:r>
              <a:t/>
            </a:r>
            <a:endParaRPr/>
          </a:p>
        </p:txBody>
      </p:sp>
      <p:pic>
        <p:nvPicPr>
          <p:cNvPr descr="IMG_1610 (Копировать).JPG" id="245" name="Shape 245"/>
          <p:cNvPicPr preferRelativeResize="0"/>
          <p:nvPr/>
        </p:nvPicPr>
        <p:blipFill rotWithShape="1">
          <a:blip r:embed="rId3">
            <a:alphaModFix/>
          </a:blip>
          <a:srcRect b="7445" l="16892" r="4355" t="13176"/>
          <a:stretch/>
        </p:blipFill>
        <p:spPr>
          <a:xfrm>
            <a:off x="6136500" y="858600"/>
            <a:ext cx="2820776" cy="2010574"/>
          </a:xfrm>
          <a:prstGeom prst="rect">
            <a:avLst/>
          </a:prstGeom>
          <a:noFill/>
          <a:ln>
            <a:noFill/>
          </a:ln>
        </p:spPr>
      </p:pic>
      <p:pic>
        <p:nvPicPr>
          <p:cNvPr descr="IMG_1775 (Копировать).JPG" id="246" name="Shape 246"/>
          <p:cNvPicPr preferRelativeResize="0"/>
          <p:nvPr/>
        </p:nvPicPr>
        <p:blipFill rotWithShape="1">
          <a:blip r:embed="rId4">
            <a:alphaModFix/>
          </a:blip>
          <a:srcRect b="16659" l="26754" r="6207" t="11563"/>
          <a:stretch/>
        </p:blipFill>
        <p:spPr>
          <a:xfrm>
            <a:off x="3156850" y="858600"/>
            <a:ext cx="2820776" cy="2010574"/>
          </a:xfrm>
          <a:prstGeom prst="rect">
            <a:avLst/>
          </a:prstGeom>
          <a:noFill/>
          <a:ln>
            <a:noFill/>
          </a:ln>
        </p:spPr>
      </p:pic>
      <p:pic>
        <p:nvPicPr>
          <p:cNvPr descr="SAM_2068.JPG" id="247" name="Shape 247"/>
          <p:cNvPicPr preferRelativeResize="0"/>
          <p:nvPr/>
        </p:nvPicPr>
        <p:blipFill rotWithShape="1">
          <a:blip r:embed="rId5">
            <a:alphaModFix/>
          </a:blip>
          <a:srcRect b="3979" l="14353" r="8929" t="11532"/>
          <a:stretch/>
        </p:blipFill>
        <p:spPr>
          <a:xfrm>
            <a:off x="177200" y="858600"/>
            <a:ext cx="2820776" cy="2010578"/>
          </a:xfrm>
          <a:prstGeom prst="rect">
            <a:avLst/>
          </a:prstGeom>
          <a:noFill/>
          <a:ln>
            <a:noFill/>
          </a:ln>
        </p:spPr>
      </p:pic>
      <p:pic>
        <p:nvPicPr>
          <p:cNvPr descr="37481.jpg" id="248" name="Shape 248"/>
          <p:cNvPicPr preferRelativeResize="0"/>
          <p:nvPr/>
        </p:nvPicPr>
        <p:blipFill rotWithShape="1">
          <a:blip r:embed="rId6">
            <a:alphaModFix/>
          </a:blip>
          <a:srcRect b="0" l="0" r="7995" t="3744"/>
          <a:stretch/>
        </p:blipFill>
        <p:spPr>
          <a:xfrm>
            <a:off x="3156850" y="3036875"/>
            <a:ext cx="2820775" cy="2010574"/>
          </a:xfrm>
          <a:prstGeom prst="rect">
            <a:avLst/>
          </a:prstGeom>
          <a:noFill/>
          <a:ln>
            <a:noFill/>
          </a:ln>
        </p:spPr>
      </p:pic>
      <p:pic>
        <p:nvPicPr>
          <p:cNvPr descr="37482.jpg" id="249" name="Shape 249"/>
          <p:cNvPicPr preferRelativeResize="0"/>
          <p:nvPr/>
        </p:nvPicPr>
        <p:blipFill rotWithShape="1">
          <a:blip r:embed="rId7">
            <a:alphaModFix/>
          </a:blip>
          <a:srcRect b="0" l="0" r="11527" t="6603"/>
          <a:stretch/>
        </p:blipFill>
        <p:spPr>
          <a:xfrm>
            <a:off x="6136500" y="3036875"/>
            <a:ext cx="2859749" cy="2010574"/>
          </a:xfrm>
          <a:prstGeom prst="rect">
            <a:avLst/>
          </a:prstGeom>
          <a:noFill/>
          <a:ln>
            <a:noFill/>
          </a:ln>
        </p:spPr>
      </p:pic>
      <p:pic>
        <p:nvPicPr>
          <p:cNvPr descr="20160818_165903.jpeg" id="250" name="Shape 250"/>
          <p:cNvPicPr preferRelativeResize="0"/>
          <p:nvPr/>
        </p:nvPicPr>
        <p:blipFill rotWithShape="1">
          <a:blip r:embed="rId8">
            <a:alphaModFix/>
          </a:blip>
          <a:srcRect b="5240" l="6078" r="5182" t="0"/>
          <a:stretch/>
        </p:blipFill>
        <p:spPr>
          <a:xfrm>
            <a:off x="177200" y="3022975"/>
            <a:ext cx="2820774" cy="2010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x="0" y="0"/>
          <a:ext cx="0" cy="0"/>
          <a:chOff x="0" y="0"/>
          <a:chExt cx="0" cy="0"/>
        </a:xfrm>
      </p:grpSpPr>
      <p:pic>
        <p:nvPicPr>
          <p:cNvPr descr="2016_ 043.jpg" id="255" name="Shape 255"/>
          <p:cNvPicPr preferRelativeResize="0"/>
          <p:nvPr/>
        </p:nvPicPr>
        <p:blipFill rotWithShape="1">
          <a:blip r:embed="rId3">
            <a:alphaModFix/>
          </a:blip>
          <a:srcRect b="11347" l="1448" r="3872" t="0"/>
          <a:stretch/>
        </p:blipFill>
        <p:spPr>
          <a:xfrm>
            <a:off x="2945150" y="309137"/>
            <a:ext cx="2896900" cy="2080549"/>
          </a:xfrm>
          <a:prstGeom prst="rect">
            <a:avLst/>
          </a:prstGeom>
          <a:noFill/>
          <a:ln>
            <a:noFill/>
          </a:ln>
        </p:spPr>
      </p:pic>
      <p:pic>
        <p:nvPicPr>
          <p:cNvPr descr="37476.jpg" id="256" name="Shape 256"/>
          <p:cNvPicPr preferRelativeResize="0"/>
          <p:nvPr/>
        </p:nvPicPr>
        <p:blipFill rotWithShape="1">
          <a:blip r:embed="rId4">
            <a:alphaModFix/>
          </a:blip>
          <a:srcRect b="6103" l="0" r="0" t="2796"/>
          <a:stretch/>
        </p:blipFill>
        <p:spPr>
          <a:xfrm>
            <a:off x="6015600" y="309137"/>
            <a:ext cx="2985899" cy="2080550"/>
          </a:xfrm>
          <a:prstGeom prst="rect">
            <a:avLst/>
          </a:prstGeom>
          <a:noFill/>
          <a:ln>
            <a:noFill/>
          </a:ln>
        </p:spPr>
      </p:pic>
      <p:pic>
        <p:nvPicPr>
          <p:cNvPr descr="37479.jpg" id="257" name="Shape 257"/>
          <p:cNvPicPr preferRelativeResize="0"/>
          <p:nvPr/>
        </p:nvPicPr>
        <p:blipFill rotWithShape="1">
          <a:blip r:embed="rId5">
            <a:alphaModFix/>
          </a:blip>
          <a:srcRect b="0" l="13837" r="0" t="0"/>
          <a:stretch/>
        </p:blipFill>
        <p:spPr>
          <a:xfrm>
            <a:off x="124474" y="309137"/>
            <a:ext cx="2647123" cy="2080550"/>
          </a:xfrm>
          <a:prstGeom prst="rect">
            <a:avLst/>
          </a:prstGeom>
          <a:noFill/>
          <a:ln>
            <a:noFill/>
          </a:ln>
        </p:spPr>
      </p:pic>
      <p:pic>
        <p:nvPicPr>
          <p:cNvPr descr="37480.jpg" id="258" name="Shape 258"/>
          <p:cNvPicPr preferRelativeResize="0"/>
          <p:nvPr/>
        </p:nvPicPr>
        <p:blipFill rotWithShape="1">
          <a:blip r:embed="rId6">
            <a:alphaModFix/>
          </a:blip>
          <a:srcRect b="5096" l="0" r="19080" t="10251"/>
          <a:stretch/>
        </p:blipFill>
        <p:spPr>
          <a:xfrm>
            <a:off x="6015600" y="2753812"/>
            <a:ext cx="2985899" cy="2080550"/>
          </a:xfrm>
          <a:prstGeom prst="rect">
            <a:avLst/>
          </a:prstGeom>
          <a:noFill/>
          <a:ln>
            <a:noFill/>
          </a:ln>
        </p:spPr>
      </p:pic>
      <p:pic>
        <p:nvPicPr>
          <p:cNvPr descr="37477.jpg" id="259" name="Shape 259"/>
          <p:cNvPicPr preferRelativeResize="0"/>
          <p:nvPr/>
        </p:nvPicPr>
        <p:blipFill rotWithShape="1">
          <a:blip r:embed="rId7">
            <a:alphaModFix/>
          </a:blip>
          <a:srcRect b="2130" l="14096" r="0" t="5233"/>
          <a:stretch/>
        </p:blipFill>
        <p:spPr>
          <a:xfrm>
            <a:off x="2945150" y="2753812"/>
            <a:ext cx="2896901" cy="2080550"/>
          </a:xfrm>
          <a:prstGeom prst="rect">
            <a:avLst/>
          </a:prstGeom>
          <a:noFill/>
          <a:ln>
            <a:noFill/>
          </a:ln>
        </p:spPr>
      </p:pic>
      <p:pic>
        <p:nvPicPr>
          <p:cNvPr descr="20151112_174342.jpeg" id="260" name="Shape 260"/>
          <p:cNvPicPr preferRelativeResize="0"/>
          <p:nvPr/>
        </p:nvPicPr>
        <p:blipFill rotWithShape="1">
          <a:blip r:embed="rId8">
            <a:alphaModFix/>
          </a:blip>
          <a:srcRect b="0" l="11142" r="12064" t="9239"/>
          <a:stretch/>
        </p:blipFill>
        <p:spPr>
          <a:xfrm>
            <a:off x="124475" y="2753812"/>
            <a:ext cx="2647124" cy="20805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pic>
        <p:nvPicPr>
          <p:cNvPr descr="цели тижня БДР.png" id="265" name="Shape 265"/>
          <p:cNvPicPr preferRelativeResize="0"/>
          <p:nvPr/>
        </p:nvPicPr>
        <p:blipFill>
          <a:blip r:embed="rId3">
            <a:alphaModFix/>
          </a:blip>
          <a:stretch>
            <a:fillRect/>
          </a:stretch>
        </p:blipFill>
        <p:spPr>
          <a:xfrm>
            <a:off x="152400" y="152400"/>
            <a:ext cx="8839201" cy="48213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9" name="Shape 269"/>
        <p:cNvGrpSpPr/>
        <p:nvPr/>
      </p:nvGrpSpPr>
      <p:grpSpPr>
        <a:xfrm>
          <a:off x="0" y="0"/>
          <a:ext cx="0" cy="0"/>
          <a:chOff x="0" y="0"/>
          <a:chExt cx="0" cy="0"/>
        </a:xfrm>
      </p:grpSpPr>
      <p:pic>
        <p:nvPicPr>
          <p:cNvPr descr="rada1.jpg" id="270" name="Shape 270"/>
          <p:cNvPicPr preferRelativeResize="0"/>
          <p:nvPr/>
        </p:nvPicPr>
        <p:blipFill>
          <a:blip r:embed="rId3">
            <a:alphaModFix/>
          </a:blip>
          <a:stretch>
            <a:fillRect/>
          </a:stretch>
        </p:blipFill>
        <p:spPr>
          <a:xfrm>
            <a:off x="0" y="-3475"/>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nvSpPr>
        <p:spPr>
          <a:xfrm>
            <a:off x="229650" y="135925"/>
            <a:ext cx="8684700" cy="1775400"/>
          </a:xfrm>
          <a:prstGeom prst="rect">
            <a:avLst/>
          </a:prstGeom>
          <a:noFill/>
          <a:ln>
            <a:noFill/>
          </a:ln>
        </p:spPr>
        <p:txBody>
          <a:bodyPr anchorCtr="0" anchor="t" bIns="91425" lIns="91425" rIns="91425" tIns="91425">
            <a:noAutofit/>
          </a:bodyPr>
          <a:lstStyle/>
          <a:p>
            <a:pPr lvl="0">
              <a:spcBef>
                <a:spcPts val="0"/>
              </a:spcBef>
              <a:buNone/>
            </a:pPr>
            <a:r>
              <a:rPr lang="ru" sz="1000"/>
              <a:t>Розпочалася конференція із наведення статистики смертей та травм внаслідок ДТП, зокрема, за 10 місяців 2016 року понад 3,5 тисячі людей загинули за кермом. Також були обговорені проблеми безвідповідальності учасників дорожнього руху та законодавчої бази щодо невідворотності покарання водіїв, чиї дії стали причиною аварій. Спікери наголосили на необхідності дотримання швидкісних режимів, адже саме перевищення швидкості є причиною більшості ДТП. Іще однією темою для обговорень було створення єдиної бази даних усіх водіїв та важливість винесення питання про небезпеку на дорогах на державний рівень.</a:t>
            </a:r>
          </a:p>
          <a:p>
            <a:pPr lvl="0">
              <a:spcBef>
                <a:spcPts val="0"/>
              </a:spcBef>
              <a:buNone/>
            </a:pPr>
            <a:r>
              <a:t/>
            </a:r>
            <a:endParaRPr sz="1000"/>
          </a:p>
          <a:p>
            <a:pPr lvl="0">
              <a:spcBef>
                <a:spcPts val="0"/>
              </a:spcBef>
              <a:buNone/>
            </a:pPr>
            <a:r>
              <a:rPr lang="ru" sz="1000"/>
              <a:t>Під час конференції спікери обговорили проблему високої смертності на дорогах, відсутність закону, який би зобов`язував водіїв транспортних засобів вміти надавати домедичну допомогу та запровадження єдиної програми атестації водіїв та кандидатів у водії. Крім того, спікери</a:t>
            </a:r>
            <a:r>
              <a:rPr lang="ru" sz="1000">
                <a:solidFill>
                  <a:schemeClr val="dk1"/>
                </a:solidFill>
              </a:rPr>
              <a:t> </a:t>
            </a:r>
            <a:r>
              <a:rPr lang="ru" sz="1000"/>
              <a:t>висловили своє бачення щодо правильної організації роботи швидкої допомоги та МНС, а також навчання співробітників Національної поліції базових навичок надання першої допомоги. </a:t>
            </a:r>
          </a:p>
          <a:p>
            <a:pPr lvl="0">
              <a:spcBef>
                <a:spcPts val="0"/>
              </a:spcBef>
              <a:buNone/>
            </a:pPr>
            <a:r>
              <a:t/>
            </a:r>
            <a:endParaRPr sz="1200"/>
          </a:p>
          <a:p>
            <a:pPr lvl="0" rtl="0">
              <a:spcBef>
                <a:spcPts val="0"/>
              </a:spcBef>
              <a:buNone/>
            </a:pPr>
            <a:r>
              <a:t/>
            </a:r>
            <a:endParaRPr sz="1200"/>
          </a:p>
        </p:txBody>
      </p:sp>
      <p:sp>
        <p:nvSpPr>
          <p:cNvPr id="68" name="Shape 68"/>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DSC_8107.JPG" id="69" name="Shape 69"/>
          <p:cNvPicPr preferRelativeResize="0"/>
          <p:nvPr/>
        </p:nvPicPr>
        <p:blipFill rotWithShape="1">
          <a:blip r:embed="rId3">
            <a:alphaModFix/>
          </a:blip>
          <a:srcRect b="0" l="0" r="3016" t="1078"/>
          <a:stretch/>
        </p:blipFill>
        <p:spPr>
          <a:xfrm>
            <a:off x="4607500" y="2032100"/>
            <a:ext cx="4425947" cy="2952851"/>
          </a:xfrm>
          <a:prstGeom prst="rect">
            <a:avLst/>
          </a:prstGeom>
          <a:noFill/>
          <a:ln>
            <a:noFill/>
          </a:ln>
        </p:spPr>
      </p:pic>
      <p:pic>
        <p:nvPicPr>
          <p:cNvPr descr="DSC_7910.JPG" id="70" name="Shape 70"/>
          <p:cNvPicPr preferRelativeResize="0"/>
          <p:nvPr/>
        </p:nvPicPr>
        <p:blipFill rotWithShape="1">
          <a:blip r:embed="rId4">
            <a:alphaModFix/>
          </a:blip>
          <a:srcRect b="0" l="0" r="1768" t="0"/>
          <a:stretch/>
        </p:blipFill>
        <p:spPr>
          <a:xfrm>
            <a:off x="115650" y="2032100"/>
            <a:ext cx="4394580" cy="29528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pic>
        <p:nvPicPr>
          <p:cNvPr descr="komitet1.jpg" id="275" name="Shape 275"/>
          <p:cNvPicPr preferRelativeResize="0"/>
          <p:nvPr/>
        </p:nvPicPr>
        <p:blipFill rotWithShape="1">
          <a:blip r:embed="rId3">
            <a:alphaModFix/>
          </a:blip>
          <a:srcRect b="0" l="0" r="477" t="0"/>
          <a:stretch/>
        </p:blipFill>
        <p:spPr>
          <a:xfrm>
            <a:off x="0" y="-3475"/>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pic>
        <p:nvPicPr>
          <p:cNvPr descr="traffic.jpg" id="280" name="Shape 2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x="0" y="0"/>
          <a:ext cx="0" cy="0"/>
          <a:chOff x="0" y="0"/>
          <a:chExt cx="0" cy="0"/>
        </a:xfrm>
      </p:grpSpPr>
      <p:pic>
        <p:nvPicPr>
          <p:cNvPr descr="coordination .jpg" id="285" name="Shape 28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pic>
        <p:nvPicPr>
          <p:cNvPr descr="who.jpg" id="290" name="Shape 29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pic>
        <p:nvPicPr>
          <p:cNvPr descr="трасека.jpg" id="295" name="Shape 295"/>
          <p:cNvPicPr preferRelativeResize="0"/>
          <p:nvPr/>
        </p:nvPicPr>
        <p:blipFill>
          <a:blip r:embed="rId3">
            <a:alphaModFix/>
          </a:blip>
          <a:stretch>
            <a:fillRect/>
          </a:stretch>
        </p:blipFill>
        <p:spPr>
          <a:xfrm>
            <a:off x="0" y="0"/>
            <a:ext cx="9104675"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pic>
        <p:nvPicPr>
          <p:cNvPr descr="chzitomir.jpg" id="300" name="Shape 30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4" name="Shape 304"/>
        <p:cNvGrpSpPr/>
        <p:nvPr/>
      </p:nvGrpSpPr>
      <p:grpSpPr>
        <a:xfrm>
          <a:off x="0" y="0"/>
          <a:ext cx="0" cy="0"/>
          <a:chOff x="0" y="0"/>
          <a:chExt cx="0" cy="0"/>
        </a:xfrm>
      </p:grpSpPr>
      <p:pic>
        <p:nvPicPr>
          <p:cNvPr descr="infrastructure.jpg" id="305" name="Shape 305"/>
          <p:cNvPicPr preferRelativeResize="0"/>
          <p:nvPr/>
        </p:nvPicPr>
        <p:blipFill rotWithShape="1">
          <a:blip r:embed="rId3">
            <a:alphaModFix/>
          </a:blip>
          <a:srcRect b="0" l="0" r="2334" t="0"/>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pic>
        <p:nvPicPr>
          <p:cNvPr descr="Макет-декларации1.jpg" id="310" name="Shape 310"/>
          <p:cNvPicPr preferRelativeResize="0"/>
          <p:nvPr/>
        </p:nvPicPr>
        <p:blipFill rotWithShape="1">
          <a:blip r:embed="rId3">
            <a:alphaModFix/>
          </a:blip>
          <a:srcRect b="23990" l="6160" r="6457" t="7110"/>
          <a:stretch/>
        </p:blipFill>
        <p:spPr>
          <a:xfrm>
            <a:off x="0" y="0"/>
            <a:ext cx="9143997"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pic>
        <p:nvPicPr>
          <p:cNvPr descr="384689281.jpg" id="315" name="Shape 315"/>
          <p:cNvPicPr preferRelativeResize="0"/>
          <p:nvPr/>
        </p:nvPicPr>
        <p:blipFill rotWithShape="1">
          <a:blip r:embed="rId3">
            <a:alphaModFix/>
          </a:blip>
          <a:srcRect b="0" l="7135" r="27933" t="0"/>
          <a:stretch/>
        </p:blipFill>
        <p:spPr>
          <a:xfrm>
            <a:off x="4194600" y="0"/>
            <a:ext cx="4949399" cy="5143500"/>
          </a:xfrm>
          <a:prstGeom prst="rect">
            <a:avLst/>
          </a:prstGeom>
          <a:noFill/>
          <a:ln>
            <a:noFill/>
          </a:ln>
        </p:spPr>
      </p:pic>
      <p:sp>
        <p:nvSpPr>
          <p:cNvPr id="316" name="Shape 316"/>
          <p:cNvSpPr txBox="1"/>
          <p:nvPr/>
        </p:nvSpPr>
        <p:spPr>
          <a:xfrm>
            <a:off x="258450" y="374325"/>
            <a:ext cx="3555900" cy="3778800"/>
          </a:xfrm>
          <a:prstGeom prst="rect">
            <a:avLst/>
          </a:prstGeom>
          <a:noFill/>
          <a:ln>
            <a:noFill/>
          </a:ln>
        </p:spPr>
        <p:txBody>
          <a:bodyPr anchorCtr="0" anchor="t" bIns="91425" lIns="91425" rIns="91425" tIns="91425">
            <a:noAutofit/>
          </a:bodyPr>
          <a:lstStyle/>
          <a:p>
            <a:pPr lvl="0">
              <a:spcBef>
                <a:spcPts val="0"/>
              </a:spcBef>
              <a:buNone/>
            </a:pPr>
            <a:r>
              <a:rPr lang="ru" sz="2400" u="sng"/>
              <a:t>10 стратегій безпеки дорожнього руху  </a:t>
            </a:r>
          </a:p>
          <a:p>
            <a:pPr lvl="0">
              <a:spcBef>
                <a:spcPts val="0"/>
              </a:spcBef>
              <a:buNone/>
            </a:pPr>
            <a:r>
              <a:t/>
            </a:r>
            <a:endParaRPr sz="2400" u="sng"/>
          </a:p>
          <a:p>
            <a:pPr lvl="0">
              <a:spcBef>
                <a:spcPts val="0"/>
              </a:spcBef>
              <a:buNone/>
            </a:pPr>
            <a:r>
              <a:t/>
            </a:r>
            <a:endParaRPr sz="2400" u="sng">
              <a:solidFill>
                <a:srgbClr val="434343"/>
              </a:solidFill>
            </a:endParaRPr>
          </a:p>
          <a:p>
            <a:pPr lvl="0" rtl="0">
              <a:spcBef>
                <a:spcPts val="600"/>
              </a:spcBef>
              <a:buNone/>
            </a:pPr>
            <a:r>
              <a:t/>
            </a:r>
            <a:endParaRPr sz="1800">
              <a:solidFill>
                <a:srgbClr val="434343"/>
              </a:solidFill>
            </a:endParaRPr>
          </a:p>
          <a:p>
            <a:pPr lvl="0" rtl="0">
              <a:spcBef>
                <a:spcPts val="600"/>
              </a:spcBef>
              <a:buNone/>
            </a:pPr>
            <a:r>
              <a:t/>
            </a:r>
            <a:endParaRPr sz="1800">
              <a:solidFill>
                <a:srgbClr val="434343"/>
              </a:solidFill>
            </a:endParaRPr>
          </a:p>
          <a:p>
            <a:pPr lvl="0" rtl="0">
              <a:spcBef>
                <a:spcPts val="600"/>
              </a:spcBef>
              <a:buNone/>
            </a:pPr>
            <a:r>
              <a:rPr lang="ru" sz="1800">
                <a:solidFill>
                  <a:srgbClr val="434343"/>
                </a:solidFill>
              </a:rPr>
              <a:t>Для зниження рівня смертності внаслідок ДТП ООН та ВООЗ наголошують на 10 стратегіях, необхідних для високого рівня безпеки дорожнього руху</a:t>
            </a:r>
          </a:p>
          <a:p>
            <a:pPr lvl="0" rtl="0">
              <a:spcBef>
                <a:spcPts val="600"/>
              </a:spcBef>
              <a:buNone/>
            </a:pPr>
            <a:r>
              <a:t/>
            </a:r>
            <a:endParaRPr sz="2400">
              <a:solidFill>
                <a:srgbClr val="434343"/>
              </a:solidFill>
            </a:endParaRPr>
          </a:p>
          <a:p>
            <a:pPr lvl="0">
              <a:spcBef>
                <a:spcPts val="0"/>
              </a:spcBef>
              <a:buClr>
                <a:schemeClr val="dk1"/>
              </a:buClr>
              <a:buFont typeface="Arial"/>
              <a:buNone/>
            </a:pPr>
            <a:r>
              <a:t/>
            </a:r>
            <a:endParaRPr sz="2400" u="sng">
              <a:solidFill>
                <a:srgbClr val="434343"/>
              </a:solidFill>
            </a:endParaRPr>
          </a:p>
          <a:p>
            <a:pPr lvl="0">
              <a:spcBef>
                <a:spcPts val="0"/>
              </a:spcBef>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0" name="Shape 320"/>
        <p:cNvGrpSpPr/>
        <p:nvPr/>
      </p:nvGrpSpPr>
      <p:grpSpPr>
        <a:xfrm>
          <a:off x="0" y="0"/>
          <a:ext cx="0" cy="0"/>
          <a:chOff x="0" y="0"/>
          <a:chExt cx="0" cy="0"/>
        </a:xfrm>
      </p:grpSpPr>
      <p:pic>
        <p:nvPicPr>
          <p:cNvPr descr="иконки.png" id="321" name="Shape 321"/>
          <p:cNvPicPr preferRelativeResize="0"/>
          <p:nvPr/>
        </p:nvPicPr>
        <p:blipFill rotWithShape="1">
          <a:blip r:embed="rId3">
            <a:alphaModFix/>
          </a:blip>
          <a:srcRect b="0" l="0" r="0" t="0"/>
          <a:stretch/>
        </p:blipFill>
        <p:spPr>
          <a:xfrm>
            <a:off x="40837" y="100150"/>
            <a:ext cx="9062325" cy="49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 name="Shape 74"/>
        <p:cNvGrpSpPr/>
        <p:nvPr/>
      </p:nvGrpSpPr>
      <p:grpSpPr>
        <a:xfrm>
          <a:off x="0" y="0"/>
          <a:ext cx="0" cy="0"/>
          <a:chOff x="0" y="0"/>
          <a:chExt cx="0" cy="0"/>
        </a:xfrm>
      </p:grpSpPr>
      <p:sp>
        <p:nvSpPr>
          <p:cNvPr id="75" name="Shape 75"/>
          <p:cNvSpPr txBox="1"/>
          <p:nvPr/>
        </p:nvSpPr>
        <p:spPr>
          <a:xfrm>
            <a:off x="229650" y="259575"/>
            <a:ext cx="8684700" cy="908400"/>
          </a:xfrm>
          <a:prstGeom prst="rect">
            <a:avLst/>
          </a:prstGeom>
          <a:noFill/>
          <a:ln>
            <a:noFill/>
          </a:ln>
        </p:spPr>
        <p:txBody>
          <a:bodyPr anchorCtr="0" anchor="t" bIns="91425" lIns="91425" rIns="91425" tIns="91425">
            <a:noAutofit/>
          </a:bodyPr>
          <a:lstStyle/>
          <a:p>
            <a:pPr lvl="0" rtl="0" algn="ctr">
              <a:spcBef>
                <a:spcPts val="0"/>
              </a:spcBef>
              <a:buNone/>
            </a:pPr>
            <a:r>
              <a:rPr lang="ru" sz="1200"/>
              <a:t>Закінчилась прес-конференція підписанням Української декларації з безпеки дорожнього руху, де прописано базові положення поведінки на дорозі: дотримання лімітів швидкості, носіння шоломів та світлоповертальних елементів, контроль за вживанням алкоголю, покращення дорожньої інфраструктури тощо. </a:t>
            </a:r>
          </a:p>
          <a:p>
            <a:pPr lvl="0" rtl="0" algn="ctr">
              <a:spcBef>
                <a:spcPts val="0"/>
              </a:spcBef>
              <a:buNone/>
            </a:pPr>
            <a:r>
              <a:t/>
            </a:r>
            <a:endParaRPr sz="1200"/>
          </a:p>
          <a:p>
            <a:pPr lvl="0" rtl="0" algn="ctr">
              <a:spcBef>
                <a:spcPts val="0"/>
              </a:spcBef>
              <a:buNone/>
            </a:pPr>
            <a:r>
              <a:rPr lang="ru" sz="1200"/>
              <a:t>Учасники конференції закликали до підписання Декларації усіх водіїв транспортних засобів та пішоходів. </a:t>
            </a:r>
          </a:p>
        </p:txBody>
      </p:sp>
      <p:sp>
        <p:nvSpPr>
          <p:cNvPr id="76" name="Shape 76"/>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DSC_8081.JPG" id="77" name="Shape 77"/>
          <p:cNvPicPr preferRelativeResize="0"/>
          <p:nvPr/>
        </p:nvPicPr>
        <p:blipFill rotWithShape="1">
          <a:blip r:embed="rId3">
            <a:alphaModFix/>
          </a:blip>
          <a:srcRect b="0" l="0" r="0" t="8491"/>
          <a:stretch/>
        </p:blipFill>
        <p:spPr>
          <a:xfrm>
            <a:off x="1589675" y="1405275"/>
            <a:ext cx="5964654" cy="357842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pic>
        <p:nvPicPr>
          <p:cNvPr descr="иконки2.png" id="326" name="Shape 326"/>
          <p:cNvPicPr preferRelativeResize="0"/>
          <p:nvPr/>
        </p:nvPicPr>
        <p:blipFill>
          <a:blip r:embed="rId3">
            <a:alphaModFix/>
          </a:blip>
          <a:stretch>
            <a:fillRect/>
          </a:stretch>
        </p:blipFill>
        <p:spPr>
          <a:xfrm>
            <a:off x="173787" y="97750"/>
            <a:ext cx="8796425" cy="494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0" name="Shape 330"/>
        <p:cNvGrpSpPr/>
        <p:nvPr/>
      </p:nvGrpSpPr>
      <p:grpSpPr>
        <a:xfrm>
          <a:off x="0" y="0"/>
          <a:ext cx="0" cy="0"/>
          <a:chOff x="0" y="0"/>
          <a:chExt cx="0" cy="0"/>
        </a:xfrm>
      </p:grpSpPr>
      <p:pic>
        <p:nvPicPr>
          <p:cNvPr descr="speed-limit-25-620x400.jpg" id="331" name="Shape 331"/>
          <p:cNvPicPr preferRelativeResize="0"/>
          <p:nvPr/>
        </p:nvPicPr>
        <p:blipFill rotWithShape="1">
          <a:blip r:embed="rId3">
            <a:alphaModFix/>
          </a:blip>
          <a:srcRect b="0" l="37919" r="0" t="0"/>
          <a:stretch/>
        </p:blipFill>
        <p:spPr>
          <a:xfrm>
            <a:off x="4194587" y="0"/>
            <a:ext cx="4949424" cy="5143500"/>
          </a:xfrm>
          <a:prstGeom prst="rect">
            <a:avLst/>
          </a:prstGeom>
          <a:noFill/>
          <a:ln>
            <a:noFill/>
          </a:ln>
        </p:spPr>
      </p:pic>
      <p:sp>
        <p:nvSpPr>
          <p:cNvPr id="332" name="Shape 332"/>
          <p:cNvSpPr txBox="1"/>
          <p:nvPr/>
        </p:nvSpPr>
        <p:spPr>
          <a:xfrm>
            <a:off x="173350" y="234850"/>
            <a:ext cx="3850200" cy="4388700"/>
          </a:xfrm>
          <a:prstGeom prst="rect">
            <a:avLst/>
          </a:prstGeom>
          <a:noFill/>
          <a:ln>
            <a:noFill/>
          </a:ln>
        </p:spPr>
        <p:txBody>
          <a:bodyPr anchorCtr="0" anchor="ctr" bIns="91425" lIns="91425" rIns="91425" tIns="91425">
            <a:noAutofit/>
          </a:bodyPr>
          <a:lstStyle/>
          <a:p>
            <a:pPr lvl="0" rtl="0" algn="just">
              <a:lnSpc>
                <a:spcPct val="115000"/>
              </a:lnSpc>
              <a:spcBef>
                <a:spcPts val="0"/>
              </a:spcBef>
              <a:spcAft>
                <a:spcPts val="800"/>
              </a:spcAft>
              <a:buNone/>
            </a:pPr>
            <a:r>
              <a:rPr b="1" lang="ru">
                <a:solidFill>
                  <a:schemeClr val="dk1"/>
                </a:solidFill>
              </a:rPr>
              <a:t>Контроль швидкості </a:t>
            </a:r>
          </a:p>
          <a:p>
            <a:pPr lvl="0" rtl="0" algn="just">
              <a:lnSpc>
                <a:spcPct val="115000"/>
              </a:lnSpc>
              <a:spcBef>
                <a:spcPts val="0"/>
              </a:spcBef>
              <a:spcAft>
                <a:spcPts val="800"/>
              </a:spcAft>
              <a:buNone/>
            </a:pPr>
            <a:r>
              <a:t/>
            </a:r>
            <a:endParaRPr sz="1200">
              <a:solidFill>
                <a:schemeClr val="dk1"/>
              </a:solidFill>
            </a:endParaRPr>
          </a:p>
          <a:p>
            <a:pPr lvl="0" rtl="0">
              <a:lnSpc>
                <a:spcPct val="115000"/>
              </a:lnSpc>
              <a:spcBef>
                <a:spcPts val="0"/>
              </a:spcBef>
              <a:spcAft>
                <a:spcPts val="800"/>
              </a:spcAft>
              <a:buNone/>
            </a:pPr>
            <a:r>
              <a:rPr b="1" lang="ru" sz="1200">
                <a:solidFill>
                  <a:schemeClr val="dk1"/>
                </a:solidFill>
              </a:rPr>
              <a:t>1</a:t>
            </a:r>
            <a:r>
              <a:rPr lang="ru" sz="1200">
                <a:solidFill>
                  <a:schemeClr val="dk1"/>
                </a:solidFill>
              </a:rPr>
              <a:t>.Встановлення та забезпечення дотримання меж швидкості залежно від функції кожної дороги;</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.Встановлення та забезпечення дотримання максимальної швидкості в 40 км на годину на дорогах з високою концентрацією пішоходів;</a:t>
            </a:r>
          </a:p>
          <a:p>
            <a:pPr lvl="0" rtl="0">
              <a:lnSpc>
                <a:spcPct val="115000"/>
              </a:lnSpc>
              <a:spcBef>
                <a:spcPts val="0"/>
              </a:spcBef>
              <a:spcAft>
                <a:spcPts val="800"/>
              </a:spcAft>
              <a:buClr>
                <a:schemeClr val="dk1"/>
              </a:buClr>
              <a:buSzPct val="91666"/>
              <a:buFont typeface="Arial"/>
              <a:buNone/>
            </a:pPr>
            <a:r>
              <a:rPr b="1" lang="ru" sz="1200">
                <a:solidFill>
                  <a:schemeClr val="dk1"/>
                </a:solidFill>
              </a:rPr>
              <a:t>3</a:t>
            </a:r>
            <a:r>
              <a:rPr lang="ru" sz="1200">
                <a:solidFill>
                  <a:schemeClr val="dk1"/>
                </a:solidFill>
              </a:rPr>
              <a:t>.Забезпечення дотримання меж швидкості за допомогою використання камер автоматичної фіксації порушень швидкісного режиму;</a:t>
            </a:r>
          </a:p>
          <a:p>
            <a:pPr lvl="0" rtl="0">
              <a:lnSpc>
                <a:spcPct val="115000"/>
              </a:lnSpc>
              <a:spcBef>
                <a:spcPts val="0"/>
              </a:spcBef>
              <a:spcAft>
                <a:spcPts val="800"/>
              </a:spcAft>
              <a:buClr>
                <a:schemeClr val="dk1"/>
              </a:buClr>
              <a:buSzPct val="91666"/>
              <a:buFont typeface="Arial"/>
              <a:buNone/>
            </a:pPr>
            <a:r>
              <a:rPr b="1" lang="ru" sz="1200">
                <a:solidFill>
                  <a:schemeClr val="dk1"/>
                </a:solidFill>
              </a:rPr>
              <a:t>4</a:t>
            </a:r>
            <a:r>
              <a:rPr lang="ru" sz="1200">
                <a:solidFill>
                  <a:schemeClr val="dk1"/>
                </a:solidFill>
              </a:rPr>
              <a:t>.Будівництво або реконструкція доріг для включення технічних засобів, що обмежують швидкість, таких як світлофори, кільцеві розв’язки і штучні піднесення на проїжджій частині.</a:t>
            </a:r>
          </a:p>
          <a:p>
            <a:pPr lvl="0" rtl="0" algn="just">
              <a:lnSpc>
                <a:spcPct val="115000"/>
              </a:lnSpc>
              <a:spcBef>
                <a:spcPts val="0"/>
              </a:spcBef>
              <a:spcAft>
                <a:spcPts val="800"/>
              </a:spcAft>
              <a:buNone/>
            </a:pPr>
            <a:r>
              <a:t/>
            </a:r>
            <a:endParaRPr sz="12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pic>
        <p:nvPicPr>
          <p:cNvPr descr="384689274.png" id="337" name="Shape 337"/>
          <p:cNvPicPr preferRelativeResize="0"/>
          <p:nvPr/>
        </p:nvPicPr>
        <p:blipFill rotWithShape="1">
          <a:blip r:embed="rId3">
            <a:alphaModFix/>
          </a:blip>
          <a:srcRect b="0" l="35848" r="0" t="0"/>
          <a:stretch/>
        </p:blipFill>
        <p:spPr>
          <a:xfrm>
            <a:off x="4194600" y="0"/>
            <a:ext cx="4949399" cy="5143500"/>
          </a:xfrm>
          <a:prstGeom prst="rect">
            <a:avLst/>
          </a:prstGeom>
          <a:noFill/>
          <a:ln>
            <a:noFill/>
          </a:ln>
        </p:spPr>
      </p:pic>
      <p:sp>
        <p:nvSpPr>
          <p:cNvPr id="338" name="Shape 338"/>
          <p:cNvSpPr txBox="1"/>
          <p:nvPr/>
        </p:nvSpPr>
        <p:spPr>
          <a:xfrm>
            <a:off x="151500" y="142600"/>
            <a:ext cx="3659700" cy="4821600"/>
          </a:xfrm>
          <a:prstGeom prst="rect">
            <a:avLst/>
          </a:prstGeom>
          <a:noFill/>
          <a:ln>
            <a:noFill/>
          </a:ln>
        </p:spPr>
        <p:txBody>
          <a:bodyPr anchorCtr="0" anchor="ctr" bIns="91425" lIns="91425" rIns="91425" tIns="91425">
            <a:noAutofit/>
          </a:bodyPr>
          <a:lstStyle/>
          <a:p>
            <a:pPr lvl="0" rtl="0" algn="just">
              <a:lnSpc>
                <a:spcPct val="115000"/>
              </a:lnSpc>
              <a:spcBef>
                <a:spcPts val="0"/>
              </a:spcBef>
              <a:spcAft>
                <a:spcPts val="800"/>
              </a:spcAft>
              <a:buNone/>
            </a:pPr>
            <a:r>
              <a:t/>
            </a:r>
            <a:endParaRPr b="1">
              <a:solidFill>
                <a:schemeClr val="dk1"/>
              </a:solidFill>
            </a:endParaRPr>
          </a:p>
          <a:p>
            <a:pPr lvl="0" rtl="0" algn="just">
              <a:lnSpc>
                <a:spcPct val="115000"/>
              </a:lnSpc>
              <a:spcBef>
                <a:spcPts val="0"/>
              </a:spcBef>
              <a:spcAft>
                <a:spcPts val="800"/>
              </a:spcAft>
              <a:buNone/>
            </a:pPr>
            <a:r>
              <a:rPr b="1" lang="ru">
                <a:solidFill>
                  <a:schemeClr val="dk1"/>
                </a:solidFill>
              </a:rPr>
              <a:t>Контроль алкоголю</a:t>
            </a:r>
          </a:p>
          <a:p>
            <a:pPr lvl="0" rtl="0" algn="just">
              <a:lnSpc>
                <a:spcPct val="115000"/>
              </a:lnSpc>
              <a:spcBef>
                <a:spcPts val="0"/>
              </a:spcBef>
              <a:spcAft>
                <a:spcPts val="800"/>
              </a:spcAft>
              <a:buNone/>
            </a:pPr>
            <a:r>
              <a:t/>
            </a:r>
            <a:endParaRPr b="1">
              <a:solidFill>
                <a:schemeClr val="dk1"/>
              </a:solidFill>
            </a:endParaRPr>
          </a:p>
          <a:p>
            <a:pPr lvl="0" rtl="0">
              <a:lnSpc>
                <a:spcPct val="115000"/>
              </a:lnSpc>
              <a:spcBef>
                <a:spcPts val="0"/>
              </a:spcBef>
              <a:spcAft>
                <a:spcPts val="800"/>
              </a:spcAft>
              <a:buClr>
                <a:schemeClr val="dk1"/>
              </a:buClr>
              <a:buSzPct val="91666"/>
              <a:buFont typeface="Arial"/>
              <a:buNone/>
            </a:pPr>
            <a:r>
              <a:rPr b="1" lang="ru" sz="1200">
                <a:solidFill>
                  <a:schemeClr val="dk1"/>
                </a:solidFill>
              </a:rPr>
              <a:t>1</a:t>
            </a:r>
            <a:r>
              <a:rPr lang="ru" sz="1200">
                <a:solidFill>
                  <a:schemeClr val="dk1"/>
                </a:solidFill>
              </a:rPr>
              <a:t>.Встановлення та забезпечення дотримання меж вмісту алкоголю в крові не більше 0,2 проміле;</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.Забезпечення виконання заходів щодо керування транспортним засобом в стані алкогольного, наркотичного чи іншого сп’яніння або перебування під впливом лікарських препаратів, що знижують увагу та швидкість реакції шляхом створення пунктів медичного контролю із застосуванням вибіркових перевірок з допомогою приладів, що визначають наявність алкоголю за допомогою спеціальних технічних засобів;</a:t>
            </a:r>
          </a:p>
          <a:p>
            <a:pPr lvl="0" rtl="0">
              <a:lnSpc>
                <a:spcPct val="115000"/>
              </a:lnSpc>
              <a:spcBef>
                <a:spcPts val="0"/>
              </a:spcBef>
              <a:spcAft>
                <a:spcPts val="800"/>
              </a:spcAft>
              <a:buClr>
                <a:schemeClr val="dk1"/>
              </a:buClr>
              <a:buSzPct val="91666"/>
              <a:buFont typeface="Arial"/>
              <a:buNone/>
            </a:pPr>
            <a:r>
              <a:rPr b="1" lang="ru" sz="1200">
                <a:solidFill>
                  <a:schemeClr val="dk1"/>
                </a:solidFill>
              </a:rPr>
              <a:t>3</a:t>
            </a:r>
            <a:r>
              <a:rPr lang="ru" sz="1200">
                <a:solidFill>
                  <a:schemeClr val="dk1"/>
                </a:solidFill>
              </a:rPr>
              <a:t>.Законодавче обмеження продажу алкоголю шляхом встановлення мінімального віку для його придбання, регулювання видів закладів з продажу алкоголю і годин їх роботи.</a:t>
            </a:r>
          </a:p>
          <a:p>
            <a:pPr lvl="0" rtl="0" algn="just">
              <a:lnSpc>
                <a:spcPct val="115000"/>
              </a:lnSpc>
              <a:spcBef>
                <a:spcPts val="0"/>
              </a:spcBef>
              <a:spcAft>
                <a:spcPts val="800"/>
              </a:spcAft>
              <a:buNone/>
            </a:pPr>
            <a:r>
              <a:t/>
            </a:r>
            <a:endParaRPr sz="1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pic>
        <p:nvPicPr>
          <p:cNvPr descr="glimmis_reflexer-cyklande-barn.jpg" id="343" name="Shape 343"/>
          <p:cNvPicPr preferRelativeResize="0"/>
          <p:nvPr/>
        </p:nvPicPr>
        <p:blipFill rotWithShape="1">
          <a:blip r:embed="rId3">
            <a:alphaModFix/>
          </a:blip>
          <a:srcRect b="0" l="0" r="44059" t="5749"/>
          <a:stretch/>
        </p:blipFill>
        <p:spPr>
          <a:xfrm>
            <a:off x="0" y="0"/>
            <a:ext cx="4967250" cy="5143500"/>
          </a:xfrm>
          <a:prstGeom prst="rect">
            <a:avLst/>
          </a:prstGeom>
          <a:noFill/>
          <a:ln>
            <a:noFill/>
          </a:ln>
        </p:spPr>
      </p:pic>
      <p:sp>
        <p:nvSpPr>
          <p:cNvPr id="344" name="Shape 344"/>
          <p:cNvSpPr txBox="1"/>
          <p:nvPr/>
        </p:nvSpPr>
        <p:spPr>
          <a:xfrm>
            <a:off x="5178050" y="320825"/>
            <a:ext cx="3645000" cy="4064100"/>
          </a:xfrm>
          <a:prstGeom prst="rect">
            <a:avLst/>
          </a:prstGeom>
          <a:noFill/>
          <a:ln>
            <a:noFill/>
          </a:ln>
        </p:spPr>
        <p:txBody>
          <a:bodyPr anchorCtr="0" anchor="t" bIns="91425" lIns="91425" rIns="91425" tIns="91425">
            <a:noAutofit/>
          </a:bodyPr>
          <a:lstStyle/>
          <a:p>
            <a:pPr lvl="0" rtl="0">
              <a:lnSpc>
                <a:spcPct val="115000"/>
              </a:lnSpc>
              <a:spcBef>
                <a:spcPts val="0"/>
              </a:spcBef>
              <a:spcAft>
                <a:spcPts val="800"/>
              </a:spcAft>
              <a:buNone/>
            </a:pPr>
            <a:r>
              <a:rPr b="1" lang="ru">
                <a:solidFill>
                  <a:schemeClr val="dk1"/>
                </a:solidFill>
              </a:rPr>
              <a:t>Поліпшення здатності бачити і бути видимим</a:t>
            </a:r>
          </a:p>
          <a:p>
            <a:pPr lvl="0" rtl="0">
              <a:lnSpc>
                <a:spcPct val="115000"/>
              </a:lnSpc>
              <a:spcBef>
                <a:spcPts val="0"/>
              </a:spcBef>
              <a:spcAft>
                <a:spcPts val="800"/>
              </a:spcAft>
              <a:buNone/>
            </a:pPr>
            <a:r>
              <a:t/>
            </a:r>
            <a:endParaRPr b="1" sz="1200">
              <a:solidFill>
                <a:schemeClr val="dk1"/>
              </a:solidFill>
            </a:endParaRPr>
          </a:p>
          <a:p>
            <a:pPr lvl="0" rtl="0">
              <a:lnSpc>
                <a:spcPct val="115000"/>
              </a:lnSpc>
              <a:spcBef>
                <a:spcPts val="0"/>
              </a:spcBef>
              <a:spcAft>
                <a:spcPts val="800"/>
              </a:spcAft>
              <a:buNone/>
            </a:pPr>
            <a:r>
              <a:rPr b="1" lang="ru" sz="1200">
                <a:solidFill>
                  <a:schemeClr val="dk1"/>
                </a:solidFill>
              </a:rPr>
              <a:t>1</a:t>
            </a:r>
            <a:r>
              <a:rPr lang="ru" sz="1200">
                <a:solidFill>
                  <a:schemeClr val="dk1"/>
                </a:solidFill>
              </a:rPr>
              <a:t>.Використання світлоповертальних елементів на одязі і таких предметах;</a:t>
            </a:r>
          </a:p>
          <a:p>
            <a:pPr lvl="0" rtl="0">
              <a:lnSpc>
                <a:spcPct val="115000"/>
              </a:lnSpc>
              <a:spcBef>
                <a:spcPts val="0"/>
              </a:spcBef>
              <a:spcAft>
                <a:spcPts val="800"/>
              </a:spcAft>
              <a:buNone/>
            </a:pPr>
            <a:r>
              <a:rPr b="1" lang="ru" sz="1200">
                <a:solidFill>
                  <a:schemeClr val="dk1"/>
                </a:solidFill>
              </a:rPr>
              <a:t>2</a:t>
            </a:r>
            <a:r>
              <a:rPr lang="ru" sz="1200">
                <a:solidFill>
                  <a:schemeClr val="dk1"/>
                </a:solidFill>
              </a:rPr>
              <a:t>.Використання фар на велосипедах, а також передніх, задніх відбивачів і відбивачів на колесах;</a:t>
            </a:r>
          </a:p>
          <a:p>
            <a:pPr lvl="0" rtl="0">
              <a:lnSpc>
                <a:spcPct val="115000"/>
              </a:lnSpc>
              <a:spcBef>
                <a:spcPts val="0"/>
              </a:spcBef>
              <a:spcAft>
                <a:spcPts val="800"/>
              </a:spcAft>
              <a:buNone/>
            </a:pPr>
            <a:r>
              <a:rPr b="1" lang="ru" sz="1200">
                <a:solidFill>
                  <a:schemeClr val="dk1"/>
                </a:solidFill>
              </a:rPr>
              <a:t>3</a:t>
            </a:r>
            <a:r>
              <a:rPr lang="ru" sz="1200">
                <a:solidFill>
                  <a:schemeClr val="dk1"/>
                </a:solidFill>
              </a:rPr>
              <a:t>.Використання в денний час габаритних вогнів на мотоциклах і автомобілях;</a:t>
            </a:r>
          </a:p>
          <a:p>
            <a:pPr lvl="0" rtl="0">
              <a:lnSpc>
                <a:spcPct val="115000"/>
              </a:lnSpc>
              <a:spcBef>
                <a:spcPts val="0"/>
              </a:spcBef>
              <a:spcAft>
                <a:spcPts val="800"/>
              </a:spcAft>
              <a:buNone/>
            </a:pPr>
            <a:r>
              <a:rPr b="1" lang="ru" sz="1200">
                <a:solidFill>
                  <a:schemeClr val="dk1"/>
                </a:solidFill>
              </a:rPr>
              <a:t>4</a:t>
            </a:r>
            <a:r>
              <a:rPr lang="ru" sz="1200">
                <a:solidFill>
                  <a:schemeClr val="dk1"/>
                </a:solidFill>
              </a:rPr>
              <a:t>.Наявність в усіх автомобілях світлоповертальних жилетів по кількості місць та використання їх під час зупинки в темну пору доби на погано освітлених ділянках доріг.</a:t>
            </a:r>
          </a:p>
          <a:p>
            <a:pPr lvl="0" rtl="0" algn="just">
              <a:lnSpc>
                <a:spcPct val="115000"/>
              </a:lnSpc>
              <a:spcBef>
                <a:spcPts val="0"/>
              </a:spcBef>
              <a:spcAft>
                <a:spcPts val="800"/>
              </a:spcAft>
              <a:buNone/>
            </a:pPr>
            <a:r>
              <a:t/>
            </a:r>
            <a:endParaRPr b="1">
              <a:solidFill>
                <a:schemeClr val="dk1"/>
              </a:solidFill>
            </a:endParaRPr>
          </a:p>
          <a:p>
            <a:pPr lvl="0" rtl="0" algn="just">
              <a:lnSpc>
                <a:spcPct val="115000"/>
              </a:lnSpc>
              <a:spcBef>
                <a:spcPts val="0"/>
              </a:spcBef>
              <a:spcAft>
                <a:spcPts val="800"/>
              </a:spcAft>
              <a:buClr>
                <a:schemeClr val="dk1"/>
              </a:buClr>
              <a:buFont typeface="Arial"/>
              <a:buNone/>
            </a:pPr>
            <a:r>
              <a:t/>
            </a:r>
            <a:endParaRPr sz="1200">
              <a:solidFill>
                <a:schemeClr val="dk1"/>
              </a:solidFill>
            </a:endParaRPr>
          </a:p>
          <a:p>
            <a:pPr lvl="0" rtl="0" algn="just">
              <a:lnSpc>
                <a:spcPct val="115000"/>
              </a:lnSpc>
              <a:spcBef>
                <a:spcPts val="0"/>
              </a:spcBef>
              <a:spcAft>
                <a:spcPts val="800"/>
              </a:spcAft>
              <a:buNone/>
            </a:pPr>
            <a:r>
              <a:t/>
            </a:r>
            <a:endParaRPr sz="1200">
              <a:solidFill>
                <a:srgbClr val="43434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pic>
        <p:nvPicPr>
          <p:cNvPr descr="car-seat-safety_1.jpg" id="349" name="Shape 349"/>
          <p:cNvPicPr preferRelativeResize="0"/>
          <p:nvPr/>
        </p:nvPicPr>
        <p:blipFill rotWithShape="1">
          <a:blip r:embed="rId3">
            <a:alphaModFix/>
          </a:blip>
          <a:srcRect b="1931" l="2969" r="11200" t="9861"/>
          <a:stretch/>
        </p:blipFill>
        <p:spPr>
          <a:xfrm>
            <a:off x="0" y="0"/>
            <a:ext cx="4967250" cy="5143500"/>
          </a:xfrm>
          <a:prstGeom prst="rect">
            <a:avLst/>
          </a:prstGeom>
          <a:noFill/>
          <a:ln>
            <a:noFill/>
          </a:ln>
        </p:spPr>
      </p:pic>
      <p:sp>
        <p:nvSpPr>
          <p:cNvPr id="350" name="Shape 350"/>
          <p:cNvSpPr txBox="1"/>
          <p:nvPr/>
        </p:nvSpPr>
        <p:spPr>
          <a:xfrm>
            <a:off x="5120550" y="303025"/>
            <a:ext cx="3796500" cy="4616400"/>
          </a:xfrm>
          <a:prstGeom prst="rect">
            <a:avLst/>
          </a:prstGeom>
          <a:noFill/>
          <a:ln>
            <a:noFill/>
          </a:ln>
        </p:spPr>
        <p:txBody>
          <a:bodyPr anchorCtr="0" anchor="t" bIns="91425" lIns="91425" rIns="91425" tIns="91425">
            <a:noAutofit/>
          </a:bodyPr>
          <a:lstStyle/>
          <a:p>
            <a:pPr lvl="0" rtl="0">
              <a:lnSpc>
                <a:spcPct val="115000"/>
              </a:lnSpc>
              <a:spcBef>
                <a:spcPts val="0"/>
              </a:spcBef>
              <a:spcAft>
                <a:spcPts val="800"/>
              </a:spcAft>
              <a:buClr>
                <a:schemeClr val="dk1"/>
              </a:buClr>
              <a:buFont typeface="Arial"/>
              <a:buNone/>
            </a:pPr>
            <a:r>
              <a:rPr b="1" lang="ru">
                <a:solidFill>
                  <a:schemeClr val="dk1"/>
                </a:solidFill>
              </a:rPr>
              <a:t>Використання дитячих крісел в автомобілі</a:t>
            </a:r>
          </a:p>
          <a:p>
            <a:pPr lvl="0" rtl="0">
              <a:lnSpc>
                <a:spcPct val="115000"/>
              </a:lnSpc>
              <a:spcBef>
                <a:spcPts val="0"/>
              </a:spcBef>
              <a:spcAft>
                <a:spcPts val="800"/>
              </a:spcAft>
              <a:buNone/>
            </a:pPr>
            <a:r>
              <a:t/>
            </a:r>
            <a:endParaRPr sz="1200">
              <a:solidFill>
                <a:schemeClr val="dk1"/>
              </a:solidFill>
            </a:endParaRPr>
          </a:p>
          <a:p>
            <a:pPr lvl="0" rtl="0">
              <a:lnSpc>
                <a:spcPct val="115000"/>
              </a:lnSpc>
              <a:spcBef>
                <a:spcPts val="0"/>
              </a:spcBef>
              <a:spcAft>
                <a:spcPts val="800"/>
              </a:spcAft>
              <a:buNone/>
            </a:pPr>
            <a:r>
              <a:rPr b="1" lang="ru" sz="1200">
                <a:solidFill>
                  <a:schemeClr val="dk1"/>
                </a:solidFill>
              </a:rPr>
              <a:t>1</a:t>
            </a:r>
            <a:r>
              <a:rPr lang="ru" sz="1200">
                <a:solidFill>
                  <a:schemeClr val="dk1"/>
                </a:solidFill>
              </a:rPr>
              <a:t>.Забезпечення обов’язкового використання спеціальних сидінь для дітей у всіх приватних автомобілях;</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.Прийняття визнаних міжнародних стандартів виробництва спеціальних автомобільних сидінь для дітей;</a:t>
            </a:r>
          </a:p>
          <a:p>
            <a:pPr lvl="0" rtl="0">
              <a:lnSpc>
                <a:spcPct val="115000"/>
              </a:lnSpc>
              <a:spcBef>
                <a:spcPts val="0"/>
              </a:spcBef>
              <a:spcAft>
                <a:spcPts val="800"/>
              </a:spcAft>
              <a:buClr>
                <a:schemeClr val="dk1"/>
              </a:buClr>
              <a:buSzPct val="91666"/>
              <a:buFont typeface="Arial"/>
              <a:buNone/>
            </a:pPr>
            <a:r>
              <a:rPr b="1" lang="ru" sz="1200">
                <a:solidFill>
                  <a:schemeClr val="dk1"/>
                </a:solidFill>
              </a:rPr>
              <a:t>3</a:t>
            </a:r>
            <a:r>
              <a:rPr lang="ru" sz="1200">
                <a:solidFill>
                  <a:schemeClr val="dk1"/>
                </a:solidFill>
              </a:rPr>
              <a:t>.Забезпечення наявності та доступності спеціальних дитячих автомобільних сидінь;</a:t>
            </a:r>
          </a:p>
          <a:p>
            <a:pPr lvl="0" rtl="0">
              <a:lnSpc>
                <a:spcPct val="115000"/>
              </a:lnSpc>
              <a:spcBef>
                <a:spcPts val="0"/>
              </a:spcBef>
              <a:spcAft>
                <a:spcPts val="800"/>
              </a:spcAft>
              <a:buNone/>
            </a:pPr>
            <a:r>
              <a:rPr b="1" lang="ru" sz="1200">
                <a:solidFill>
                  <a:schemeClr val="dk1"/>
                </a:solidFill>
              </a:rPr>
              <a:t>4</a:t>
            </a:r>
            <a:r>
              <a:rPr lang="ru" sz="1200">
                <a:solidFill>
                  <a:schemeClr val="dk1"/>
                </a:solidFill>
              </a:rPr>
              <a:t>.Сприяння системам оренди дитячих автомобільних сидінь та інформування сімей про їх використання.</a:t>
            </a:r>
          </a:p>
          <a:p>
            <a:pPr lvl="0">
              <a:spcBef>
                <a:spcPts val="0"/>
              </a:spcBef>
              <a:buNone/>
            </a:pPr>
            <a:r>
              <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pic>
        <p:nvPicPr>
          <p:cNvPr descr="3e920d43d75670a356b23f3e6c2557e7.jpg" id="355" name="Shape 355"/>
          <p:cNvPicPr preferRelativeResize="0"/>
          <p:nvPr/>
        </p:nvPicPr>
        <p:blipFill rotWithShape="1">
          <a:blip r:embed="rId3">
            <a:alphaModFix/>
          </a:blip>
          <a:srcRect b="0" l="3772" r="0" t="13367"/>
          <a:stretch/>
        </p:blipFill>
        <p:spPr>
          <a:xfrm>
            <a:off x="4194599" y="0"/>
            <a:ext cx="4949400" cy="5143500"/>
          </a:xfrm>
          <a:prstGeom prst="rect">
            <a:avLst/>
          </a:prstGeom>
          <a:noFill/>
          <a:ln>
            <a:noFill/>
          </a:ln>
        </p:spPr>
      </p:pic>
      <p:sp>
        <p:nvSpPr>
          <p:cNvPr id="356" name="Shape 356"/>
          <p:cNvSpPr txBox="1"/>
          <p:nvPr/>
        </p:nvSpPr>
        <p:spPr>
          <a:xfrm>
            <a:off x="213900" y="267350"/>
            <a:ext cx="3672000" cy="4491900"/>
          </a:xfrm>
          <a:prstGeom prst="rect">
            <a:avLst/>
          </a:prstGeom>
          <a:noFill/>
          <a:ln>
            <a:noFill/>
          </a:ln>
        </p:spPr>
        <p:txBody>
          <a:bodyPr anchorCtr="0" anchor="t" bIns="91425" lIns="91425" rIns="91425" tIns="91425">
            <a:noAutofit/>
          </a:bodyPr>
          <a:lstStyle/>
          <a:p>
            <a:pPr lvl="0" rtl="0" algn="just">
              <a:lnSpc>
                <a:spcPct val="115000"/>
              </a:lnSpc>
              <a:spcBef>
                <a:spcPts val="0"/>
              </a:spcBef>
              <a:spcAft>
                <a:spcPts val="800"/>
              </a:spcAft>
              <a:buClr>
                <a:schemeClr val="dk1"/>
              </a:buClr>
              <a:buFont typeface="Arial"/>
              <a:buNone/>
            </a:pPr>
            <a:r>
              <a:rPr b="1" lang="ru">
                <a:solidFill>
                  <a:schemeClr val="dk1"/>
                </a:solidFill>
              </a:rPr>
              <a:t>Використання шоломів</a:t>
            </a:r>
          </a:p>
          <a:p>
            <a:pPr lvl="0" rtl="0" algn="just">
              <a:lnSpc>
                <a:spcPct val="115000"/>
              </a:lnSpc>
              <a:spcBef>
                <a:spcPts val="0"/>
              </a:spcBef>
              <a:spcAft>
                <a:spcPts val="800"/>
              </a:spcAft>
              <a:buClr>
                <a:schemeClr val="dk1"/>
              </a:buClr>
              <a:buFont typeface="Arial"/>
              <a:buNone/>
            </a:pPr>
            <a:r>
              <a:t/>
            </a:r>
            <a:endParaRPr sz="1200">
              <a:solidFill>
                <a:schemeClr val="dk1"/>
              </a:solidFill>
            </a:endParaRPr>
          </a:p>
          <a:p>
            <a:pPr lvl="0" rtl="0">
              <a:lnSpc>
                <a:spcPct val="115000"/>
              </a:lnSpc>
              <a:spcBef>
                <a:spcPts val="0"/>
              </a:spcBef>
              <a:spcAft>
                <a:spcPts val="800"/>
              </a:spcAft>
              <a:buClr>
                <a:schemeClr val="dk1"/>
              </a:buClr>
              <a:buSzPct val="91666"/>
              <a:buFont typeface="Arial"/>
              <a:buNone/>
            </a:pPr>
            <a:r>
              <a:rPr b="1" lang="ru" sz="1200">
                <a:solidFill>
                  <a:schemeClr val="dk1"/>
                </a:solidFill>
              </a:rPr>
              <a:t>1</a:t>
            </a:r>
            <a:r>
              <a:rPr lang="ru" sz="1200">
                <a:solidFill>
                  <a:schemeClr val="dk1"/>
                </a:solidFill>
              </a:rPr>
              <a:t>.Забезпечення наявності та доступності мотоциклетних і велосипедних шоломів для різних категорій учасників дорожнього руху;</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.Підтримка громадських ініціатив щодо використання мотоциклетних і велосипедних шоломів, надання захисних касок для дітей безкоштовно або зі знижкою.</a:t>
            </a:r>
          </a:p>
          <a:p>
            <a:pPr lvl="0">
              <a:spcBef>
                <a:spcPts val="0"/>
              </a:spcBef>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0" name="Shape 360"/>
        <p:cNvGrpSpPr/>
        <p:nvPr/>
      </p:nvGrpSpPr>
      <p:grpSpPr>
        <a:xfrm>
          <a:off x="0" y="0"/>
          <a:ext cx="0" cy="0"/>
          <a:chOff x="0" y="0"/>
          <a:chExt cx="0" cy="0"/>
        </a:xfrm>
      </p:grpSpPr>
      <p:pic>
        <p:nvPicPr>
          <p:cNvPr descr="30a18a63ac9b595473d014a51896f6a3.jpg" id="361" name="Shape 361"/>
          <p:cNvPicPr preferRelativeResize="0"/>
          <p:nvPr/>
        </p:nvPicPr>
        <p:blipFill rotWithShape="1">
          <a:blip r:embed="rId3">
            <a:alphaModFix/>
          </a:blip>
          <a:srcRect b="963" l="5519" r="1083" t="2678"/>
          <a:stretch/>
        </p:blipFill>
        <p:spPr>
          <a:xfrm>
            <a:off x="4194600" y="0"/>
            <a:ext cx="4949399" cy="5143499"/>
          </a:xfrm>
          <a:prstGeom prst="rect">
            <a:avLst/>
          </a:prstGeom>
          <a:noFill/>
          <a:ln>
            <a:noFill/>
          </a:ln>
        </p:spPr>
      </p:pic>
      <p:sp>
        <p:nvSpPr>
          <p:cNvPr id="362" name="Shape 362"/>
          <p:cNvSpPr txBox="1"/>
          <p:nvPr/>
        </p:nvSpPr>
        <p:spPr>
          <a:xfrm>
            <a:off x="124775" y="240625"/>
            <a:ext cx="3850200" cy="4759200"/>
          </a:xfrm>
          <a:prstGeom prst="rect">
            <a:avLst/>
          </a:prstGeom>
          <a:noFill/>
          <a:ln>
            <a:noFill/>
          </a:ln>
        </p:spPr>
        <p:txBody>
          <a:bodyPr anchorCtr="0" anchor="t" bIns="91425" lIns="91425" rIns="91425" tIns="91425">
            <a:noAutofit/>
          </a:bodyPr>
          <a:lstStyle/>
          <a:p>
            <a:pPr lvl="0" rtl="0" algn="just">
              <a:lnSpc>
                <a:spcPct val="115000"/>
              </a:lnSpc>
              <a:spcBef>
                <a:spcPts val="0"/>
              </a:spcBef>
              <a:spcAft>
                <a:spcPts val="800"/>
              </a:spcAft>
              <a:buClr>
                <a:schemeClr val="dk1"/>
              </a:buClr>
              <a:buFont typeface="Arial"/>
              <a:buNone/>
            </a:pPr>
            <a:r>
              <a:rPr b="1" lang="ru">
                <a:solidFill>
                  <a:schemeClr val="dk1"/>
                </a:solidFill>
              </a:rPr>
              <a:t>Покращення дорожньої інфраструктури</a:t>
            </a:r>
          </a:p>
          <a:p>
            <a:pPr lvl="0" rtl="0" algn="just">
              <a:lnSpc>
                <a:spcPct val="115000"/>
              </a:lnSpc>
              <a:spcBef>
                <a:spcPts val="0"/>
              </a:spcBef>
              <a:spcAft>
                <a:spcPts val="800"/>
              </a:spcAft>
              <a:buNone/>
            </a:pPr>
            <a:r>
              <a:t/>
            </a:r>
            <a:endParaRPr sz="1200">
              <a:solidFill>
                <a:schemeClr val="dk1"/>
              </a:solidFill>
            </a:endParaRPr>
          </a:p>
          <a:p>
            <a:pPr lvl="0" rtl="0">
              <a:lnSpc>
                <a:spcPct val="115000"/>
              </a:lnSpc>
              <a:spcBef>
                <a:spcPts val="0"/>
              </a:spcBef>
              <a:spcAft>
                <a:spcPts val="800"/>
              </a:spcAft>
              <a:buNone/>
            </a:pPr>
            <a:r>
              <a:rPr b="1" lang="ru" sz="1200">
                <a:solidFill>
                  <a:schemeClr val="dk1"/>
                </a:solidFill>
              </a:rPr>
              <a:t>1</a:t>
            </a:r>
            <a:r>
              <a:rPr lang="ru" sz="1200">
                <a:solidFill>
                  <a:schemeClr val="dk1"/>
                </a:solidFill>
              </a:rPr>
              <a:t>.Здійснення заходів, таких як світлофори, кільцеві транспортні розв’язки, штучні нерівності на проїжджій частині, пішохідні переходи, надземні переходи, розділові смуги і вуличне освітлення на дорогах з інтенсивним рухом;</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.Підняті тротуари для пішоходів, виділені смуги для пішоходів та велосипедистів і бар’єри для розділення транспортних потоків, що рухаються в різних напрямках;</a:t>
            </a:r>
          </a:p>
          <a:p>
            <a:pPr lvl="0" rtl="0">
              <a:lnSpc>
                <a:spcPct val="115000"/>
              </a:lnSpc>
              <a:spcBef>
                <a:spcPts val="0"/>
              </a:spcBef>
              <a:spcAft>
                <a:spcPts val="800"/>
              </a:spcAft>
              <a:buClr>
                <a:schemeClr val="dk1"/>
              </a:buClr>
              <a:buSzPct val="91666"/>
              <a:buFont typeface="Arial"/>
              <a:buNone/>
            </a:pPr>
            <a:r>
              <a:rPr b="1" lang="ru" sz="1200">
                <a:solidFill>
                  <a:schemeClr val="dk1"/>
                </a:solidFill>
              </a:rPr>
              <a:t>3</a:t>
            </a:r>
            <a:r>
              <a:rPr lang="ru" sz="1200">
                <a:solidFill>
                  <a:schemeClr val="dk1"/>
                </a:solidFill>
              </a:rPr>
              <a:t>.Створення вільних від автомобілів зон для посилення безпеки пішоходів;</a:t>
            </a:r>
          </a:p>
          <a:p>
            <a:pPr lvl="0" rtl="0">
              <a:lnSpc>
                <a:spcPct val="115000"/>
              </a:lnSpc>
              <a:spcBef>
                <a:spcPts val="0"/>
              </a:spcBef>
              <a:spcAft>
                <a:spcPts val="800"/>
              </a:spcAft>
              <a:buClr>
                <a:schemeClr val="dk1"/>
              </a:buClr>
              <a:buSzPct val="91666"/>
              <a:buFont typeface="Arial"/>
              <a:buNone/>
            </a:pPr>
            <a:r>
              <a:rPr b="1" lang="ru" sz="1200">
                <a:solidFill>
                  <a:schemeClr val="dk1"/>
                </a:solidFill>
              </a:rPr>
              <a:t>4</a:t>
            </a:r>
            <a:r>
              <a:rPr lang="ru" sz="1200">
                <a:solidFill>
                  <a:schemeClr val="dk1"/>
                </a:solidFill>
              </a:rPr>
              <a:t>.Інвестиції в безпечний громадський транспорт.</a:t>
            </a:r>
          </a:p>
          <a:p>
            <a:pPr lvl="0" rtl="0" algn="just">
              <a:lnSpc>
                <a:spcPct val="115000"/>
              </a:lnSpc>
              <a:spcBef>
                <a:spcPts val="0"/>
              </a:spcBef>
              <a:spcAft>
                <a:spcPts val="800"/>
              </a:spcAft>
              <a:buNone/>
            </a:pPr>
            <a:r>
              <a:t/>
            </a:r>
            <a:endParaRPr sz="1200"/>
          </a:p>
          <a:p>
            <a:pPr lvl="0">
              <a:spcBef>
                <a:spcPts val="0"/>
              </a:spcBef>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x="0" y="0"/>
          <a:ext cx="0" cy="0"/>
          <a:chOff x="0" y="0"/>
          <a:chExt cx="0" cy="0"/>
        </a:xfrm>
      </p:grpSpPr>
      <p:pic>
        <p:nvPicPr>
          <p:cNvPr descr="jonathan-schipper-bmw-car-crash-art-thesuiteworld.jpg" id="367" name="Shape 367"/>
          <p:cNvPicPr preferRelativeResize="0"/>
          <p:nvPr/>
        </p:nvPicPr>
        <p:blipFill rotWithShape="1">
          <a:blip r:embed="rId3">
            <a:alphaModFix/>
          </a:blip>
          <a:srcRect b="0" l="11356" r="21002" t="3456"/>
          <a:stretch/>
        </p:blipFill>
        <p:spPr>
          <a:xfrm>
            <a:off x="0" y="0"/>
            <a:ext cx="4967249" cy="5143499"/>
          </a:xfrm>
          <a:prstGeom prst="rect">
            <a:avLst/>
          </a:prstGeom>
          <a:noFill/>
          <a:ln>
            <a:noFill/>
          </a:ln>
        </p:spPr>
      </p:pic>
      <p:sp>
        <p:nvSpPr>
          <p:cNvPr id="368" name="Shape 368"/>
          <p:cNvSpPr txBox="1"/>
          <p:nvPr/>
        </p:nvSpPr>
        <p:spPr>
          <a:xfrm>
            <a:off x="5106725" y="223500"/>
            <a:ext cx="3832200" cy="4696500"/>
          </a:xfrm>
          <a:prstGeom prst="rect">
            <a:avLst/>
          </a:prstGeom>
          <a:noFill/>
          <a:ln>
            <a:noFill/>
          </a:ln>
        </p:spPr>
        <p:txBody>
          <a:bodyPr anchorCtr="0" anchor="t" bIns="91425" lIns="91425" rIns="91425" tIns="91425">
            <a:noAutofit/>
          </a:bodyPr>
          <a:lstStyle/>
          <a:p>
            <a:pPr lvl="0" rtl="0" algn="just">
              <a:lnSpc>
                <a:spcPct val="115000"/>
              </a:lnSpc>
              <a:spcBef>
                <a:spcPts val="0"/>
              </a:spcBef>
              <a:spcAft>
                <a:spcPts val="800"/>
              </a:spcAft>
              <a:buNone/>
            </a:pPr>
            <a:r>
              <a:rPr b="1" lang="ru">
                <a:solidFill>
                  <a:schemeClr val="dk1"/>
                </a:solidFill>
              </a:rPr>
              <a:t>Пристосування конструкції автомобіля </a:t>
            </a:r>
          </a:p>
          <a:p>
            <a:pPr lvl="0" rtl="0">
              <a:lnSpc>
                <a:spcPct val="115000"/>
              </a:lnSpc>
              <a:spcBef>
                <a:spcPts val="0"/>
              </a:spcBef>
              <a:spcAft>
                <a:spcPts val="800"/>
              </a:spcAft>
              <a:buNone/>
            </a:pPr>
            <a:r>
              <a:t/>
            </a:r>
            <a:endParaRPr b="1">
              <a:solidFill>
                <a:schemeClr val="dk1"/>
              </a:solidFill>
            </a:endParaRPr>
          </a:p>
          <a:p>
            <a:pPr lvl="0" rtl="0">
              <a:lnSpc>
                <a:spcPct val="115000"/>
              </a:lnSpc>
              <a:spcBef>
                <a:spcPts val="0"/>
              </a:spcBef>
              <a:spcAft>
                <a:spcPts val="800"/>
              </a:spcAft>
              <a:buNone/>
            </a:pPr>
            <a:r>
              <a:rPr b="1" lang="ru" sz="1200">
                <a:solidFill>
                  <a:schemeClr val="dk1"/>
                </a:solidFill>
              </a:rPr>
              <a:t>1</a:t>
            </a:r>
            <a:r>
              <a:rPr lang="ru" sz="1200">
                <a:solidFill>
                  <a:schemeClr val="dk1"/>
                </a:solidFill>
              </a:rPr>
              <a:t>.Прийняття вимоги створювати на автомобілях енергопоглинаючі зони деформації для захисту пасажирів у разі дорожньо-транспортної пригоди;</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.Зміна конструкції передньої частини автомобіля більш безпечної для пішоходів;</a:t>
            </a:r>
          </a:p>
          <a:p>
            <a:pPr lvl="0" rtl="0">
              <a:lnSpc>
                <a:spcPct val="115000"/>
              </a:lnSpc>
              <a:spcBef>
                <a:spcPts val="0"/>
              </a:spcBef>
              <a:spcAft>
                <a:spcPts val="800"/>
              </a:spcAft>
              <a:buClr>
                <a:schemeClr val="dk1"/>
              </a:buClr>
              <a:buSzPct val="91666"/>
              <a:buFont typeface="Arial"/>
              <a:buNone/>
            </a:pPr>
            <a:r>
              <a:rPr b="1" lang="ru" sz="1200">
                <a:solidFill>
                  <a:schemeClr val="dk1"/>
                </a:solidFill>
              </a:rPr>
              <a:t>3</a:t>
            </a:r>
            <a:r>
              <a:rPr lang="ru" sz="1200">
                <a:solidFill>
                  <a:schemeClr val="dk1"/>
                </a:solidFill>
              </a:rPr>
              <a:t>.Обладнання автомобілів камерами та акустичною сигналізацією для виявлення і попередження про невеликі об’єкти, не видимі в дзеркала заднього огляду;</a:t>
            </a:r>
          </a:p>
          <a:p>
            <a:pPr lvl="0" rtl="0">
              <a:lnSpc>
                <a:spcPct val="115000"/>
              </a:lnSpc>
              <a:spcBef>
                <a:spcPts val="0"/>
              </a:spcBef>
              <a:spcAft>
                <a:spcPts val="800"/>
              </a:spcAft>
              <a:buClr>
                <a:schemeClr val="dk1"/>
              </a:buClr>
              <a:buSzPct val="91666"/>
              <a:buFont typeface="Arial"/>
              <a:buNone/>
            </a:pPr>
            <a:r>
              <a:rPr b="1" lang="ru" sz="1200">
                <a:solidFill>
                  <a:schemeClr val="dk1"/>
                </a:solidFill>
              </a:rPr>
              <a:t>4</a:t>
            </a:r>
            <a:r>
              <a:rPr lang="ru" sz="1200">
                <a:solidFill>
                  <a:schemeClr val="dk1"/>
                </a:solidFill>
              </a:rPr>
              <a:t>.Установка на автомобілях алкогольних блокураторів, на випадок спроби керування автомобілем в стані алкогольного сп’яніння.</a:t>
            </a:r>
          </a:p>
          <a:p>
            <a:pPr lvl="0" rtl="0" algn="just">
              <a:lnSpc>
                <a:spcPct val="115000"/>
              </a:lnSpc>
              <a:spcBef>
                <a:spcPts val="0"/>
              </a:spcBef>
              <a:spcAft>
                <a:spcPts val="800"/>
              </a:spcAft>
              <a:buNone/>
            </a:pPr>
            <a:r>
              <a:t/>
            </a:r>
            <a:endParaRPr sz="1200"/>
          </a:p>
          <a:p>
            <a:pPr lvl="0">
              <a:spcBef>
                <a:spcPts val="0"/>
              </a:spcBef>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2" name="Shape 372"/>
        <p:cNvGrpSpPr/>
        <p:nvPr/>
      </p:nvGrpSpPr>
      <p:grpSpPr>
        <a:xfrm>
          <a:off x="0" y="0"/>
          <a:ext cx="0" cy="0"/>
          <a:chOff x="0" y="0"/>
          <a:chExt cx="0" cy="0"/>
        </a:xfrm>
      </p:grpSpPr>
      <p:pic>
        <p:nvPicPr>
          <p:cNvPr descr="thumb-article-350x233-ce90.jpg" id="373" name="Shape 373"/>
          <p:cNvPicPr preferRelativeResize="0"/>
          <p:nvPr/>
        </p:nvPicPr>
        <p:blipFill rotWithShape="1">
          <a:blip r:embed="rId3">
            <a:alphaModFix/>
          </a:blip>
          <a:srcRect b="0" l="30271" r="5129" t="0"/>
          <a:stretch/>
        </p:blipFill>
        <p:spPr>
          <a:xfrm>
            <a:off x="0" y="0"/>
            <a:ext cx="4967249" cy="5143500"/>
          </a:xfrm>
          <a:prstGeom prst="rect">
            <a:avLst/>
          </a:prstGeom>
          <a:noFill/>
          <a:ln>
            <a:noFill/>
          </a:ln>
        </p:spPr>
      </p:pic>
      <p:sp>
        <p:nvSpPr>
          <p:cNvPr id="374" name="Shape 374"/>
          <p:cNvSpPr txBox="1"/>
          <p:nvPr/>
        </p:nvSpPr>
        <p:spPr>
          <a:xfrm>
            <a:off x="5115625" y="222800"/>
            <a:ext cx="3858900" cy="4563000"/>
          </a:xfrm>
          <a:prstGeom prst="rect">
            <a:avLst/>
          </a:prstGeom>
          <a:noFill/>
          <a:ln>
            <a:noFill/>
          </a:ln>
        </p:spPr>
        <p:txBody>
          <a:bodyPr anchorCtr="0" anchor="t" bIns="91425" lIns="91425" rIns="91425" tIns="91425">
            <a:noAutofit/>
          </a:bodyPr>
          <a:lstStyle/>
          <a:p>
            <a:pPr lvl="0" rtl="0">
              <a:lnSpc>
                <a:spcPct val="115000"/>
              </a:lnSpc>
              <a:spcBef>
                <a:spcPts val="0"/>
              </a:spcBef>
              <a:spcAft>
                <a:spcPts val="800"/>
              </a:spcAft>
              <a:buNone/>
            </a:pPr>
            <a:r>
              <a:rPr b="1" lang="ru">
                <a:solidFill>
                  <a:schemeClr val="dk1"/>
                </a:solidFill>
              </a:rPr>
              <a:t>Зменшення  ризиків для  водіїв-початківців</a:t>
            </a:r>
          </a:p>
          <a:p>
            <a:pPr lvl="0" rtl="0">
              <a:lnSpc>
                <a:spcPct val="115000"/>
              </a:lnSpc>
              <a:spcBef>
                <a:spcPts val="0"/>
              </a:spcBef>
              <a:spcAft>
                <a:spcPts val="800"/>
              </a:spcAft>
              <a:buNone/>
            </a:pPr>
            <a:r>
              <a:t/>
            </a:r>
            <a:endParaRPr b="1">
              <a:solidFill>
                <a:schemeClr val="dk1"/>
              </a:solidFill>
            </a:endParaRPr>
          </a:p>
          <a:p>
            <a:pPr lvl="0" rtl="0">
              <a:lnSpc>
                <a:spcPct val="115000"/>
              </a:lnSpc>
              <a:spcBef>
                <a:spcPts val="0"/>
              </a:spcBef>
              <a:spcAft>
                <a:spcPts val="800"/>
              </a:spcAft>
              <a:buNone/>
            </a:pPr>
            <a:r>
              <a:rPr b="1" lang="ru" sz="1200">
                <a:solidFill>
                  <a:schemeClr val="dk1"/>
                </a:solidFill>
              </a:rPr>
              <a:t>1</a:t>
            </a:r>
            <a:r>
              <a:rPr lang="ru" sz="1200">
                <a:solidFill>
                  <a:schemeClr val="dk1"/>
                </a:solidFill>
              </a:rPr>
              <a:t>.Приведення у відповідність до європейських стандартів категорій транспортних засобів, а також умови доступу громадян до керування певними категоріями транспортних засобів, у тому числі й вікові обмеження;</a:t>
            </a:r>
          </a:p>
          <a:p>
            <a:pPr lvl="0" rtl="0">
              <a:lnSpc>
                <a:spcPct val="115000"/>
              </a:lnSpc>
              <a:spcBef>
                <a:spcPts val="0"/>
              </a:spcBef>
              <a:spcAft>
                <a:spcPts val="800"/>
              </a:spcAft>
              <a:buClr>
                <a:schemeClr val="dk1"/>
              </a:buClr>
              <a:buSzPct val="91666"/>
              <a:buFont typeface="Arial"/>
              <a:buNone/>
            </a:pPr>
            <a:r>
              <a:rPr b="1" lang="ru" sz="1200">
                <a:solidFill>
                  <a:schemeClr val="dk1"/>
                </a:solidFill>
              </a:rPr>
              <a:t>2</a:t>
            </a:r>
            <a:r>
              <a:rPr lang="ru" sz="1200">
                <a:solidFill>
                  <a:schemeClr val="dk1"/>
                </a:solidFill>
              </a:rPr>
              <a:t>.Керування автомобіля в присутності відповідального дорослого протягом певного періоду під час навчання керунню;</a:t>
            </a:r>
          </a:p>
          <a:p>
            <a:pPr lvl="0" rtl="0">
              <a:lnSpc>
                <a:spcPct val="115000"/>
              </a:lnSpc>
              <a:spcBef>
                <a:spcPts val="0"/>
              </a:spcBef>
              <a:spcAft>
                <a:spcPts val="800"/>
              </a:spcAft>
              <a:buNone/>
            </a:pPr>
            <a:r>
              <a:rPr b="1" lang="ru" sz="1200">
                <a:solidFill>
                  <a:schemeClr val="dk1"/>
                </a:solidFill>
              </a:rPr>
              <a:t>3</a:t>
            </a:r>
            <a:r>
              <a:rPr lang="ru" sz="1200">
                <a:solidFill>
                  <a:schemeClr val="dk1"/>
                </a:solidFill>
              </a:rPr>
              <a:t>.Обмеження водіння автомобіля в нічний час та з пасажирами;</a:t>
            </a:r>
          </a:p>
          <a:p>
            <a:pPr lvl="0" rtl="0">
              <a:lnSpc>
                <a:spcPct val="115000"/>
              </a:lnSpc>
              <a:spcBef>
                <a:spcPts val="0"/>
              </a:spcBef>
              <a:spcAft>
                <a:spcPts val="800"/>
              </a:spcAft>
              <a:buClr>
                <a:schemeClr val="dk1"/>
              </a:buClr>
              <a:buSzPct val="91666"/>
              <a:buFont typeface="Arial"/>
              <a:buNone/>
            </a:pPr>
            <a:r>
              <a:rPr b="1" lang="ru" sz="1200">
                <a:solidFill>
                  <a:schemeClr val="dk1"/>
                </a:solidFill>
              </a:rPr>
              <a:t>4</a:t>
            </a:r>
            <a:r>
              <a:rPr lang="ru" sz="1200">
                <a:solidFill>
                  <a:schemeClr val="dk1"/>
                </a:solidFill>
              </a:rPr>
              <a:t>.Вимога нульової терпимості до будь-яких порушень правил дорожнього руху, включаючи відправлення текстових повідомлень по мобільному телефону під час керування автомобілем</a:t>
            </a:r>
          </a:p>
          <a:p>
            <a:pPr lvl="0" rtl="0" algn="just">
              <a:lnSpc>
                <a:spcPct val="115000"/>
              </a:lnSpc>
              <a:spcBef>
                <a:spcPts val="0"/>
              </a:spcBef>
              <a:spcAft>
                <a:spcPts val="800"/>
              </a:spcAft>
              <a:buNone/>
            </a:pPr>
            <a:r>
              <a:t/>
            </a:r>
            <a:endParaRPr sz="1200"/>
          </a:p>
          <a:p>
            <a:pPr lvl="0">
              <a:spcBef>
                <a:spcPts val="0"/>
              </a:spcBef>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pic>
        <p:nvPicPr>
          <p:cNvPr descr="manikin.jpg" id="379" name="Shape 379"/>
          <p:cNvPicPr preferRelativeResize="0"/>
          <p:nvPr/>
        </p:nvPicPr>
        <p:blipFill rotWithShape="1">
          <a:blip r:embed="rId3">
            <a:alphaModFix/>
          </a:blip>
          <a:srcRect b="0" l="28703" r="7313" t="0"/>
          <a:stretch/>
        </p:blipFill>
        <p:spPr>
          <a:xfrm>
            <a:off x="4194599" y="0"/>
            <a:ext cx="4949400" cy="5143500"/>
          </a:xfrm>
          <a:prstGeom prst="rect">
            <a:avLst/>
          </a:prstGeom>
          <a:noFill/>
          <a:ln>
            <a:noFill/>
          </a:ln>
        </p:spPr>
      </p:pic>
      <p:sp>
        <p:nvSpPr>
          <p:cNvPr id="380" name="Shape 380"/>
          <p:cNvSpPr txBox="1"/>
          <p:nvPr/>
        </p:nvSpPr>
        <p:spPr>
          <a:xfrm>
            <a:off x="213900" y="165450"/>
            <a:ext cx="3618300" cy="4812600"/>
          </a:xfrm>
          <a:prstGeom prst="rect">
            <a:avLst/>
          </a:prstGeom>
          <a:noFill/>
          <a:ln>
            <a:noFill/>
          </a:ln>
        </p:spPr>
        <p:txBody>
          <a:bodyPr anchorCtr="0" anchor="t" bIns="91425" lIns="91425" rIns="91425" tIns="91425">
            <a:noAutofit/>
          </a:bodyPr>
          <a:lstStyle/>
          <a:p>
            <a:pPr lvl="0" rtl="0">
              <a:lnSpc>
                <a:spcPct val="115000"/>
              </a:lnSpc>
              <a:spcBef>
                <a:spcPts val="0"/>
              </a:spcBef>
              <a:spcAft>
                <a:spcPts val="800"/>
              </a:spcAft>
              <a:buNone/>
            </a:pPr>
            <a:r>
              <a:rPr b="1" lang="ru"/>
              <a:t>Надання належної допомоги потерпілим</a:t>
            </a:r>
          </a:p>
          <a:p>
            <a:pPr lvl="0" rtl="0">
              <a:lnSpc>
                <a:spcPct val="115000"/>
              </a:lnSpc>
              <a:spcBef>
                <a:spcPts val="0"/>
              </a:spcBef>
              <a:spcAft>
                <a:spcPts val="800"/>
              </a:spcAft>
              <a:buNone/>
            </a:pPr>
            <a:r>
              <a:rPr b="1" lang="ru" sz="1200"/>
              <a:t>1</a:t>
            </a:r>
            <a:r>
              <a:rPr lang="ru" sz="1200"/>
              <a:t>.</a:t>
            </a:r>
            <a:r>
              <a:rPr lang="ru" sz="1200"/>
              <a:t>Створення єдиного інформаційного простору за направленням медичного забезпечення в сфері безпеки дорожнього руху;</a:t>
            </a:r>
          </a:p>
          <a:p>
            <a:pPr lvl="0" rtl="0">
              <a:lnSpc>
                <a:spcPct val="115000"/>
              </a:lnSpc>
              <a:spcBef>
                <a:spcPts val="0"/>
              </a:spcBef>
              <a:spcAft>
                <a:spcPts val="800"/>
              </a:spcAft>
              <a:buNone/>
            </a:pPr>
            <a:r>
              <a:rPr b="1" lang="ru" sz="1200"/>
              <a:t>2</a:t>
            </a:r>
            <a:r>
              <a:rPr lang="ru" sz="1200"/>
              <a:t>.Удосконалення системи медичних оглядів водіїв автотранспортних засобів</a:t>
            </a:r>
          </a:p>
          <a:p>
            <a:pPr lvl="0" rtl="0">
              <a:lnSpc>
                <a:spcPct val="115000"/>
              </a:lnSpc>
              <a:spcBef>
                <a:spcPts val="0"/>
              </a:spcBef>
              <a:spcAft>
                <a:spcPts val="800"/>
              </a:spcAft>
              <a:buNone/>
            </a:pPr>
            <a:r>
              <a:rPr b="1" lang="ru" sz="1200"/>
              <a:t>3</a:t>
            </a:r>
            <a:r>
              <a:rPr lang="ru" sz="1200"/>
              <a:t>.Удосконалення системи підготовки кандидатів у водії, водіїв та інших учасників дорожнього руху з надання першої медичної допомоги постраждалим внаслідок ДТП</a:t>
            </a:r>
          </a:p>
          <a:p>
            <a:pPr lvl="0" rtl="0">
              <a:lnSpc>
                <a:spcPct val="115000"/>
              </a:lnSpc>
              <a:spcBef>
                <a:spcPts val="0"/>
              </a:spcBef>
              <a:spcAft>
                <a:spcPts val="800"/>
              </a:spcAft>
              <a:buClr>
                <a:schemeClr val="dk1"/>
              </a:buClr>
              <a:buSzPct val="91666"/>
              <a:buFont typeface="Arial"/>
              <a:buNone/>
            </a:pPr>
            <a:r>
              <a:rPr b="1" lang="ru" sz="1200"/>
              <a:t>4</a:t>
            </a:r>
            <a:r>
              <a:rPr lang="ru" sz="1200"/>
              <a:t>.Поліпшення ефективності єдиної системи надання учасникам дорожнього руху інформації про місця підвищеної аварійності, стан доріг, пункти екстреної зв’язку та закладів охорони здоров’я</a:t>
            </a:r>
          </a:p>
          <a:p>
            <a:pPr lvl="0" rtl="0">
              <a:lnSpc>
                <a:spcPct val="115000"/>
              </a:lnSpc>
              <a:spcBef>
                <a:spcPts val="0"/>
              </a:spcBef>
              <a:spcAft>
                <a:spcPts val="800"/>
              </a:spcAft>
              <a:buClr>
                <a:schemeClr val="dk1"/>
              </a:buClr>
              <a:buSzPct val="91666"/>
              <a:buFont typeface="Arial"/>
              <a:buNone/>
            </a:pPr>
            <a:r>
              <a:rPr b="1" lang="ru" sz="1200"/>
              <a:t>5</a:t>
            </a:r>
            <a:r>
              <a:rPr lang="ru" sz="1200"/>
              <a:t>.Профілактична та освітня діяльность, медичне, інформаційне,нормативно-правове забезпечення, створення досконалої системи збереження життя і здоров’я населення.</a:t>
            </a:r>
          </a:p>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pic>
        <p:nvPicPr>
          <p:cNvPr descr="15102394_662788910512753_864535366_o.jpg" id="82" name="Shape 82"/>
          <p:cNvPicPr preferRelativeResize="0"/>
          <p:nvPr/>
        </p:nvPicPr>
        <p:blipFill rotWithShape="1">
          <a:blip r:embed="rId3">
            <a:alphaModFix/>
          </a:blip>
          <a:srcRect b="0" l="0" r="3128" t="12747"/>
          <a:stretch/>
        </p:blipFill>
        <p:spPr>
          <a:xfrm>
            <a:off x="180200" y="2376899"/>
            <a:ext cx="4367798" cy="2622023"/>
          </a:xfrm>
          <a:prstGeom prst="rect">
            <a:avLst/>
          </a:prstGeom>
          <a:noFill/>
          <a:ln>
            <a:noFill/>
          </a:ln>
        </p:spPr>
      </p:pic>
      <p:pic>
        <p:nvPicPr>
          <p:cNvPr descr="15045379_662788880512756_1999731642_o.jpg" id="83" name="Shape 83"/>
          <p:cNvPicPr preferRelativeResize="0"/>
          <p:nvPr/>
        </p:nvPicPr>
        <p:blipFill rotWithShape="1">
          <a:blip r:embed="rId4">
            <a:alphaModFix/>
          </a:blip>
          <a:srcRect b="0" l="2308" r="3449" t="12747"/>
          <a:stretch/>
        </p:blipFill>
        <p:spPr>
          <a:xfrm>
            <a:off x="4731550" y="2376899"/>
            <a:ext cx="4263573" cy="2622023"/>
          </a:xfrm>
          <a:prstGeom prst="rect">
            <a:avLst/>
          </a:prstGeom>
          <a:noFill/>
          <a:ln>
            <a:noFill/>
          </a:ln>
        </p:spPr>
      </p:pic>
      <p:sp>
        <p:nvSpPr>
          <p:cNvPr id="84" name="Shape 84"/>
          <p:cNvSpPr txBox="1"/>
          <p:nvPr/>
        </p:nvSpPr>
        <p:spPr>
          <a:xfrm>
            <a:off x="148650" y="70525"/>
            <a:ext cx="8846700" cy="2181000"/>
          </a:xfrm>
          <a:prstGeom prst="rect">
            <a:avLst/>
          </a:prstGeom>
          <a:noFill/>
          <a:ln>
            <a:noFill/>
          </a:ln>
        </p:spPr>
        <p:txBody>
          <a:bodyPr anchorCtr="0" anchor="t" bIns="91425" lIns="91425" rIns="91425" tIns="91425">
            <a:noAutofit/>
          </a:bodyPr>
          <a:lstStyle/>
          <a:p>
            <a:pPr lvl="0" rtl="0" algn="ctr">
              <a:spcBef>
                <a:spcPts val="800"/>
              </a:spcBef>
              <a:spcAft>
                <a:spcPts val="1100"/>
              </a:spcAft>
              <a:buNone/>
            </a:pPr>
            <a:r>
              <a:rPr b="1" lang="ru">
                <a:solidFill>
                  <a:schemeClr val="dk1"/>
                </a:solidFill>
              </a:rPr>
              <a:t>14 листопада 2016 року    </a:t>
            </a:r>
            <a:r>
              <a:rPr b="1" lang="ru" sz="1200">
                <a:solidFill>
                  <a:schemeClr val="dk1"/>
                </a:solidFill>
              </a:rPr>
              <a:t>   </a:t>
            </a:r>
            <a:r>
              <a:rPr b="1" lang="ru" sz="1300">
                <a:solidFill>
                  <a:schemeClr val="dk1"/>
                </a:solidFill>
              </a:rPr>
              <a:t>                                                                                                                           Науково-практичний форум «Безпека на дорозі» у Донецькому юридичному інституті МВС Ураїни</a:t>
            </a:r>
          </a:p>
          <a:p>
            <a:pPr indent="0" lvl="0" marL="0" rtl="0" algn="just">
              <a:lnSpc>
                <a:spcPct val="115000"/>
              </a:lnSpc>
              <a:spcBef>
                <a:spcPts val="0"/>
              </a:spcBef>
              <a:buNone/>
            </a:pPr>
            <a:r>
              <a:rPr lang="ru" sz="1000"/>
              <a:t>У рамках Тижня безпеки дорожнього руху Донецький юридичний інститут МВС України спільно з Державним підприємством «Український медичний центр безпеки дорожнього руху та ІТ» провели науково-практичний форум «Безпека на дорозі». У роботі форуму взяли участь депутати міських та районних рад, співробітники Національної поліції, представники науково-викладацьких кіл, представники Державного агентства автомобільних доріг України, регіональні представники ДП “УМЦБДР” та фахівці з охорони праці з ПАТ «Євраз Суха Балка». </a:t>
            </a:r>
          </a:p>
          <a:p>
            <a:pPr indent="0" lvl="0" marL="0" rtl="0" algn="just">
              <a:lnSpc>
                <a:spcPct val="115000"/>
              </a:lnSpc>
              <a:spcBef>
                <a:spcPts val="0"/>
              </a:spcBef>
              <a:buNone/>
            </a:pPr>
            <a:r>
              <a:t/>
            </a:r>
            <a:endParaRPr sz="1000"/>
          </a:p>
          <a:p>
            <a:pPr indent="0" lvl="0" marL="0" rtl="0" algn="just">
              <a:lnSpc>
                <a:spcPct val="115000"/>
              </a:lnSpc>
              <a:spcBef>
                <a:spcPts val="0"/>
              </a:spcBef>
              <a:buNone/>
            </a:pPr>
            <a:r>
              <a:rPr lang="ru" sz="1000"/>
              <a:t>Програма науково-практичного заходу присвячувалась ключовим аспектам реформування транспортної системи України, державного управління у сфері безпеки дорожнього руху, медичного забезпечення, підготовки водіїв транспортних засобів, організації дорожнього руху, нормативного регулювання правил експлуатації та технічного стану транспортних засобів та контролю і нагляду за дорожнім рухом. </a:t>
            </a:r>
          </a:p>
          <a:p>
            <a:pPr indent="0" lvl="0" marL="0" rtl="0" algn="just">
              <a:lnSpc>
                <a:spcPct val="115000"/>
              </a:lnSpc>
              <a:spcBef>
                <a:spcPts val="0"/>
              </a:spcBef>
              <a:buNone/>
            </a:pPr>
            <a:r>
              <a:t/>
            </a:r>
            <a:endParaRPr sz="1000">
              <a:solidFill>
                <a:schemeClr val="dk1"/>
              </a:solidFill>
            </a:endParaRPr>
          </a:p>
          <a:p>
            <a:pPr lvl="0" rtl="0">
              <a:spcBef>
                <a:spcPts val="800"/>
              </a:spcBef>
              <a:spcAft>
                <a:spcPts val="1100"/>
              </a:spcAft>
              <a:buNone/>
            </a:pPr>
            <a:r>
              <a:rPr b="1" lang="ru" sz="1300">
                <a:solidFill>
                  <a:schemeClr val="dk1"/>
                </a:solidFill>
              </a:rPr>
              <a:t> </a:t>
            </a:r>
          </a:p>
          <a:p>
            <a:pPr lvl="0" rtl="0" algn="just">
              <a:lnSpc>
                <a:spcPct val="115000"/>
              </a:lnSpc>
              <a:spcBef>
                <a:spcPts val="0"/>
              </a:spcBef>
              <a:buNone/>
            </a:pPr>
            <a:r>
              <a:rPr lang="ru">
                <a:solidFill>
                  <a:schemeClr val="dk1"/>
                </a:solidFill>
              </a:rPr>
              <a:t> </a:t>
            </a:r>
          </a:p>
          <a:p>
            <a:pPr lvl="0" rtl="0" algn="ctr">
              <a:spcBef>
                <a:spcPts val="800"/>
              </a:spcBef>
              <a:spcAft>
                <a:spcPts val="1100"/>
              </a:spcAft>
              <a:buClr>
                <a:schemeClr val="dk1"/>
              </a:buClr>
              <a:buFont typeface="Arial"/>
              <a:buNone/>
            </a:pPr>
            <a:r>
              <a:t/>
            </a:r>
            <a:endParaRPr b="1" sz="1300">
              <a:solidFill>
                <a:schemeClr val="dk1"/>
              </a:solidFill>
            </a:endParaRPr>
          </a:p>
          <a:p>
            <a:pPr lvl="0">
              <a:spcBef>
                <a:spcPts val="0"/>
              </a:spcBef>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pic>
        <p:nvPicPr>
          <p:cNvPr descr="children-crossing-road-136395986460403901-150205160620.jpg" id="385" name="Shape 385"/>
          <p:cNvPicPr preferRelativeResize="0"/>
          <p:nvPr/>
        </p:nvPicPr>
        <p:blipFill rotWithShape="1">
          <a:blip r:embed="rId3">
            <a:alphaModFix/>
          </a:blip>
          <a:srcRect b="0" l="17386" r="23855" t="0"/>
          <a:stretch/>
        </p:blipFill>
        <p:spPr>
          <a:xfrm>
            <a:off x="4194599" y="0"/>
            <a:ext cx="4949399" cy="5143499"/>
          </a:xfrm>
          <a:prstGeom prst="rect">
            <a:avLst/>
          </a:prstGeom>
          <a:noFill/>
          <a:ln>
            <a:noFill/>
          </a:ln>
        </p:spPr>
      </p:pic>
      <p:sp>
        <p:nvSpPr>
          <p:cNvPr id="386" name="Shape 386"/>
          <p:cNvSpPr txBox="1"/>
          <p:nvPr/>
        </p:nvSpPr>
        <p:spPr>
          <a:xfrm>
            <a:off x="213900" y="231675"/>
            <a:ext cx="3663000" cy="1845000"/>
          </a:xfrm>
          <a:prstGeom prst="rect">
            <a:avLst/>
          </a:prstGeom>
          <a:noFill/>
          <a:ln>
            <a:noFill/>
          </a:ln>
        </p:spPr>
        <p:txBody>
          <a:bodyPr anchorCtr="0" anchor="t" bIns="91425" lIns="91425" rIns="91425" tIns="91425">
            <a:noAutofit/>
          </a:bodyPr>
          <a:lstStyle/>
          <a:p>
            <a:pPr lvl="0" rtl="0">
              <a:lnSpc>
                <a:spcPct val="115000"/>
              </a:lnSpc>
              <a:spcBef>
                <a:spcPts val="0"/>
              </a:spcBef>
              <a:spcAft>
                <a:spcPts val="800"/>
              </a:spcAft>
              <a:buNone/>
            </a:pPr>
            <a:r>
              <a:rPr b="1" lang="ru"/>
              <a:t>Спостереження за дітьми поблизу доріг </a:t>
            </a:r>
          </a:p>
          <a:p>
            <a:pPr lvl="0" rtl="0" algn="just">
              <a:lnSpc>
                <a:spcPct val="115000"/>
              </a:lnSpc>
              <a:spcBef>
                <a:spcPts val="0"/>
              </a:spcBef>
              <a:spcAft>
                <a:spcPts val="800"/>
              </a:spcAft>
              <a:buNone/>
            </a:pPr>
            <a:r>
              <a:t/>
            </a:r>
            <a:endParaRPr sz="1200"/>
          </a:p>
          <a:p>
            <a:pPr lvl="0" rtl="0">
              <a:lnSpc>
                <a:spcPct val="115000"/>
              </a:lnSpc>
              <a:spcBef>
                <a:spcPts val="0"/>
              </a:spcBef>
              <a:spcAft>
                <a:spcPts val="800"/>
              </a:spcAft>
              <a:buNone/>
            </a:pPr>
            <a:r>
              <a:rPr b="1" lang="ru" sz="1200"/>
              <a:t>1</a:t>
            </a:r>
            <a:r>
              <a:rPr lang="ru" sz="1200"/>
              <a:t>.</a:t>
            </a:r>
            <a:r>
              <a:rPr lang="ru" sz="1200"/>
              <a:t>Посилення ролі батьків та інших осіб, які доглядають за дітьми для забезпечення безпеки дітей в складних дорожніх умовах.</a:t>
            </a:r>
          </a:p>
          <a:p>
            <a:pPr lvl="0">
              <a:spcBef>
                <a:spcPts val="0"/>
              </a:spcBef>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0" name="Shape 390"/>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916044" y="152400"/>
            <a:ext cx="7311896"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nvSpPr>
        <p:spPr>
          <a:xfrm>
            <a:off x="96900" y="47025"/>
            <a:ext cx="8950200" cy="2282700"/>
          </a:xfrm>
          <a:prstGeom prst="rect">
            <a:avLst/>
          </a:prstGeom>
          <a:noFill/>
          <a:ln>
            <a:noFill/>
          </a:ln>
        </p:spPr>
        <p:txBody>
          <a:bodyPr anchorCtr="0" anchor="t" bIns="91425" lIns="91425" rIns="91425" tIns="91425">
            <a:noAutofit/>
          </a:bodyPr>
          <a:lstStyle/>
          <a:p>
            <a:pPr lvl="0" rtl="0" algn="ctr">
              <a:spcBef>
                <a:spcPts val="0"/>
              </a:spcBef>
              <a:buNone/>
            </a:pPr>
            <a:r>
              <a:rPr b="1" lang="ru">
                <a:solidFill>
                  <a:schemeClr val="dk1"/>
                </a:solidFill>
              </a:rPr>
              <a:t>15 листопада 2016</a:t>
            </a:r>
          </a:p>
          <a:p>
            <a:pPr lvl="0" rtl="0" algn="ctr">
              <a:lnSpc>
                <a:spcPct val="115000"/>
              </a:lnSpc>
              <a:spcBef>
                <a:spcPts val="0"/>
              </a:spcBef>
              <a:buNone/>
            </a:pPr>
            <a:r>
              <a:rPr b="1" lang="ru" sz="1300">
                <a:solidFill>
                  <a:schemeClr val="dk1"/>
                </a:solidFill>
              </a:rPr>
              <a:t>Міжнародний круглий стіл “Міжнародні норми та стандарти в сфері безпеки на транспорті. Проблематика та передова практика”</a:t>
            </a:r>
          </a:p>
          <a:p>
            <a:pPr lvl="0" rtl="0">
              <a:lnSpc>
                <a:spcPct val="115000"/>
              </a:lnSpc>
              <a:spcBef>
                <a:spcPts val="0"/>
              </a:spcBef>
              <a:buNone/>
            </a:pPr>
            <a:r>
              <a:t/>
            </a:r>
            <a:endParaRPr sz="1000">
              <a:solidFill>
                <a:schemeClr val="dk1"/>
              </a:solidFill>
            </a:endParaRPr>
          </a:p>
          <a:p>
            <a:pPr lvl="0" rtl="0">
              <a:lnSpc>
                <a:spcPct val="115000"/>
              </a:lnSpc>
              <a:spcBef>
                <a:spcPts val="0"/>
              </a:spcBef>
              <a:buNone/>
            </a:pPr>
            <a:r>
              <a:rPr lang="ru" sz="1000">
                <a:solidFill>
                  <a:schemeClr val="dk1"/>
                </a:solidFill>
              </a:rPr>
              <a:t>Організаторами та учасниками круглого столу були Міністерство охорони здоров'я України, Міністерство інфраструктури України, Департамент транспортної інфраструктури КМДА, Державної служби  України з безпеки на транспорті, Департамент транспорту, зв'язку та організації дорожнього руху Одеської міської ради, Департамент стратегічного розвитку дорожнього ринку та автомобільних перевезень Мінінфраструктури, Укравтодор, а також депутати, представники Всесвітньої організації охорони здоров'я, Головної інспекції дорожнього транспорту в Польщі, Укртрансбезпеки, делегати країн Європи, а також фахівці з наукових кіл та громадських організацій. </a:t>
            </a:r>
          </a:p>
          <a:p>
            <a:pPr lvl="0" rtl="0">
              <a:lnSpc>
                <a:spcPct val="115000"/>
              </a:lnSpc>
              <a:spcBef>
                <a:spcPts val="0"/>
              </a:spcBef>
              <a:buNone/>
            </a:pPr>
            <a:r>
              <a:t/>
            </a:r>
            <a:endParaRPr sz="1000">
              <a:solidFill>
                <a:schemeClr val="dk1"/>
              </a:solidFill>
            </a:endParaRPr>
          </a:p>
          <a:p>
            <a:pPr lvl="0" rtl="0">
              <a:lnSpc>
                <a:spcPct val="115000"/>
              </a:lnSpc>
              <a:spcBef>
                <a:spcPts val="0"/>
              </a:spcBef>
              <a:buNone/>
            </a:pPr>
            <a:r>
              <a:rPr lang="ru" sz="1000">
                <a:solidFill>
                  <a:schemeClr val="dk1"/>
                </a:solidFill>
              </a:rPr>
              <a:t>Серед перших тем для обговорень були Міжнародні норми та стандарти в сфері безпеки на транспорті, законодавство ЄС у сфері безпеки на автомобільному транспорті та його адаптація до українських реалій і проблеми безпеки на громадському транспорті. </a:t>
            </a:r>
          </a:p>
          <a:p>
            <a:pPr lvl="0" rtl="0">
              <a:lnSpc>
                <a:spcPct val="115000"/>
              </a:lnSpc>
              <a:spcBef>
                <a:spcPts val="0"/>
              </a:spcBef>
              <a:buNone/>
            </a:pPr>
            <a:r>
              <a:t/>
            </a:r>
            <a:endParaRPr sz="1000">
              <a:solidFill>
                <a:schemeClr val="dk1"/>
              </a:solidFill>
            </a:endParaRPr>
          </a:p>
          <a:p>
            <a:pPr lvl="0" rtl="0">
              <a:lnSpc>
                <a:spcPct val="115000"/>
              </a:lnSpc>
              <a:spcBef>
                <a:spcPts val="0"/>
              </a:spcBef>
              <a:buNone/>
            </a:pPr>
            <a:r>
              <a:t/>
            </a:r>
            <a:endParaRPr sz="1000">
              <a:solidFill>
                <a:schemeClr val="dk1"/>
              </a:solidFill>
            </a:endParaRPr>
          </a:p>
          <a:p>
            <a:pPr lvl="0" rtl="0">
              <a:lnSpc>
                <a:spcPct val="115000"/>
              </a:lnSpc>
              <a:spcBef>
                <a:spcPts val="0"/>
              </a:spcBef>
              <a:buNone/>
            </a:pPr>
            <a:r>
              <a:t/>
            </a:r>
            <a:endParaRPr sz="1100">
              <a:solidFill>
                <a:schemeClr val="dk1"/>
              </a:solidFill>
              <a:latin typeface="Calibri"/>
              <a:ea typeface="Calibri"/>
              <a:cs typeface="Calibri"/>
              <a:sym typeface="Calibri"/>
            </a:endParaRPr>
          </a:p>
          <a:p>
            <a:pPr lvl="0" rtl="0">
              <a:lnSpc>
                <a:spcPct val="115000"/>
              </a:lnSpc>
              <a:spcBef>
                <a:spcPts val="0"/>
              </a:spcBef>
              <a:buNone/>
            </a:pPr>
            <a:r>
              <a:t/>
            </a:r>
            <a:endParaRPr sz="1100">
              <a:solidFill>
                <a:schemeClr val="dk1"/>
              </a:solidFill>
              <a:latin typeface="Calibri"/>
              <a:ea typeface="Calibri"/>
              <a:cs typeface="Calibri"/>
              <a:sym typeface="Calibri"/>
            </a:endParaRPr>
          </a:p>
          <a:p>
            <a:pPr lvl="0" rtl="0">
              <a:lnSpc>
                <a:spcPct val="115000"/>
              </a:lnSpc>
              <a:spcBef>
                <a:spcPts val="0"/>
              </a:spcBef>
              <a:buNone/>
            </a:pPr>
            <a:r>
              <a:t/>
            </a:r>
            <a:endParaRPr sz="1100">
              <a:solidFill>
                <a:schemeClr val="dk1"/>
              </a:solidFill>
              <a:latin typeface="Calibri"/>
              <a:ea typeface="Calibri"/>
              <a:cs typeface="Calibri"/>
              <a:sym typeface="Calibri"/>
            </a:endParaRPr>
          </a:p>
          <a:p>
            <a:pPr lvl="0" rtl="0">
              <a:lnSpc>
                <a:spcPct val="115000"/>
              </a:lnSpc>
              <a:spcBef>
                <a:spcPts val="0"/>
              </a:spcBef>
              <a:buNone/>
            </a:pPr>
            <a:r>
              <a:t/>
            </a:r>
            <a:endParaRPr sz="1000">
              <a:solidFill>
                <a:schemeClr val="dk1"/>
              </a:solidFill>
            </a:endParaRPr>
          </a:p>
          <a:p>
            <a:pPr lvl="0" rtl="0">
              <a:lnSpc>
                <a:spcPct val="115000"/>
              </a:lnSpc>
              <a:spcBef>
                <a:spcPts val="0"/>
              </a:spcBef>
              <a:buNone/>
            </a:pPr>
            <a:r>
              <a:t/>
            </a:r>
            <a:endParaRPr sz="1000">
              <a:solidFill>
                <a:schemeClr val="dk1"/>
              </a:solidFill>
            </a:endParaRPr>
          </a:p>
          <a:p>
            <a:pPr lvl="0" rtl="0">
              <a:lnSpc>
                <a:spcPct val="115000"/>
              </a:lnSpc>
              <a:spcBef>
                <a:spcPts val="0"/>
              </a:spcBef>
              <a:buNone/>
            </a:pPr>
            <a:r>
              <a:t/>
            </a:r>
            <a:endParaRPr sz="1300">
              <a:solidFill>
                <a:schemeClr val="dk1"/>
              </a:solidFill>
            </a:endParaRPr>
          </a:p>
          <a:p>
            <a:pPr lvl="0" rtl="0">
              <a:lnSpc>
                <a:spcPct val="115000"/>
              </a:lnSpc>
              <a:spcBef>
                <a:spcPts val="0"/>
              </a:spcBef>
              <a:buClr>
                <a:schemeClr val="dk1"/>
              </a:buClr>
              <a:buFont typeface="Arial"/>
              <a:buNone/>
            </a:pPr>
            <a:r>
              <a:t/>
            </a:r>
            <a:endParaRPr/>
          </a:p>
        </p:txBody>
      </p:sp>
      <p:pic>
        <p:nvPicPr>
          <p:cNvPr descr="15_11_2016_ 015.jpg" id="90" name="Shape 90"/>
          <p:cNvPicPr preferRelativeResize="0"/>
          <p:nvPr/>
        </p:nvPicPr>
        <p:blipFill rotWithShape="1">
          <a:blip r:embed="rId3">
            <a:alphaModFix/>
          </a:blip>
          <a:srcRect b="0" l="0" r="0" t="15803"/>
          <a:stretch/>
        </p:blipFill>
        <p:spPr>
          <a:xfrm>
            <a:off x="145900" y="2437400"/>
            <a:ext cx="4311674" cy="2629724"/>
          </a:xfrm>
          <a:prstGeom prst="rect">
            <a:avLst/>
          </a:prstGeom>
          <a:noFill/>
          <a:ln>
            <a:noFill/>
          </a:ln>
        </p:spPr>
      </p:pic>
      <p:pic>
        <p:nvPicPr>
          <p:cNvPr descr="15_11_2016_ 115.jpg" id="91" name="Shape 91"/>
          <p:cNvPicPr preferRelativeResize="0"/>
          <p:nvPr/>
        </p:nvPicPr>
        <p:blipFill rotWithShape="1">
          <a:blip r:embed="rId4">
            <a:alphaModFix/>
          </a:blip>
          <a:srcRect b="0" l="0" r="5177" t="14821"/>
          <a:stretch/>
        </p:blipFill>
        <p:spPr>
          <a:xfrm>
            <a:off x="4721750" y="2437400"/>
            <a:ext cx="4311674" cy="2629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nvSpPr>
        <p:spPr>
          <a:xfrm>
            <a:off x="247775" y="259575"/>
            <a:ext cx="8684700" cy="1639200"/>
          </a:xfrm>
          <a:prstGeom prst="rect">
            <a:avLst/>
          </a:prstGeom>
          <a:noFill/>
          <a:ln>
            <a:noFill/>
          </a:ln>
        </p:spPr>
        <p:txBody>
          <a:bodyPr anchorCtr="0" anchor="t" bIns="91425" lIns="91425" rIns="91425" tIns="91425">
            <a:noAutofit/>
          </a:bodyPr>
          <a:lstStyle/>
          <a:p>
            <a:pPr lvl="0">
              <a:spcBef>
                <a:spcPts val="0"/>
              </a:spcBef>
              <a:buNone/>
            </a:pPr>
            <a:r>
              <a:rPr lang="ru" sz="1000">
                <a:solidFill>
                  <a:schemeClr val="dk1"/>
                </a:solidFill>
              </a:rPr>
              <a:t>У наступних секціях конференції спікери обговорили проблеми безпеки інфраструктури доріг, європейську практику та її інтеграцію в законодавство України, вдосконалення нормативних актів і документів з безпеки дорожнього руху, проблеми міського транспорту та основні досягнення та перспективи реалізації державної політики з питань безпеки на автомобільному транспорті. Крім того, представниками ПАТ "Укрзалізниця" були окреслені основні положення безпеки на залізничних переїздах, а делегати Польщі та Угорщини розповіли про власний досвід впровадження програм з безпеки дорожнього руху. </a:t>
            </a:r>
          </a:p>
          <a:p>
            <a:pPr lvl="0">
              <a:spcBef>
                <a:spcPts val="0"/>
              </a:spcBef>
              <a:buNone/>
            </a:pPr>
            <a:r>
              <a:t/>
            </a:r>
            <a:endParaRPr sz="1000">
              <a:solidFill>
                <a:schemeClr val="dk1"/>
              </a:solidFill>
            </a:endParaRPr>
          </a:p>
          <a:p>
            <a:pPr lvl="0">
              <a:spcBef>
                <a:spcPts val="0"/>
              </a:spcBef>
              <a:buNone/>
            </a:pPr>
            <a:r>
              <a:rPr lang="ru" sz="1000">
                <a:solidFill>
                  <a:schemeClr val="dk1"/>
                </a:solidFill>
              </a:rPr>
              <a:t>Окремою темою для обговорення були питання медицини дорожнього руху. Зокрема, порядок медичного огляду кандидатів у водії та водіїв транспортних засобів і важливість надання домедичної допомоги постраждалим у ДТП. Про оцінку надійності водіїв психометричними засобами розповіли наукові співробітники державної установи “Науково-практичний медичний реабілітаційно-діагностичний центр МОЗ України”</a:t>
            </a:r>
          </a:p>
          <a:p>
            <a:pPr lvl="0">
              <a:spcBef>
                <a:spcPts val="0"/>
              </a:spcBef>
              <a:buNone/>
            </a:pPr>
            <a:r>
              <a:t/>
            </a:r>
            <a:endParaRPr sz="1100">
              <a:solidFill>
                <a:schemeClr val="dk1"/>
              </a:solidFill>
              <a:latin typeface="Calibri"/>
              <a:ea typeface="Calibri"/>
              <a:cs typeface="Calibri"/>
              <a:sym typeface="Calibri"/>
            </a:endParaRPr>
          </a:p>
          <a:p>
            <a:pPr lvl="0" rtl="0">
              <a:spcBef>
                <a:spcPts val="0"/>
              </a:spcBef>
              <a:buClr>
                <a:schemeClr val="dk1"/>
              </a:buClr>
              <a:buFont typeface="Arial"/>
              <a:buNone/>
            </a:pPr>
            <a:r>
              <a:t/>
            </a:r>
            <a:endParaRPr sz="1000">
              <a:solidFill>
                <a:schemeClr val="dk1"/>
              </a:solidFill>
            </a:endParaRPr>
          </a:p>
        </p:txBody>
      </p:sp>
      <p:pic>
        <p:nvPicPr>
          <p:cNvPr descr="15_11_2016_ 014.jpg" id="97" name="Shape 97"/>
          <p:cNvPicPr preferRelativeResize="0"/>
          <p:nvPr/>
        </p:nvPicPr>
        <p:blipFill>
          <a:blip r:embed="rId3">
            <a:alphaModFix/>
          </a:blip>
          <a:stretch>
            <a:fillRect/>
          </a:stretch>
        </p:blipFill>
        <p:spPr>
          <a:xfrm>
            <a:off x="152400" y="2039950"/>
            <a:ext cx="4347200" cy="2951150"/>
          </a:xfrm>
          <a:prstGeom prst="rect">
            <a:avLst/>
          </a:prstGeom>
          <a:noFill/>
          <a:ln>
            <a:noFill/>
          </a:ln>
        </p:spPr>
      </p:pic>
      <p:pic>
        <p:nvPicPr>
          <p:cNvPr descr="15_11_2016_ 028.jpg" id="98" name="Shape 98"/>
          <p:cNvPicPr preferRelativeResize="0"/>
          <p:nvPr/>
        </p:nvPicPr>
        <p:blipFill>
          <a:blip r:embed="rId4">
            <a:alphaModFix/>
          </a:blip>
          <a:stretch>
            <a:fillRect/>
          </a:stretch>
        </p:blipFill>
        <p:spPr>
          <a:xfrm>
            <a:off x="4669592" y="2039950"/>
            <a:ext cx="4347207" cy="2951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pic>
        <p:nvPicPr>
          <p:cNvPr descr="DSC_8370.JPG" id="103" name="Shape 103"/>
          <p:cNvPicPr preferRelativeResize="0"/>
          <p:nvPr/>
        </p:nvPicPr>
        <p:blipFill>
          <a:blip r:embed="rId3">
            <a:alphaModFix/>
          </a:blip>
          <a:stretch>
            <a:fillRect/>
          </a:stretch>
        </p:blipFill>
        <p:spPr>
          <a:xfrm>
            <a:off x="229650" y="2137624"/>
            <a:ext cx="4293951" cy="2844053"/>
          </a:xfrm>
          <a:prstGeom prst="rect">
            <a:avLst/>
          </a:prstGeom>
          <a:noFill/>
          <a:ln>
            <a:noFill/>
          </a:ln>
        </p:spPr>
      </p:pic>
      <p:sp>
        <p:nvSpPr>
          <p:cNvPr id="104" name="Shape 104"/>
          <p:cNvSpPr txBox="1"/>
          <p:nvPr/>
        </p:nvSpPr>
        <p:spPr>
          <a:xfrm>
            <a:off x="229650" y="201700"/>
            <a:ext cx="8684700" cy="1709700"/>
          </a:xfrm>
          <a:prstGeom prst="rect">
            <a:avLst/>
          </a:prstGeom>
          <a:noFill/>
          <a:ln>
            <a:noFill/>
          </a:ln>
        </p:spPr>
        <p:txBody>
          <a:bodyPr anchorCtr="0" anchor="t" bIns="91425" lIns="91425" rIns="91425" tIns="91425">
            <a:noAutofit/>
          </a:bodyPr>
          <a:lstStyle/>
          <a:p>
            <a:pPr lvl="0" rtl="0" algn="ctr">
              <a:spcBef>
                <a:spcPts val="0"/>
              </a:spcBef>
              <a:buNone/>
            </a:pPr>
            <a:r>
              <a:rPr b="1" lang="ru">
                <a:solidFill>
                  <a:schemeClr val="dk1"/>
                </a:solidFill>
              </a:rPr>
              <a:t>15 листопада 2016</a:t>
            </a:r>
          </a:p>
          <a:p>
            <a:pPr lvl="0" rtl="0" algn="ctr">
              <a:spcBef>
                <a:spcPts val="0"/>
              </a:spcBef>
              <a:buNone/>
            </a:pPr>
            <a:r>
              <a:rPr b="1" lang="ru" sz="1300">
                <a:solidFill>
                  <a:schemeClr val="dk1"/>
                </a:solidFill>
              </a:rPr>
              <a:t>Акція для популяризації світлоповертальних елементів </a:t>
            </a:r>
          </a:p>
          <a:p>
            <a:pPr lvl="0" rtl="0">
              <a:lnSpc>
                <a:spcPct val="115000"/>
              </a:lnSpc>
              <a:spcBef>
                <a:spcPts val="0"/>
              </a:spcBef>
              <a:buNone/>
            </a:pPr>
            <a:r>
              <a:t/>
            </a:r>
            <a:endParaRPr sz="1100">
              <a:solidFill>
                <a:schemeClr val="dk1"/>
              </a:solidFill>
            </a:endParaRPr>
          </a:p>
          <a:p>
            <a:pPr lvl="0" rtl="0">
              <a:lnSpc>
                <a:spcPct val="115000"/>
              </a:lnSpc>
              <a:spcBef>
                <a:spcPts val="0"/>
              </a:spcBef>
              <a:buClr>
                <a:schemeClr val="dk1"/>
              </a:buClr>
              <a:buSzPct val="100000"/>
              <a:buFont typeface="Arial"/>
              <a:buNone/>
            </a:pPr>
            <a:r>
              <a:rPr lang="ru" sz="1100">
                <a:solidFill>
                  <a:schemeClr val="dk1"/>
                </a:solidFill>
              </a:rPr>
              <a:t>15 листопада у столиці в кінотеатрі “Ленінград” рамках Тижня безпеки дорожнього руху та Всесвітнього дня дитини відбулася демонстрація відеоролика “Будь помітним у темряві” та вручення світлоповертальних браслетів. Метою заходу було інформування школярів про небезпеку на дорогах у зимову пору через погану видимість на дорогах. Під час заходу діти змогли зрозуміти важливість носіння світлоповертальних елементів та знання Правил дорожнього руху.</a:t>
            </a:r>
          </a:p>
          <a:p>
            <a:pPr lvl="0" rtl="0">
              <a:lnSpc>
                <a:spcPct val="115000"/>
              </a:lnSpc>
              <a:spcBef>
                <a:spcPts val="0"/>
              </a:spcBef>
              <a:buClr>
                <a:schemeClr val="dk1"/>
              </a:buClr>
              <a:buFont typeface="Arial"/>
              <a:buNone/>
            </a:pPr>
            <a:r>
              <a:t/>
            </a:r>
            <a:endParaRPr/>
          </a:p>
        </p:txBody>
      </p:sp>
      <p:sp>
        <p:nvSpPr>
          <p:cNvPr id="105" name="Shape 105"/>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DSC_8301.JPG" id="106" name="Shape 106"/>
          <p:cNvPicPr preferRelativeResize="0"/>
          <p:nvPr/>
        </p:nvPicPr>
        <p:blipFill>
          <a:blip r:embed="rId4">
            <a:alphaModFix/>
          </a:blip>
          <a:stretch>
            <a:fillRect/>
          </a:stretch>
        </p:blipFill>
        <p:spPr>
          <a:xfrm>
            <a:off x="4682678" y="2137625"/>
            <a:ext cx="4293975" cy="28440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nvSpPr>
        <p:spPr>
          <a:xfrm>
            <a:off x="247775" y="259575"/>
            <a:ext cx="8684700" cy="15345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ru" sz="1100">
                <a:solidFill>
                  <a:schemeClr val="dk1"/>
                </a:solidFill>
              </a:rPr>
              <a:t>“Кожен, хто сидить сьогодні в залі, зміг трохи більше усвідомити значення світловідбивачів у нашому житті. І мені б хотілось, щоб ви доносили ці знання до своїх друзів та однолітків, адже бути в безпеці - це модно”, - презентувала захід Інна Оліфіренко, заступник директора ДП “Український медичний центр безпеки дорожнього руху та інформаційних технологій МОЗ України ”. </a:t>
            </a:r>
          </a:p>
          <a:p>
            <a:pPr lvl="0" rtl="0">
              <a:lnSpc>
                <a:spcPct val="115000"/>
              </a:lnSpc>
              <a:spcBef>
                <a:spcPts val="0"/>
              </a:spcBef>
              <a:buNone/>
            </a:pPr>
            <a:r>
              <a:t/>
            </a:r>
            <a:endParaRPr sz="1100">
              <a:solidFill>
                <a:schemeClr val="dk1"/>
              </a:solidFill>
            </a:endParaRPr>
          </a:p>
          <a:p>
            <a:pPr lvl="0" rtl="0">
              <a:lnSpc>
                <a:spcPct val="115000"/>
              </a:lnSpc>
              <a:spcBef>
                <a:spcPts val="0"/>
              </a:spcBef>
              <a:buClr>
                <a:schemeClr val="dk1"/>
              </a:buClr>
              <a:buSzPct val="100000"/>
              <a:buFont typeface="Arial"/>
              <a:buNone/>
            </a:pPr>
            <a:r>
              <a:rPr lang="ru" sz="1100">
                <a:solidFill>
                  <a:schemeClr val="dk1"/>
                </a:solidFill>
              </a:rPr>
              <a:t>Європейський досвід підказує, що використання світловідбивачів суттєво зменшує смертність на дорогах. Зокрема, в Норвегії використання світлоповертальних елементів дозволило скоротити травматизм серед пішоходів на 85%, тобто більш ніж у 6,5 разів.</a:t>
            </a:r>
          </a:p>
        </p:txBody>
      </p:sp>
      <p:sp>
        <p:nvSpPr>
          <p:cNvPr id="112" name="Shape 112"/>
          <p:cNvSpPr txBox="1"/>
          <p:nvPr/>
        </p:nvSpPr>
        <p:spPr>
          <a:xfrm>
            <a:off x="6206125" y="1911400"/>
            <a:ext cx="6796200" cy="7929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descr="DSC_8317.JPG" id="113" name="Shape 113"/>
          <p:cNvPicPr preferRelativeResize="0"/>
          <p:nvPr/>
        </p:nvPicPr>
        <p:blipFill>
          <a:blip r:embed="rId3">
            <a:alphaModFix/>
          </a:blip>
          <a:stretch>
            <a:fillRect/>
          </a:stretch>
        </p:blipFill>
        <p:spPr>
          <a:xfrm>
            <a:off x="4175850" y="1794199"/>
            <a:ext cx="4785001" cy="3169278"/>
          </a:xfrm>
          <a:prstGeom prst="rect">
            <a:avLst/>
          </a:prstGeom>
          <a:noFill/>
          <a:ln>
            <a:noFill/>
          </a:ln>
        </p:spPr>
      </p:pic>
      <p:pic>
        <p:nvPicPr>
          <p:cNvPr descr="DSC_8306.png" id="114" name="Shape 114"/>
          <p:cNvPicPr preferRelativeResize="0"/>
          <p:nvPr/>
        </p:nvPicPr>
        <p:blipFill>
          <a:blip r:embed="rId4">
            <a:alphaModFix/>
          </a:blip>
          <a:stretch>
            <a:fillRect/>
          </a:stretch>
        </p:blipFill>
        <p:spPr>
          <a:xfrm>
            <a:off x="-507100" y="1794187"/>
            <a:ext cx="4785001" cy="31692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