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charts/chart1.xml" ContentType="application/vnd.openxmlformats-officedocument.drawingml.chart+xml"/>
  <Override PartName="/ppt/theme/themeOverride8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charts/chart3.xml" ContentType="application/vnd.openxmlformats-officedocument.drawingml.chart+xml"/>
  <Override PartName="/ppt/theme/themeOverride10.xml" ContentType="application/vnd.openxmlformats-officedocument.themeOverride+xml"/>
  <Override PartName="/ppt/charts/chart4.xml" ContentType="application/vnd.openxmlformats-officedocument.drawingml.chart+xml"/>
  <Override PartName="/ppt/theme/themeOverride11.xml" ContentType="application/vnd.openxmlformats-officedocument.themeOverride+xml"/>
  <Override PartName="/ppt/charts/chart5.xml" ContentType="application/vnd.openxmlformats-officedocument.drawingml.chart+xml"/>
  <Override PartName="/ppt/theme/themeOverride12.xml" ContentType="application/vnd.openxmlformats-officedocument.themeOverride+xml"/>
  <Override PartName="/ppt/charts/chart6.xml" ContentType="application/vnd.openxmlformats-officedocument.drawingml.chart+xml"/>
  <Override PartName="/ppt/theme/themeOverride13.xml" ContentType="application/vnd.openxmlformats-officedocument.themeOverride+xml"/>
  <Override PartName="/ppt/charts/chart7.xml" ContentType="application/vnd.openxmlformats-officedocument.drawingml.chart+xml"/>
  <Override PartName="/ppt/theme/themeOverride14.xml" ContentType="application/vnd.openxmlformats-officedocument.themeOverride+xml"/>
  <Override PartName="/ppt/charts/chart8.xml" ContentType="application/vnd.openxmlformats-officedocument.drawingml.chart+xml"/>
  <Override PartName="/ppt/theme/themeOverride15.xml" ContentType="application/vnd.openxmlformats-officedocument.themeOverride+xml"/>
  <Override PartName="/ppt/charts/chart9.xml" ContentType="application/vnd.openxmlformats-officedocument.drawingml.chart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0" r:id="rId3"/>
    <p:sldId id="261" r:id="rId4"/>
    <p:sldId id="262" r:id="rId5"/>
    <p:sldId id="263" r:id="rId6"/>
    <p:sldId id="274" r:id="rId7"/>
    <p:sldId id="259" r:id="rId8"/>
    <p:sldId id="275" r:id="rId9"/>
    <p:sldId id="276" r:id="rId10"/>
    <p:sldId id="264" r:id="rId11"/>
    <p:sldId id="273" r:id="rId12"/>
    <p:sldId id="280" r:id="rId13"/>
    <p:sldId id="278" r:id="rId14"/>
    <p:sldId id="268" r:id="rId15"/>
    <p:sldId id="277" r:id="rId16"/>
    <p:sldId id="288" r:id="rId17"/>
    <p:sldId id="281" r:id="rId18"/>
    <p:sldId id="282" r:id="rId19"/>
    <p:sldId id="283" r:id="rId20"/>
    <p:sldId id="286" r:id="rId21"/>
    <p:sldId id="287" r:id="rId22"/>
    <p:sldId id="271" r:id="rId23"/>
    <p:sldId id="258" r:id="rId24"/>
    <p:sldId id="272" r:id="rId25"/>
    <p:sldId id="279" r:id="rId26"/>
    <p:sldId id="265" r:id="rId27"/>
    <p:sldId id="267" r:id="rId28"/>
    <p:sldId id="26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01" autoAdjust="0"/>
    <p:restoredTop sz="94657" autoAdjust="0"/>
  </p:normalViewPr>
  <p:slideViewPr>
    <p:cSldViewPr>
      <p:cViewPr>
        <p:scale>
          <a:sx n="107" d="100"/>
          <a:sy n="107" d="100"/>
        </p:scale>
        <p:origin x="-173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77;&#1082;&#1089;&#1087;&#1077;&#1088;&#1080;&#1084;&#1077;&#1085;&#1090;%20&#1076;&#1078;&#1075;&#1091;&#1090;.xlsx" TargetMode="External"/><Relationship Id="rId1" Type="http://schemas.openxmlformats.org/officeDocument/2006/relationships/themeOverride" Target="../theme/themeOverride9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7;&#1082;&#1089;&#1087;&#1077;&#1088;&#1080;&#1084;&#1077;&#1085;&#1090;%20&#1076;&#1078;&#1075;&#1091;&#1090;.xlsx" TargetMode="External"/><Relationship Id="rId1" Type="http://schemas.openxmlformats.org/officeDocument/2006/relationships/themeOverride" Target="../theme/themeOverride10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77;&#1082;&#1089;&#1087;&#1077;&#1088;&#1080;&#1084;&#1077;&#1085;&#1090;%20&#1076;&#1078;&#1075;&#1091;&#1090;.xlsx" TargetMode="External"/><Relationship Id="rId1" Type="http://schemas.openxmlformats.org/officeDocument/2006/relationships/themeOverride" Target="../theme/themeOverride1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7;&#1082;&#1089;&#1087;&#1077;&#1088;&#1080;&#1084;&#1077;&#1085;&#1090;%20&#1076;&#1078;&#1075;&#1091;&#1090;.xlsx" TargetMode="External"/><Relationship Id="rId1" Type="http://schemas.openxmlformats.org/officeDocument/2006/relationships/themeOverride" Target="../theme/themeOverride1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77;&#1082;&#1089;&#1087;&#1077;&#1088;&#1080;&#1084;&#1077;&#1085;&#1090;%20&#1076;&#1078;&#1075;&#1091;&#1090;.xlsx" TargetMode="External"/><Relationship Id="rId1" Type="http://schemas.openxmlformats.org/officeDocument/2006/relationships/themeOverride" Target="../theme/themeOverride1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7;&#1082;&#1089;&#1087;&#1077;&#1088;&#1080;&#1084;&#1077;&#1085;&#1090;%20&#1076;&#1078;&#1075;&#1091;&#1090;.xlsx" TargetMode="External"/><Relationship Id="rId1" Type="http://schemas.openxmlformats.org/officeDocument/2006/relationships/themeOverride" Target="../theme/themeOverride1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77;&#1082;&#1089;&#1087;&#1077;&#1088;&#1080;&#1084;&#1077;&#1085;&#1090;%20&#1076;&#1078;&#1075;&#1091;&#1090;.xlsx" TargetMode="External"/><Relationship Id="rId1" Type="http://schemas.openxmlformats.org/officeDocument/2006/relationships/themeOverride" Target="../theme/themeOverride1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7;&#1082;&#1089;&#1087;&#1077;&#1088;&#1080;&#1084;&#1077;&#1085;&#1090;%20&#1076;&#1078;&#1075;&#1091;&#1090;.xlsx" TargetMode="External"/><Relationship Id="rId1" Type="http://schemas.openxmlformats.org/officeDocument/2006/relationships/themeOverride" Target="../theme/themeOverride1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006172839506171E-2"/>
          <c:y val="8.7446362243792097E-2"/>
          <c:w val="0.96604938271604934"/>
          <c:h val="0.839824364450173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2.0590247399630602E-2"/>
                  <c:y val="-0.33414373716293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439012831729368E-2"/>
                  <c:y val="-0.244261030393543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8705890930300382E-2"/>
                  <c:y val="2.2897565615305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ні</c:v>
                </c:pt>
                <c:pt idx="1">
                  <c:v>розглядали тестові питання</c:v>
                </c:pt>
                <c:pt idx="2">
                  <c:v>дещо показували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0.56000000000000005</c:v>
                </c:pt>
                <c:pt idx="1">
                  <c:v>0.37</c:v>
                </c:pt>
                <c:pt idx="2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7334836610960829E-2"/>
          <c:y val="3.4227408531582466E-2"/>
          <c:w val="0.9432285301633152"/>
          <c:h val="0.86138791378072421"/>
        </c:manualLayout>
      </c:layout>
      <c:lineChart>
        <c:grouping val="standard"/>
        <c:varyColors val="0"/>
        <c:ser>
          <c:idx val="0"/>
          <c:order val="0"/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dPt>
            <c:idx val="24"/>
            <c:bubble3D val="0"/>
            <c:spPr>
              <a:ln w="76200">
                <a:solidFill>
                  <a:srgbClr val="FFFF00"/>
                </a:solidFill>
              </a:ln>
            </c:spPr>
          </c:dPt>
          <c:dPt>
            <c:idx val="25"/>
            <c:bubble3D val="0"/>
            <c:spPr>
              <a:ln w="76200">
                <a:solidFill>
                  <a:srgbClr val="FFFF00"/>
                </a:solidFill>
              </a:ln>
            </c:spPr>
          </c:dPt>
          <c:dPt>
            <c:idx val="26"/>
            <c:bubble3D val="0"/>
            <c:spPr>
              <a:ln w="76200">
                <a:solidFill>
                  <a:srgbClr val="FFFF00"/>
                </a:solidFill>
              </a:ln>
            </c:spPr>
          </c:dPt>
          <c:dPt>
            <c:idx val="27"/>
            <c:bubble3D val="0"/>
            <c:spPr>
              <a:ln w="76200">
                <a:solidFill>
                  <a:srgbClr val="FFFF00"/>
                </a:solidFill>
              </a:ln>
            </c:spPr>
          </c:dPt>
          <c:dPt>
            <c:idx val="28"/>
            <c:bubble3D val="0"/>
            <c:spPr>
              <a:ln w="76200">
                <a:solidFill>
                  <a:srgbClr val="FFFF00"/>
                </a:solidFill>
              </a:ln>
            </c:spPr>
          </c:dPt>
          <c:dPt>
            <c:idx val="29"/>
            <c:bubble3D val="0"/>
            <c:spPr>
              <a:ln w="76200">
                <a:solidFill>
                  <a:srgbClr val="FFFF00"/>
                </a:solidFill>
              </a:ln>
            </c:spPr>
          </c:dPt>
          <c:val>
            <c:numRef>
              <c:f>'SWAT-T'!$B$19:$AE$19</c:f>
              <c:numCache>
                <c:formatCode>0.0</c:formatCode>
                <c:ptCount val="30"/>
                <c:pt idx="0" formatCode="General">
                  <c:v>41</c:v>
                </c:pt>
                <c:pt idx="1">
                  <c:v>41.916666666666664</c:v>
                </c:pt>
                <c:pt idx="2">
                  <c:v>34.083333333333336</c:v>
                </c:pt>
                <c:pt idx="3">
                  <c:v>30.833333333333332</c:v>
                </c:pt>
                <c:pt idx="4" formatCode="General">
                  <c:v>28.5</c:v>
                </c:pt>
                <c:pt idx="5" formatCode="General">
                  <c:v>29</c:v>
                </c:pt>
                <c:pt idx="6" formatCode="General">
                  <c:v>30</c:v>
                </c:pt>
                <c:pt idx="7">
                  <c:v>29.416666666666668</c:v>
                </c:pt>
                <c:pt idx="8">
                  <c:v>29.666666666666668</c:v>
                </c:pt>
                <c:pt idx="9">
                  <c:v>24.75</c:v>
                </c:pt>
                <c:pt idx="10" formatCode="General">
                  <c:v>34</c:v>
                </c:pt>
                <c:pt idx="11">
                  <c:v>34.916666666666664</c:v>
                </c:pt>
                <c:pt idx="12" formatCode="#,##0.0">
                  <c:v>28.75</c:v>
                </c:pt>
                <c:pt idx="13">
                  <c:v>27.75</c:v>
                </c:pt>
                <c:pt idx="14">
                  <c:v>24.833333333333332</c:v>
                </c:pt>
                <c:pt idx="15">
                  <c:v>21.166666666666668</c:v>
                </c:pt>
                <c:pt idx="16">
                  <c:v>21.75</c:v>
                </c:pt>
                <c:pt idx="17">
                  <c:v>18.833333333333332</c:v>
                </c:pt>
                <c:pt idx="18">
                  <c:v>23.5</c:v>
                </c:pt>
                <c:pt idx="19">
                  <c:v>19.25</c:v>
                </c:pt>
                <c:pt idx="20">
                  <c:v>22.75</c:v>
                </c:pt>
                <c:pt idx="21">
                  <c:v>16.166666666666668</c:v>
                </c:pt>
                <c:pt idx="22">
                  <c:v>15.583333333333334</c:v>
                </c:pt>
                <c:pt idx="23">
                  <c:v>15.25</c:v>
                </c:pt>
                <c:pt idx="24">
                  <c:v>14.833333333333334</c:v>
                </c:pt>
                <c:pt idx="25">
                  <c:v>14.916666666666666</c:v>
                </c:pt>
                <c:pt idx="26" formatCode="General">
                  <c:v>15</c:v>
                </c:pt>
                <c:pt idx="27">
                  <c:v>14.75</c:v>
                </c:pt>
                <c:pt idx="28">
                  <c:v>14.916666666666666</c:v>
                </c:pt>
                <c:pt idx="29">
                  <c:v>14.916666666666666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552192"/>
        <c:axId val="128638976"/>
      </c:lineChart>
      <c:catAx>
        <c:axId val="112552192"/>
        <c:scaling>
          <c:orientation val="minMax"/>
        </c:scaling>
        <c:delete val="0"/>
        <c:axPos val="b"/>
        <c:majorTickMark val="out"/>
        <c:minorTickMark val="none"/>
        <c:tickLblPos val="nextTo"/>
        <c:crossAx val="128638976"/>
        <c:crosses val="autoZero"/>
        <c:auto val="1"/>
        <c:lblAlgn val="ctr"/>
        <c:lblOffset val="100"/>
        <c:noMultiLvlLbl val="0"/>
      </c:catAx>
      <c:valAx>
        <c:axId val="128638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25521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7334836610960829E-2"/>
          <c:y val="3.4227408531582466E-2"/>
          <c:w val="0.88955094530601586"/>
          <c:h val="0.90087349049559617"/>
        </c:manualLayout>
      </c:layout>
      <c:lineChart>
        <c:grouping val="standard"/>
        <c:varyColors val="0"/>
        <c:ser>
          <c:idx val="0"/>
          <c:order val="0"/>
          <c:spPr>
            <a:ln w="57150"/>
          </c:spPr>
          <c:marker>
            <c:symbol val="none"/>
          </c:marker>
          <c:val>
            <c:numRef>
              <c:f>'SWAT-T'!$B$19:$AE$19</c:f>
              <c:numCache>
                <c:formatCode>0.0</c:formatCode>
                <c:ptCount val="30"/>
                <c:pt idx="0" formatCode="General">
                  <c:v>41</c:v>
                </c:pt>
                <c:pt idx="1">
                  <c:v>42.916666666666664</c:v>
                </c:pt>
                <c:pt idx="2">
                  <c:v>35.666666666666664</c:v>
                </c:pt>
                <c:pt idx="3">
                  <c:v>32.25</c:v>
                </c:pt>
                <c:pt idx="4">
                  <c:v>31.166666666666668</c:v>
                </c:pt>
                <c:pt idx="5" formatCode="General">
                  <c:v>33</c:v>
                </c:pt>
                <c:pt idx="6" formatCode="General">
                  <c:v>32</c:v>
                </c:pt>
                <c:pt idx="7">
                  <c:v>32.25</c:v>
                </c:pt>
                <c:pt idx="8">
                  <c:v>33</c:v>
                </c:pt>
                <c:pt idx="9">
                  <c:v>35</c:v>
                </c:pt>
                <c:pt idx="10" formatCode="General">
                  <c:v>34</c:v>
                </c:pt>
                <c:pt idx="11">
                  <c:v>34.916666666666664</c:v>
                </c:pt>
                <c:pt idx="12" formatCode="#,##0.0">
                  <c:v>34.666666666666664</c:v>
                </c:pt>
                <c:pt idx="13">
                  <c:v>33.583333333333336</c:v>
                </c:pt>
                <c:pt idx="14">
                  <c:v>33.166666666666664</c:v>
                </c:pt>
                <c:pt idx="15">
                  <c:v>32.25</c:v>
                </c:pt>
                <c:pt idx="16">
                  <c:v>31.75</c:v>
                </c:pt>
                <c:pt idx="17">
                  <c:v>31.25</c:v>
                </c:pt>
                <c:pt idx="18">
                  <c:v>29.333333333333332</c:v>
                </c:pt>
                <c:pt idx="19">
                  <c:v>20.666666666666668</c:v>
                </c:pt>
                <c:pt idx="20">
                  <c:v>20.666666666666668</c:v>
                </c:pt>
                <c:pt idx="21">
                  <c:v>19</c:v>
                </c:pt>
                <c:pt idx="22">
                  <c:v>19.583333333333332</c:v>
                </c:pt>
                <c:pt idx="23">
                  <c:v>19.5</c:v>
                </c:pt>
                <c:pt idx="24">
                  <c:v>19.416666666666668</c:v>
                </c:pt>
                <c:pt idx="25">
                  <c:v>19.5</c:v>
                </c:pt>
                <c:pt idx="26">
                  <c:v>19.666666666666668</c:v>
                </c:pt>
                <c:pt idx="27">
                  <c:v>19.25</c:v>
                </c:pt>
                <c:pt idx="28">
                  <c:v>19.583333333333332</c:v>
                </c:pt>
                <c:pt idx="29">
                  <c:v>19.583333333333332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369280"/>
        <c:axId val="140442624"/>
      </c:lineChart>
      <c:catAx>
        <c:axId val="13836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140442624"/>
        <c:crosses val="autoZero"/>
        <c:auto val="1"/>
        <c:lblAlgn val="ctr"/>
        <c:lblOffset val="100"/>
        <c:noMultiLvlLbl val="0"/>
      </c:catAx>
      <c:valAx>
        <c:axId val="140442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3692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'SWAT-T'!$B$72:$AE$72</c:f>
              <c:numCache>
                <c:formatCode>0.0</c:formatCode>
                <c:ptCount val="30"/>
                <c:pt idx="0">
                  <c:v>57.25</c:v>
                </c:pt>
                <c:pt idx="1">
                  <c:v>60.916666666666664</c:v>
                </c:pt>
                <c:pt idx="2">
                  <c:v>59.666666666666664</c:v>
                </c:pt>
                <c:pt idx="3">
                  <c:v>53.916666666666664</c:v>
                </c:pt>
                <c:pt idx="4">
                  <c:v>50.916666666666664</c:v>
                </c:pt>
                <c:pt idx="5">
                  <c:v>42.916666666666664</c:v>
                </c:pt>
                <c:pt idx="6">
                  <c:v>42.166666666666664</c:v>
                </c:pt>
                <c:pt idx="7">
                  <c:v>41.166666666666664</c:v>
                </c:pt>
                <c:pt idx="8">
                  <c:v>43.75</c:v>
                </c:pt>
                <c:pt idx="9">
                  <c:v>39.083333333333336</c:v>
                </c:pt>
                <c:pt idx="10">
                  <c:v>48.083333333333336</c:v>
                </c:pt>
                <c:pt idx="11">
                  <c:v>38.833333333333336</c:v>
                </c:pt>
                <c:pt idx="12" formatCode="#,##0.0">
                  <c:v>39.916666666666664</c:v>
                </c:pt>
                <c:pt idx="13">
                  <c:v>40.75</c:v>
                </c:pt>
                <c:pt idx="14">
                  <c:v>36.666666666666664</c:v>
                </c:pt>
                <c:pt idx="15">
                  <c:v>38.166666666666664</c:v>
                </c:pt>
                <c:pt idx="16">
                  <c:v>35.5</c:v>
                </c:pt>
                <c:pt idx="17">
                  <c:v>32.583333333333336</c:v>
                </c:pt>
                <c:pt idx="18">
                  <c:v>25.333333333333332</c:v>
                </c:pt>
                <c:pt idx="19">
                  <c:v>23.166666666666668</c:v>
                </c:pt>
                <c:pt idx="20">
                  <c:v>22.75</c:v>
                </c:pt>
                <c:pt idx="21">
                  <c:v>22</c:v>
                </c:pt>
                <c:pt idx="22">
                  <c:v>20.416666666666668</c:v>
                </c:pt>
                <c:pt idx="23">
                  <c:v>19.833333333333332</c:v>
                </c:pt>
                <c:pt idx="24">
                  <c:v>19.25</c:v>
                </c:pt>
                <c:pt idx="25">
                  <c:v>19.083333333333332</c:v>
                </c:pt>
                <c:pt idx="26" formatCode="General">
                  <c:v>19</c:v>
                </c:pt>
                <c:pt idx="27">
                  <c:v>18.833333333333332</c:v>
                </c:pt>
                <c:pt idx="28">
                  <c:v>18.583333333333332</c:v>
                </c:pt>
                <c:pt idx="29">
                  <c:v>18.416666666666668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067648"/>
        <c:axId val="175007616"/>
      </c:lineChart>
      <c:catAx>
        <c:axId val="173067648"/>
        <c:scaling>
          <c:orientation val="minMax"/>
        </c:scaling>
        <c:delete val="0"/>
        <c:axPos val="b"/>
        <c:majorTickMark val="out"/>
        <c:minorTickMark val="none"/>
        <c:tickLblPos val="nextTo"/>
        <c:crossAx val="175007616"/>
        <c:crosses val="autoZero"/>
        <c:auto val="1"/>
        <c:lblAlgn val="ctr"/>
        <c:lblOffset val="100"/>
        <c:noMultiLvlLbl val="0"/>
      </c:catAx>
      <c:valAx>
        <c:axId val="17500761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730676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57150"/>
          </c:spPr>
          <c:marker>
            <c:symbol val="none"/>
          </c:marker>
          <c:val>
            <c:numRef>
              <c:f>'SWAT-T'!$B$72:$AE$72</c:f>
              <c:numCache>
                <c:formatCode>0.0</c:formatCode>
                <c:ptCount val="30"/>
                <c:pt idx="0">
                  <c:v>63.166666666666664</c:v>
                </c:pt>
                <c:pt idx="1">
                  <c:v>63</c:v>
                </c:pt>
                <c:pt idx="2">
                  <c:v>60.333333333333336</c:v>
                </c:pt>
                <c:pt idx="3">
                  <c:v>54.666666666666664</c:v>
                </c:pt>
                <c:pt idx="4">
                  <c:v>52.583333333333336</c:v>
                </c:pt>
                <c:pt idx="5">
                  <c:v>44.666666666666664</c:v>
                </c:pt>
                <c:pt idx="6">
                  <c:v>43.583333333333336</c:v>
                </c:pt>
                <c:pt idx="7">
                  <c:v>43.333333333333336</c:v>
                </c:pt>
                <c:pt idx="8">
                  <c:v>45.75</c:v>
                </c:pt>
                <c:pt idx="9">
                  <c:v>41.5</c:v>
                </c:pt>
                <c:pt idx="10">
                  <c:v>50.25</c:v>
                </c:pt>
                <c:pt idx="11">
                  <c:v>41.5</c:v>
                </c:pt>
                <c:pt idx="12" formatCode="#,##0.0">
                  <c:v>41.75</c:v>
                </c:pt>
                <c:pt idx="13">
                  <c:v>42.916666666666664</c:v>
                </c:pt>
                <c:pt idx="14">
                  <c:v>39.416666666666664</c:v>
                </c:pt>
                <c:pt idx="15">
                  <c:v>38.166666666666664</c:v>
                </c:pt>
                <c:pt idx="16">
                  <c:v>38.416666666666664</c:v>
                </c:pt>
                <c:pt idx="17">
                  <c:v>37.333333333333336</c:v>
                </c:pt>
                <c:pt idx="18">
                  <c:v>27.416666666666668</c:v>
                </c:pt>
                <c:pt idx="19">
                  <c:v>25.666666666666668</c:v>
                </c:pt>
                <c:pt idx="20">
                  <c:v>21.583333333333332</c:v>
                </c:pt>
                <c:pt idx="21">
                  <c:v>20.25</c:v>
                </c:pt>
                <c:pt idx="22">
                  <c:v>20.416666666666668</c:v>
                </c:pt>
                <c:pt idx="23">
                  <c:v>20.5</c:v>
                </c:pt>
                <c:pt idx="24">
                  <c:v>20.333333333333332</c:v>
                </c:pt>
                <c:pt idx="25">
                  <c:v>20.75</c:v>
                </c:pt>
                <c:pt idx="26">
                  <c:v>20.416666666666668</c:v>
                </c:pt>
                <c:pt idx="27">
                  <c:v>20.583333333333332</c:v>
                </c:pt>
                <c:pt idx="28">
                  <c:v>20.25</c:v>
                </c:pt>
                <c:pt idx="29">
                  <c:v>20.583333333333332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219392"/>
        <c:axId val="188220928"/>
      </c:lineChart>
      <c:catAx>
        <c:axId val="188219392"/>
        <c:scaling>
          <c:orientation val="minMax"/>
        </c:scaling>
        <c:delete val="0"/>
        <c:axPos val="b"/>
        <c:majorTickMark val="out"/>
        <c:minorTickMark val="none"/>
        <c:tickLblPos val="nextTo"/>
        <c:crossAx val="188220928"/>
        <c:crosses val="autoZero"/>
        <c:auto val="1"/>
        <c:lblAlgn val="ctr"/>
        <c:lblOffset val="100"/>
        <c:noMultiLvlLbl val="0"/>
      </c:catAx>
      <c:valAx>
        <c:axId val="18822092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882193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'через 30 днів'!$B$19:$K$19</c:f>
              <c:numCache>
                <c:formatCode>0.0</c:formatCode>
                <c:ptCount val="10"/>
                <c:pt idx="0">
                  <c:v>50.666666666666664</c:v>
                </c:pt>
                <c:pt idx="1">
                  <c:v>46.416666666666664</c:v>
                </c:pt>
                <c:pt idx="2">
                  <c:v>36.333333333333336</c:v>
                </c:pt>
                <c:pt idx="3">
                  <c:v>29.166666666666668</c:v>
                </c:pt>
                <c:pt idx="4">
                  <c:v>19.666666666666668</c:v>
                </c:pt>
                <c:pt idx="5">
                  <c:v>19.333333333333332</c:v>
                </c:pt>
                <c:pt idx="6" formatCode="General">
                  <c:v>19.5</c:v>
                </c:pt>
                <c:pt idx="7">
                  <c:v>19</c:v>
                </c:pt>
                <c:pt idx="8">
                  <c:v>19.166666666666668</c:v>
                </c:pt>
                <c:pt idx="9">
                  <c:v>18.916666666666668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066624"/>
        <c:axId val="189085568"/>
      </c:lineChart>
      <c:catAx>
        <c:axId val="189066624"/>
        <c:scaling>
          <c:orientation val="minMax"/>
        </c:scaling>
        <c:delete val="0"/>
        <c:axPos val="b"/>
        <c:majorTickMark val="out"/>
        <c:minorTickMark val="none"/>
        <c:tickLblPos val="nextTo"/>
        <c:crossAx val="189085568"/>
        <c:crosses val="autoZero"/>
        <c:auto val="1"/>
        <c:lblAlgn val="ctr"/>
        <c:lblOffset val="100"/>
        <c:noMultiLvlLbl val="0"/>
      </c:catAx>
      <c:valAx>
        <c:axId val="18908556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890666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57150"/>
          </c:spPr>
          <c:marker>
            <c:symbol val="none"/>
          </c:marker>
          <c:val>
            <c:numRef>
              <c:f>'через 30 днів'!$B$19:$K$19</c:f>
              <c:numCache>
                <c:formatCode>0.0</c:formatCode>
                <c:ptCount val="10"/>
                <c:pt idx="0">
                  <c:v>25.5</c:v>
                </c:pt>
                <c:pt idx="1">
                  <c:v>24.083333333333332</c:v>
                </c:pt>
                <c:pt idx="2">
                  <c:v>24.25</c:v>
                </c:pt>
                <c:pt idx="3">
                  <c:v>23.75</c:v>
                </c:pt>
                <c:pt idx="4">
                  <c:v>21.833333333333332</c:v>
                </c:pt>
                <c:pt idx="5">
                  <c:v>21.416666666666668</c:v>
                </c:pt>
                <c:pt idx="6">
                  <c:v>21.583333333333332</c:v>
                </c:pt>
                <c:pt idx="7">
                  <c:v>21.083333333333332</c:v>
                </c:pt>
                <c:pt idx="8">
                  <c:v>20.75</c:v>
                </c:pt>
                <c:pt idx="9">
                  <c:v>19.833333333333332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199488"/>
        <c:axId val="189201024"/>
      </c:lineChart>
      <c:catAx>
        <c:axId val="189199488"/>
        <c:scaling>
          <c:orientation val="minMax"/>
        </c:scaling>
        <c:delete val="0"/>
        <c:axPos val="b"/>
        <c:majorTickMark val="out"/>
        <c:minorTickMark val="none"/>
        <c:tickLblPos val="nextTo"/>
        <c:crossAx val="189201024"/>
        <c:crosses val="autoZero"/>
        <c:auto val="1"/>
        <c:lblAlgn val="ctr"/>
        <c:lblOffset val="100"/>
        <c:noMultiLvlLbl val="0"/>
      </c:catAx>
      <c:valAx>
        <c:axId val="18920102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891994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'через 30 днів'!$B$48:$K$48</c:f>
              <c:numCache>
                <c:formatCode>0.0</c:formatCode>
                <c:ptCount val="10"/>
                <c:pt idx="0">
                  <c:v>66.333333333333329</c:v>
                </c:pt>
                <c:pt idx="1">
                  <c:v>62.833333333333336</c:v>
                </c:pt>
                <c:pt idx="2">
                  <c:v>56.416666666666664</c:v>
                </c:pt>
                <c:pt idx="3">
                  <c:v>48.916666666666664</c:v>
                </c:pt>
                <c:pt idx="4">
                  <c:v>39.083333333333336</c:v>
                </c:pt>
                <c:pt idx="5">
                  <c:v>29.166666666666668</c:v>
                </c:pt>
                <c:pt idx="6">
                  <c:v>21.333333333333332</c:v>
                </c:pt>
                <c:pt idx="7">
                  <c:v>20</c:v>
                </c:pt>
                <c:pt idx="8">
                  <c:v>20.083333333333332</c:v>
                </c:pt>
                <c:pt idx="9">
                  <c:v>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3572224"/>
        <c:axId val="233573760"/>
      </c:lineChart>
      <c:catAx>
        <c:axId val="233572224"/>
        <c:scaling>
          <c:orientation val="minMax"/>
        </c:scaling>
        <c:delete val="0"/>
        <c:axPos val="b"/>
        <c:majorTickMark val="out"/>
        <c:minorTickMark val="none"/>
        <c:tickLblPos val="nextTo"/>
        <c:crossAx val="233573760"/>
        <c:crosses val="autoZero"/>
        <c:auto val="1"/>
        <c:lblAlgn val="ctr"/>
        <c:lblOffset val="100"/>
        <c:noMultiLvlLbl val="0"/>
      </c:catAx>
      <c:valAx>
        <c:axId val="23357376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335722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57150"/>
          </c:spPr>
          <c:marker>
            <c:symbol val="none"/>
          </c:marker>
          <c:val>
            <c:numRef>
              <c:f>'через 30 днів'!$B$48:$K$48</c:f>
              <c:numCache>
                <c:formatCode>0.0</c:formatCode>
                <c:ptCount val="10"/>
                <c:pt idx="0">
                  <c:v>24</c:v>
                </c:pt>
                <c:pt idx="1">
                  <c:v>27</c:v>
                </c:pt>
                <c:pt idx="2">
                  <c:v>23.5</c:v>
                </c:pt>
                <c:pt idx="3">
                  <c:v>21.75</c:v>
                </c:pt>
                <c:pt idx="4">
                  <c:v>21.666666666666668</c:v>
                </c:pt>
                <c:pt idx="5">
                  <c:v>23.083333333333332</c:v>
                </c:pt>
                <c:pt idx="6">
                  <c:v>21.333333333333332</c:v>
                </c:pt>
                <c:pt idx="7">
                  <c:v>21</c:v>
                </c:pt>
                <c:pt idx="8">
                  <c:v>21.5</c:v>
                </c:pt>
                <c:pt idx="9">
                  <c:v>21.166666666666668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370880"/>
        <c:axId val="271375360"/>
      </c:lineChart>
      <c:catAx>
        <c:axId val="271370880"/>
        <c:scaling>
          <c:orientation val="minMax"/>
        </c:scaling>
        <c:delete val="0"/>
        <c:axPos val="b"/>
        <c:majorTickMark val="out"/>
        <c:minorTickMark val="none"/>
        <c:tickLblPos val="nextTo"/>
        <c:crossAx val="271375360"/>
        <c:crosses val="autoZero"/>
        <c:auto val="1"/>
        <c:lblAlgn val="ctr"/>
        <c:lblOffset val="100"/>
        <c:noMultiLvlLbl val="0"/>
      </c:catAx>
      <c:valAx>
        <c:axId val="27137536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713708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D08B1E-B456-4F09-AF2A-9ADB2745EB4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CA4B3AF-66D3-452B-B218-4A2187FFE2C2}">
      <dgm:prSet phldrT="[Текст]"/>
      <dgm:spPr/>
      <dgm:t>
        <a:bodyPr/>
        <a:lstStyle/>
        <a:p>
          <a:r>
            <a:rPr lang="uk-UA" dirty="0" smtClean="0"/>
            <a:t>Пройти успішно 2 стажування під контролем досвідченого інструктора</a:t>
          </a:r>
          <a:endParaRPr lang="uk-UA" dirty="0"/>
        </a:p>
      </dgm:t>
    </dgm:pt>
    <dgm:pt modelId="{8A828448-48F2-4C83-AC53-FC2F45E703B6}" type="parTrans" cxnId="{24710C49-727D-43FC-B239-A669044E4071}">
      <dgm:prSet/>
      <dgm:spPr/>
      <dgm:t>
        <a:bodyPr/>
        <a:lstStyle/>
        <a:p>
          <a:endParaRPr lang="uk-UA"/>
        </a:p>
      </dgm:t>
    </dgm:pt>
    <dgm:pt modelId="{79E55ACB-EA36-49EC-87E1-818080FA1455}" type="sibTrans" cxnId="{24710C49-727D-43FC-B239-A669044E4071}">
      <dgm:prSet/>
      <dgm:spPr/>
      <dgm:t>
        <a:bodyPr/>
        <a:lstStyle/>
        <a:p>
          <a:endParaRPr lang="uk-UA"/>
        </a:p>
      </dgm:t>
    </dgm:pt>
    <dgm:pt modelId="{BB8FC759-1CF7-4A26-9DE2-09A977FB6354}">
      <dgm:prSet phldrT="[Текст]"/>
      <dgm:spPr/>
      <dgm:t>
        <a:bodyPr/>
        <a:lstStyle/>
        <a:p>
          <a:r>
            <a:rPr lang="uk-UA" dirty="0" smtClean="0"/>
            <a:t>Пройти успішно інструкторський курс</a:t>
          </a:r>
          <a:endParaRPr lang="uk-UA" dirty="0"/>
        </a:p>
      </dgm:t>
    </dgm:pt>
    <dgm:pt modelId="{E1DBCF1B-EF39-4290-AA61-6258CF01AFAB}" type="parTrans" cxnId="{9DA7D27C-499D-4C28-A81E-019CE6300108}">
      <dgm:prSet/>
      <dgm:spPr/>
      <dgm:t>
        <a:bodyPr/>
        <a:lstStyle/>
        <a:p>
          <a:endParaRPr lang="uk-UA"/>
        </a:p>
      </dgm:t>
    </dgm:pt>
    <dgm:pt modelId="{FA545E8B-6425-46D5-B446-A0375DE6040A}" type="sibTrans" cxnId="{9DA7D27C-499D-4C28-A81E-019CE6300108}">
      <dgm:prSet/>
      <dgm:spPr/>
      <dgm:t>
        <a:bodyPr/>
        <a:lstStyle/>
        <a:p>
          <a:endParaRPr lang="uk-UA"/>
        </a:p>
      </dgm:t>
    </dgm:pt>
    <dgm:pt modelId="{189FB4FA-0A52-4D8D-B029-B82D12E172D7}">
      <dgm:prSet phldrT="[Текст]"/>
      <dgm:spPr/>
      <dgm:t>
        <a:bodyPr/>
        <a:lstStyle/>
        <a:p>
          <a:r>
            <a:rPr lang="uk-UA" dirty="0" smtClean="0"/>
            <a:t>Пройти успішно програму підготовки</a:t>
          </a:r>
          <a:endParaRPr lang="uk-UA" dirty="0"/>
        </a:p>
      </dgm:t>
    </dgm:pt>
    <dgm:pt modelId="{B880AC0C-0B55-4299-AE9A-113CF4A0830F}" type="parTrans" cxnId="{A41B4F9D-ADD3-4175-A56C-E4386D7ECF89}">
      <dgm:prSet/>
      <dgm:spPr/>
      <dgm:t>
        <a:bodyPr/>
        <a:lstStyle/>
        <a:p>
          <a:endParaRPr lang="uk-UA"/>
        </a:p>
      </dgm:t>
    </dgm:pt>
    <dgm:pt modelId="{3016BDDB-466E-4F09-B79C-A2C724C70B76}" type="sibTrans" cxnId="{A41B4F9D-ADD3-4175-A56C-E4386D7ECF89}">
      <dgm:prSet/>
      <dgm:spPr/>
      <dgm:t>
        <a:bodyPr/>
        <a:lstStyle/>
        <a:p>
          <a:endParaRPr lang="uk-UA"/>
        </a:p>
      </dgm:t>
    </dgm:pt>
    <dgm:pt modelId="{712F45D4-5733-4892-8D15-3081450FFC5C}">
      <dgm:prSet custT="1"/>
      <dgm:spPr/>
      <dgm:t>
        <a:bodyPr/>
        <a:lstStyle/>
        <a:p>
          <a:r>
            <a:rPr lang="uk-UA" sz="2800" dirty="0" smtClean="0">
              <a:solidFill>
                <a:srgbClr val="FF0000"/>
              </a:solidFill>
            </a:rPr>
            <a:t>Я ІНСТРУКТОР !!!!</a:t>
          </a:r>
          <a:endParaRPr lang="uk-UA" sz="2800" dirty="0">
            <a:solidFill>
              <a:srgbClr val="FF0000"/>
            </a:solidFill>
          </a:endParaRPr>
        </a:p>
      </dgm:t>
    </dgm:pt>
    <dgm:pt modelId="{D0239EC3-FED6-42A7-B07E-B945CD707D93}" type="parTrans" cxnId="{E8CE179D-8C61-40C6-9686-1F1ACAC467FE}">
      <dgm:prSet/>
      <dgm:spPr/>
      <dgm:t>
        <a:bodyPr/>
        <a:lstStyle/>
        <a:p>
          <a:endParaRPr lang="uk-UA"/>
        </a:p>
      </dgm:t>
    </dgm:pt>
    <dgm:pt modelId="{FB13E056-CFBB-44C4-B154-60EC755187DB}" type="sibTrans" cxnId="{E8CE179D-8C61-40C6-9686-1F1ACAC467FE}">
      <dgm:prSet/>
      <dgm:spPr/>
      <dgm:t>
        <a:bodyPr/>
        <a:lstStyle/>
        <a:p>
          <a:endParaRPr lang="uk-UA"/>
        </a:p>
      </dgm:t>
    </dgm:pt>
    <dgm:pt modelId="{C9E55719-12DA-49EF-8BC6-BF87CDD1264C}" type="pres">
      <dgm:prSet presAssocID="{7AD08B1E-B456-4F09-AF2A-9ADB2745EB4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D5D8C8AD-8431-49DD-B005-A0BA5967083F}" type="pres">
      <dgm:prSet presAssocID="{7AD08B1E-B456-4F09-AF2A-9ADB2745EB46}" presName="pyramid" presStyleLbl="node1" presStyleIdx="0" presStyleCnt="1"/>
      <dgm:spPr/>
    </dgm:pt>
    <dgm:pt modelId="{02AB112F-38C4-46B4-948F-F74F35ED07FF}" type="pres">
      <dgm:prSet presAssocID="{7AD08B1E-B456-4F09-AF2A-9ADB2745EB46}" presName="theList" presStyleCnt="0"/>
      <dgm:spPr/>
    </dgm:pt>
    <dgm:pt modelId="{56EDDF38-FFDE-420B-B650-42056AEAD166}" type="pres">
      <dgm:prSet presAssocID="{BCA4B3AF-66D3-452B-B218-4A2187FFE2C2}" presName="aNode" presStyleLbl="fgAcc1" presStyleIdx="0" presStyleCnt="4" custLinFactY="77936" custLinFactNeighborX="15997" custLinFactNeighbor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CA053B0-A639-4B31-AE2D-2AF0655A1635}" type="pres">
      <dgm:prSet presAssocID="{BCA4B3AF-66D3-452B-B218-4A2187FFE2C2}" presName="aSpace" presStyleCnt="0"/>
      <dgm:spPr/>
    </dgm:pt>
    <dgm:pt modelId="{3D9F48AA-007F-4679-9FA3-6706AA2A404A}" type="pres">
      <dgm:prSet presAssocID="{BB8FC759-1CF7-4A26-9DE2-09A977FB6354}" presName="aNode" presStyleLbl="fgAcc1" presStyleIdx="1" presStyleCnt="4" custLinFactY="100000" custLinFactNeighborX="18227" custLinFactNeighborY="1323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D1507C3-4157-4D9C-B6FB-E1FAC01B41B1}" type="pres">
      <dgm:prSet presAssocID="{BB8FC759-1CF7-4A26-9DE2-09A977FB6354}" presName="aSpace" presStyleCnt="0"/>
      <dgm:spPr/>
    </dgm:pt>
    <dgm:pt modelId="{EA36E91D-B88F-42ED-BD10-4A1079F4A70E}" type="pres">
      <dgm:prSet presAssocID="{189FB4FA-0A52-4D8D-B029-B82D12E172D7}" presName="aNode" presStyleLbl="fgAcc1" presStyleIdx="2" presStyleCnt="4" custLinFactY="125813" custLinFactNeighborX="20457" custLinFactNeighborY="2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815773-E90B-4747-A9C5-C49D39BED61E}" type="pres">
      <dgm:prSet presAssocID="{189FB4FA-0A52-4D8D-B029-B82D12E172D7}" presName="aSpace" presStyleCnt="0"/>
      <dgm:spPr/>
    </dgm:pt>
    <dgm:pt modelId="{1FF52F16-D40C-4806-8271-1B39FF4BFB4F}" type="pres">
      <dgm:prSet presAssocID="{712F45D4-5733-4892-8D15-3081450FFC5C}" presName="aNode" presStyleLbl="fgAcc1" presStyleIdx="3" presStyleCnt="4" custLinFactY="-343830" custLinFactNeighborX="21541" custLinFactNeighborY="-4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D68576-7CB3-4109-9BE4-C1B55741EA5E}" type="pres">
      <dgm:prSet presAssocID="{712F45D4-5733-4892-8D15-3081450FFC5C}" presName="aSpace" presStyleCnt="0"/>
      <dgm:spPr/>
    </dgm:pt>
  </dgm:ptLst>
  <dgm:cxnLst>
    <dgm:cxn modelId="{945CD57E-0208-4B51-9C97-365CC7073C8D}" type="presOf" srcId="{189FB4FA-0A52-4D8D-B029-B82D12E172D7}" destId="{EA36E91D-B88F-42ED-BD10-4A1079F4A70E}" srcOrd="0" destOrd="0" presId="urn:microsoft.com/office/officeart/2005/8/layout/pyramid2"/>
    <dgm:cxn modelId="{346099A8-F2BB-496F-B9BC-0D24934D6318}" type="presOf" srcId="{BCA4B3AF-66D3-452B-B218-4A2187FFE2C2}" destId="{56EDDF38-FFDE-420B-B650-42056AEAD166}" srcOrd="0" destOrd="0" presId="urn:microsoft.com/office/officeart/2005/8/layout/pyramid2"/>
    <dgm:cxn modelId="{B551764F-73B9-43CC-BDB5-B29C95E62D19}" type="presOf" srcId="{712F45D4-5733-4892-8D15-3081450FFC5C}" destId="{1FF52F16-D40C-4806-8271-1B39FF4BFB4F}" srcOrd="0" destOrd="0" presId="urn:microsoft.com/office/officeart/2005/8/layout/pyramid2"/>
    <dgm:cxn modelId="{E8CE179D-8C61-40C6-9686-1F1ACAC467FE}" srcId="{7AD08B1E-B456-4F09-AF2A-9ADB2745EB46}" destId="{712F45D4-5733-4892-8D15-3081450FFC5C}" srcOrd="3" destOrd="0" parTransId="{D0239EC3-FED6-42A7-B07E-B945CD707D93}" sibTransId="{FB13E056-CFBB-44C4-B154-60EC755187DB}"/>
    <dgm:cxn modelId="{3E48A01A-7E70-47B8-8C87-96D104145211}" type="presOf" srcId="{7AD08B1E-B456-4F09-AF2A-9ADB2745EB46}" destId="{C9E55719-12DA-49EF-8BC6-BF87CDD1264C}" srcOrd="0" destOrd="0" presId="urn:microsoft.com/office/officeart/2005/8/layout/pyramid2"/>
    <dgm:cxn modelId="{A41B4F9D-ADD3-4175-A56C-E4386D7ECF89}" srcId="{7AD08B1E-B456-4F09-AF2A-9ADB2745EB46}" destId="{189FB4FA-0A52-4D8D-B029-B82D12E172D7}" srcOrd="2" destOrd="0" parTransId="{B880AC0C-0B55-4299-AE9A-113CF4A0830F}" sibTransId="{3016BDDB-466E-4F09-B79C-A2C724C70B76}"/>
    <dgm:cxn modelId="{9DA7D27C-499D-4C28-A81E-019CE6300108}" srcId="{7AD08B1E-B456-4F09-AF2A-9ADB2745EB46}" destId="{BB8FC759-1CF7-4A26-9DE2-09A977FB6354}" srcOrd="1" destOrd="0" parTransId="{E1DBCF1B-EF39-4290-AA61-6258CF01AFAB}" sibTransId="{FA545E8B-6425-46D5-B446-A0375DE6040A}"/>
    <dgm:cxn modelId="{A7C9E7E4-531B-489F-8147-178CAB00BE1E}" type="presOf" srcId="{BB8FC759-1CF7-4A26-9DE2-09A977FB6354}" destId="{3D9F48AA-007F-4679-9FA3-6706AA2A404A}" srcOrd="0" destOrd="0" presId="urn:microsoft.com/office/officeart/2005/8/layout/pyramid2"/>
    <dgm:cxn modelId="{24710C49-727D-43FC-B239-A669044E4071}" srcId="{7AD08B1E-B456-4F09-AF2A-9ADB2745EB46}" destId="{BCA4B3AF-66D3-452B-B218-4A2187FFE2C2}" srcOrd="0" destOrd="0" parTransId="{8A828448-48F2-4C83-AC53-FC2F45E703B6}" sibTransId="{79E55ACB-EA36-49EC-87E1-818080FA1455}"/>
    <dgm:cxn modelId="{900EB6B4-FF03-4C38-9282-6F284486A474}" type="presParOf" srcId="{C9E55719-12DA-49EF-8BC6-BF87CDD1264C}" destId="{D5D8C8AD-8431-49DD-B005-A0BA5967083F}" srcOrd="0" destOrd="0" presId="urn:microsoft.com/office/officeart/2005/8/layout/pyramid2"/>
    <dgm:cxn modelId="{D358E31C-B391-4DB6-8825-46B69576CA0C}" type="presParOf" srcId="{C9E55719-12DA-49EF-8BC6-BF87CDD1264C}" destId="{02AB112F-38C4-46B4-948F-F74F35ED07FF}" srcOrd="1" destOrd="0" presId="urn:microsoft.com/office/officeart/2005/8/layout/pyramid2"/>
    <dgm:cxn modelId="{5911DA5F-77CE-4794-A701-6FD6B4A83198}" type="presParOf" srcId="{02AB112F-38C4-46B4-948F-F74F35ED07FF}" destId="{56EDDF38-FFDE-420B-B650-42056AEAD166}" srcOrd="0" destOrd="0" presId="urn:microsoft.com/office/officeart/2005/8/layout/pyramid2"/>
    <dgm:cxn modelId="{887B73B6-C036-4560-9515-45039C1595A0}" type="presParOf" srcId="{02AB112F-38C4-46B4-948F-F74F35ED07FF}" destId="{2CA053B0-A639-4B31-AE2D-2AF0655A1635}" srcOrd="1" destOrd="0" presId="urn:microsoft.com/office/officeart/2005/8/layout/pyramid2"/>
    <dgm:cxn modelId="{9448B305-33F0-4DFE-9BD4-81E7B2CC033B}" type="presParOf" srcId="{02AB112F-38C4-46B4-948F-F74F35ED07FF}" destId="{3D9F48AA-007F-4679-9FA3-6706AA2A404A}" srcOrd="2" destOrd="0" presId="urn:microsoft.com/office/officeart/2005/8/layout/pyramid2"/>
    <dgm:cxn modelId="{39CE484B-DF18-4B65-9900-BBAC5841C112}" type="presParOf" srcId="{02AB112F-38C4-46B4-948F-F74F35ED07FF}" destId="{3D1507C3-4157-4D9C-B6FB-E1FAC01B41B1}" srcOrd="3" destOrd="0" presId="urn:microsoft.com/office/officeart/2005/8/layout/pyramid2"/>
    <dgm:cxn modelId="{7B0C6605-A753-4455-B546-F0C23CD6C738}" type="presParOf" srcId="{02AB112F-38C4-46B4-948F-F74F35ED07FF}" destId="{EA36E91D-B88F-42ED-BD10-4A1079F4A70E}" srcOrd="4" destOrd="0" presId="urn:microsoft.com/office/officeart/2005/8/layout/pyramid2"/>
    <dgm:cxn modelId="{B72D6DFE-A0AB-4602-982F-4CACBF5D7F59}" type="presParOf" srcId="{02AB112F-38C4-46B4-948F-F74F35ED07FF}" destId="{F2815773-E90B-4747-A9C5-C49D39BED61E}" srcOrd="5" destOrd="0" presId="urn:microsoft.com/office/officeart/2005/8/layout/pyramid2"/>
    <dgm:cxn modelId="{847BE57C-46F5-44C9-BBB0-49B2F20498F2}" type="presParOf" srcId="{02AB112F-38C4-46B4-948F-F74F35ED07FF}" destId="{1FF52F16-D40C-4806-8271-1B39FF4BFB4F}" srcOrd="6" destOrd="0" presId="urn:microsoft.com/office/officeart/2005/8/layout/pyramid2"/>
    <dgm:cxn modelId="{0F2CE6A1-C8AC-4A04-9A4C-DA3267087440}" type="presParOf" srcId="{02AB112F-38C4-46B4-948F-F74F35ED07FF}" destId="{67D68576-7CB3-4109-9BE4-C1B55741EA5E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8C8AD-8431-49DD-B005-A0BA5967083F}">
      <dsp:nvSpPr>
        <dsp:cNvPr id="0" name=""/>
        <dsp:cNvSpPr/>
      </dsp:nvSpPr>
      <dsp:spPr>
        <a:xfrm>
          <a:off x="1391046" y="0"/>
          <a:ext cx="4968874" cy="496887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DDF38-FFDE-420B-B650-42056AEAD166}">
      <dsp:nvSpPr>
        <dsp:cNvPr id="0" name=""/>
        <dsp:cNvSpPr/>
      </dsp:nvSpPr>
      <dsp:spPr>
        <a:xfrm>
          <a:off x="4392150" y="1296049"/>
          <a:ext cx="3229768" cy="8831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Пройти успішно 2 стажування під контролем досвідченого інструктора</a:t>
          </a:r>
          <a:endParaRPr lang="uk-UA" sz="1600" kern="1200" dirty="0"/>
        </a:p>
      </dsp:txBody>
      <dsp:txXfrm>
        <a:off x="4435261" y="1339160"/>
        <a:ext cx="3143546" cy="796917"/>
      </dsp:txXfrm>
    </dsp:sp>
    <dsp:sp modelId="{3D9F48AA-007F-4679-9FA3-6706AA2A404A}">
      <dsp:nvSpPr>
        <dsp:cNvPr id="0" name=""/>
        <dsp:cNvSpPr/>
      </dsp:nvSpPr>
      <dsp:spPr>
        <a:xfrm>
          <a:off x="4464174" y="2520181"/>
          <a:ext cx="3229768" cy="8831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Пройти успішно інструкторський курс</a:t>
          </a:r>
          <a:endParaRPr lang="uk-UA" sz="1600" kern="1200" dirty="0"/>
        </a:p>
      </dsp:txBody>
      <dsp:txXfrm>
        <a:off x="4507285" y="2563292"/>
        <a:ext cx="3143546" cy="796917"/>
      </dsp:txXfrm>
    </dsp:sp>
    <dsp:sp modelId="{EA36E91D-B88F-42ED-BD10-4A1079F4A70E}">
      <dsp:nvSpPr>
        <dsp:cNvPr id="0" name=""/>
        <dsp:cNvSpPr/>
      </dsp:nvSpPr>
      <dsp:spPr>
        <a:xfrm>
          <a:off x="4536198" y="3816327"/>
          <a:ext cx="3229768" cy="8831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Пройти успішно програму підготовки</a:t>
          </a:r>
          <a:endParaRPr lang="uk-UA" sz="1600" kern="1200" dirty="0"/>
        </a:p>
      </dsp:txBody>
      <dsp:txXfrm>
        <a:off x="4579309" y="3859438"/>
        <a:ext cx="3143546" cy="796917"/>
      </dsp:txXfrm>
    </dsp:sp>
    <dsp:sp modelId="{1FF52F16-D40C-4806-8271-1B39FF4BFB4F}">
      <dsp:nvSpPr>
        <dsp:cNvPr id="0" name=""/>
        <dsp:cNvSpPr/>
      </dsp:nvSpPr>
      <dsp:spPr>
        <a:xfrm>
          <a:off x="4571208" y="0"/>
          <a:ext cx="3229768" cy="8831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rgbClr val="FF0000"/>
              </a:solidFill>
            </a:rPr>
            <a:t>Я ІНСТРУКТОР !!!!</a:t>
          </a:r>
          <a:endParaRPr lang="uk-UA" sz="2800" kern="1200" dirty="0">
            <a:solidFill>
              <a:srgbClr val="FF0000"/>
            </a:solidFill>
          </a:endParaRPr>
        </a:p>
      </dsp:txBody>
      <dsp:txXfrm>
        <a:off x="4614319" y="43111"/>
        <a:ext cx="3143546" cy="796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12054-0F59-4D00-8268-96BE5327ECC9}" type="datetimeFigureOut">
              <a:rPr lang="uk-UA" smtClean="0"/>
              <a:t>17.11.2016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4D96E-EB60-468F-89FD-AB5C5041D8A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6840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4D96E-EB60-468F-89FD-AB5C5041D8A7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0076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uk-UA" dirty="0" smtClean="0"/>
              <a:t>История медицинского </a:t>
            </a:r>
            <a:r>
              <a:rPr lang="ru-RU" altLang="uk-UA" dirty="0" err="1" smtClean="0"/>
              <a:t>симуляционного</a:t>
            </a:r>
            <a:r>
              <a:rPr lang="ru-RU" altLang="uk-UA" dirty="0" smtClean="0"/>
              <a:t> обучения неразрывно связана с развитием медицины и общего уровня технологий, а также </a:t>
            </a:r>
            <a:r>
              <a:rPr lang="ru-RU" altLang="uk-UA" dirty="0" err="1" smtClean="0"/>
              <a:t>симуляционным</a:t>
            </a:r>
            <a:r>
              <a:rPr lang="ru-RU" altLang="uk-UA" dirty="0" smtClean="0"/>
              <a:t> тренингом  в авиации, опыт которого переносится в медицину. </a:t>
            </a:r>
          </a:p>
          <a:p>
            <a:pPr>
              <a:spcBef>
                <a:spcPct val="0"/>
              </a:spcBef>
            </a:pPr>
            <a:endParaRPr lang="ru-RU" altLang="uk-UA" dirty="0" smtClean="0"/>
          </a:p>
          <a:p>
            <a:pPr>
              <a:spcBef>
                <a:spcPct val="0"/>
              </a:spcBef>
            </a:pPr>
            <a:endParaRPr lang="ru-RU" altLang="uk-UA" dirty="0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B3A49ABB-65C9-432A-963D-044B4FFC0626}" type="slidenum">
              <a:rPr lang="ru-RU" altLang="uk-UA"/>
              <a:pPr/>
              <a:t>16</a:t>
            </a:fld>
            <a:endParaRPr lang="ru-RU" alt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png"/><Relationship Id="rId4" Type="http://schemas.openxmlformats.org/officeDocument/2006/relationships/oleObject" Target="../embeddings/_____Microsoft_Excel_97-20032.xls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png"/><Relationship Id="rId4" Type="http://schemas.openxmlformats.org/officeDocument/2006/relationships/oleObject" Target="../embeddings/_____Microsoft_Excel_97-20033.xls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oleObject" Target="../embeddings/_____Microsoft_Excel_97-20031.xls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Деякі</a:t>
            </a:r>
            <a:r>
              <a:rPr lang="ru-RU" dirty="0" smtClean="0"/>
              <a:t> </a:t>
            </a:r>
            <a:r>
              <a:rPr lang="uk-UA" dirty="0" smtClean="0"/>
              <a:t>аспекти</a:t>
            </a:r>
            <a:r>
              <a:rPr lang="ru-RU" dirty="0" smtClean="0"/>
              <a:t> </a:t>
            </a:r>
            <a:r>
              <a:rPr lang="uk-UA" dirty="0" smtClean="0"/>
              <a:t>підготовки водіїв з питань надання домедичної допомоги постраждалим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3358" y="476672"/>
            <a:ext cx="7060263" cy="916757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ДЗ «Український науково-практичний центр екстреної медичної допомоги та медицини катастроф МОЗ України»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3707903" y="5589240"/>
            <a:ext cx="1951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Крилюк В.О.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25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88913"/>
            <a:ext cx="7772400" cy="1470025"/>
          </a:xfrm>
        </p:spPr>
        <p:txBody>
          <a:bodyPr/>
          <a:lstStyle/>
          <a:p>
            <a:pPr marL="838200" indent="-838200" eaLnBrk="1" hangingPunct="1"/>
            <a:r>
              <a:rPr lang="uk-UA" sz="2000" b="1" dirty="0" smtClean="0">
                <a:latin typeface="Times New Roman" pitchFamily="18" charset="0"/>
              </a:rPr>
              <a:t>Закон Про дорожній Рух </a:t>
            </a:r>
            <a:r>
              <a:rPr lang="uk-UA" sz="2000" b="1" i="1" dirty="0" smtClean="0">
                <a:latin typeface="Times New Roman" pitchFamily="18" charset="0"/>
              </a:rPr>
              <a:t>N 2953-XII ( 2953-12 ) від 28.01.1993</a:t>
            </a:r>
            <a:br>
              <a:rPr lang="uk-UA" sz="2000" b="1" i="1" dirty="0" smtClean="0">
                <a:latin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</a:rPr>
              <a:t>Розділ VIII </a:t>
            </a:r>
            <a:br>
              <a:rPr lang="uk-UA" sz="2000" b="1" dirty="0" smtClean="0">
                <a:latin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</a:rPr>
              <a:t>МЕДИЧНЕ ЗАБЕЗПЕЧЕННЯ БЕЗПЕКИ ДОРОЖНЬОГО РУХУ</a:t>
            </a:r>
            <a:r>
              <a:rPr lang="ru-RU" sz="2000" b="1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989138"/>
            <a:ext cx="8569325" cy="4392612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uk-UA" sz="2000" b="1" dirty="0" smtClean="0">
                <a:latin typeface="Times New Roman" pitchFamily="18" charset="0"/>
              </a:rPr>
              <a:t>Стаття 46</a:t>
            </a:r>
            <a:r>
              <a:rPr lang="uk-UA" sz="2000" dirty="0" smtClean="0">
                <a:latin typeface="Times New Roman" pitchFamily="18" charset="0"/>
              </a:rPr>
              <a:t>. Обов'язки  адміністрації підприємств, установ і  організацій щодо охорони здоров'я і контролю за умовами праці водіїв транспортних засобів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sz="2000" u="sng" dirty="0" smtClean="0">
                <a:solidFill>
                  <a:srgbClr val="FF3300"/>
                </a:solidFill>
                <a:latin typeface="Times New Roman" pitchFamily="18" charset="0"/>
              </a:rPr>
              <a:t>організовувати з участю  місцевих  органів  охорони  здоров'я </a:t>
            </a:r>
            <a:br>
              <a:rPr lang="uk-UA" sz="2000" u="sng" dirty="0" smtClean="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uk-UA" sz="2000" u="sng" dirty="0" smtClean="0">
                <a:solidFill>
                  <a:srgbClr val="FF3300"/>
                </a:solidFill>
                <a:latin typeface="Times New Roman" pitchFamily="18" charset="0"/>
              </a:rPr>
              <a:t>роботу з водіями по вдосконаленню навичок подання першої  медичної </a:t>
            </a:r>
            <a:br>
              <a:rPr lang="uk-UA" sz="2000" u="sng" dirty="0" smtClean="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uk-UA" sz="2000" u="sng" dirty="0" smtClean="0">
                <a:solidFill>
                  <a:srgbClr val="FF3300"/>
                </a:solidFill>
                <a:latin typeface="Times New Roman" pitchFamily="18" charset="0"/>
              </a:rPr>
              <a:t>допомоги.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uk-UA" sz="2000" u="sng" dirty="0" smtClean="0">
              <a:solidFill>
                <a:srgbClr val="FF3300"/>
              </a:solidFill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sz="2000" b="1" dirty="0" smtClean="0">
                <a:latin typeface="Times New Roman" pitchFamily="18" charset="0"/>
              </a:rPr>
              <a:t>Стаття 48</a:t>
            </a:r>
            <a:r>
              <a:rPr lang="uk-UA" sz="2000" dirty="0" smtClean="0">
                <a:latin typeface="Times New Roman" pitchFamily="18" charset="0"/>
              </a:rPr>
              <a:t>. Медична  підготовка  водіїв</a:t>
            </a:r>
            <a:r>
              <a:rPr lang="ru-RU" sz="2000" dirty="0" smtClean="0">
                <a:latin typeface="Times New Roman" pitchFamily="18" charset="0"/>
              </a:rPr>
              <a:t>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sz="2000" dirty="0" smtClean="0">
                <a:latin typeface="Times New Roman" pitchFamily="18" charset="0"/>
              </a:rPr>
              <a:t>Водії транспортних засобів, відповідні посадові особи органів  Міністерства   внутрішніх   справ  України,  військової  інспекції  безпеки  дорожнього руху Військової служби правопорядку у Збройних Силах  України</a:t>
            </a:r>
            <a:r>
              <a:rPr lang="uk-UA" sz="2000" dirty="0" smtClean="0">
                <a:solidFill>
                  <a:srgbClr val="FF3300"/>
                </a:solidFill>
                <a:latin typeface="Times New Roman" pitchFamily="18" charset="0"/>
              </a:rPr>
              <a:t>  </a:t>
            </a:r>
            <a:r>
              <a:rPr lang="uk-UA" sz="2000" u="sng" dirty="0" smtClean="0">
                <a:solidFill>
                  <a:srgbClr val="FF3300"/>
                </a:solidFill>
                <a:latin typeface="Times New Roman" pitchFamily="18" charset="0"/>
              </a:rPr>
              <a:t>зобов'язані володіти практичними навичками подання першої       медичної      допомоги      потерпілим      внаслідок  дорожньо-транспортних   подій, періодично  проходити  відповідну підготовку  за програмами, що затверджуються Міністерством охорони здоров'я  України. ( Частина перша статті 48 із змінами, внесеними  </a:t>
            </a:r>
            <a:r>
              <a:rPr lang="uk-UA" sz="2000" dirty="0" smtClean="0">
                <a:solidFill>
                  <a:srgbClr val="FF3300"/>
                </a:solidFill>
                <a:latin typeface="Times New Roman" pitchFamily="18" charset="0"/>
              </a:rPr>
              <a:t>згідно із Законом N 743-IV ( 743-15 ) від 15.05.2003</a:t>
            </a:r>
            <a:r>
              <a:rPr lang="uk-UA" sz="1600" dirty="0" smtClean="0">
                <a:solidFill>
                  <a:srgbClr val="FF3300"/>
                </a:solidFill>
                <a:latin typeface="Times New Roman" pitchFamily="18" charset="0"/>
              </a:rPr>
              <a:t> )</a:t>
            </a:r>
            <a:r>
              <a:rPr lang="ru-RU" sz="1600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6089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8891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sz="2000" b="1" dirty="0">
                <a:latin typeface="Arial" pitchFamily="34" charset="0"/>
                <a:cs typeface="Arial" pitchFamily="34" charset="0"/>
              </a:rPr>
              <a:t>ЗБІРНИК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/>
            </a:r>
            <a:br>
              <a:rPr lang="uk-UA" sz="2000" dirty="0">
                <a:latin typeface="Arial" pitchFamily="34" charset="0"/>
                <a:cs typeface="Arial" pitchFamily="34" charset="0"/>
              </a:rPr>
            </a:br>
            <a:r>
              <a:rPr lang="uk-UA" sz="2000" dirty="0" smtClean="0">
                <a:latin typeface="Arial" pitchFamily="34" charset="0"/>
                <a:cs typeface="Arial" pitchFamily="34" charset="0"/>
              </a:rPr>
              <a:t>ТИПОВИХ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НАВЧАЛЬНИХ ПЛАНІВ І ПРОГРАМ З ПРОФЕСІЙНОГО НАВЧАННЯ</a:t>
            </a:r>
            <a:br>
              <a:rPr lang="uk-UA" sz="2000" dirty="0">
                <a:latin typeface="Arial" pitchFamily="34" charset="0"/>
                <a:cs typeface="Arial" pitchFamily="34" charset="0"/>
              </a:rPr>
            </a:br>
            <a:r>
              <a:rPr lang="uk-UA" sz="20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ЗАКЛАДІВ СИСТЕМИ ЗАГАЛЬНОЇ СЕРЕДНЬОЇ ОСВІТИ</a:t>
            </a:r>
            <a:br>
              <a:rPr lang="uk-UA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/>
              <a:t> </a:t>
            </a:r>
            <a:endParaRPr lang="uk-UA" sz="20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484784"/>
            <a:ext cx="8712967" cy="936104"/>
          </a:xfrm>
        </p:spPr>
        <p:txBody>
          <a:bodyPr>
            <a:normAutofit fontScale="77500" lnSpcReduction="20000"/>
          </a:bodyPr>
          <a:lstStyle/>
          <a:p>
            <a:r>
              <a:rPr lang="uk-UA" sz="1400" i="1" dirty="0">
                <a:latin typeface="Arial" pitchFamily="34" charset="0"/>
                <a:cs typeface="Arial" pitchFamily="34" charset="0"/>
              </a:rPr>
              <a:t>Затверджено Міністерством освіти і науки</a:t>
            </a:r>
            <a:r>
              <a:rPr lang="uk-UA" sz="1400" i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uk-UA" sz="1400" i="1" dirty="0">
                <a:latin typeface="Arial" pitchFamily="34" charset="0"/>
                <a:cs typeface="Arial" pitchFamily="34" charset="0"/>
              </a:rPr>
              <a:t>молоді та спорту України</a:t>
            </a:r>
            <a:endParaRPr lang="uk-UA" sz="1400" dirty="0">
              <a:latin typeface="Arial" pitchFamily="34" charset="0"/>
              <a:cs typeface="Arial" pitchFamily="34" charset="0"/>
            </a:endParaRPr>
          </a:p>
          <a:p>
            <a:r>
              <a:rPr lang="uk-UA" sz="1400" i="1" dirty="0">
                <a:latin typeface="Arial" pitchFamily="34" charset="0"/>
                <a:cs typeface="Arial" pitchFamily="34" charset="0"/>
              </a:rPr>
              <a:t> </a:t>
            </a:r>
            <a:endParaRPr lang="uk-UA" sz="1400" dirty="0">
              <a:latin typeface="Arial" pitchFamily="34" charset="0"/>
              <a:cs typeface="Arial" pitchFamily="34" charset="0"/>
            </a:endParaRPr>
          </a:p>
          <a:p>
            <a:r>
              <a:rPr lang="uk-UA" sz="1400" dirty="0">
                <a:latin typeface="Arial" pitchFamily="34" charset="0"/>
                <a:cs typeface="Arial" pitchFamily="34" charset="0"/>
              </a:rPr>
              <a:t>(Наказ Міністерства освіти і науки від </a:t>
            </a:r>
            <a:r>
              <a:rPr lang="uk-UA" sz="1400" dirty="0" smtClean="0">
                <a:latin typeface="Arial" pitchFamily="34" charset="0"/>
                <a:cs typeface="Arial" pitchFamily="34" charset="0"/>
              </a:rPr>
              <a:t>23 </a:t>
            </a:r>
            <a:r>
              <a:rPr lang="uk-UA" sz="1400" dirty="0">
                <a:latin typeface="Arial" pitchFamily="34" charset="0"/>
                <a:cs typeface="Arial" pitchFamily="34" charset="0"/>
              </a:rPr>
              <a:t>вересня 2010 № 904 у редакції </a:t>
            </a:r>
          </a:p>
          <a:p>
            <a:r>
              <a:rPr lang="uk-UA" sz="1400" dirty="0">
                <a:latin typeface="Arial" pitchFamily="34" charset="0"/>
                <a:cs typeface="Arial" pitchFamily="34" charset="0"/>
              </a:rPr>
              <a:t>наказу Міністерства освіти і науки, молоді та спорту</a:t>
            </a:r>
          </a:p>
          <a:p>
            <a:r>
              <a:rPr lang="uk-UA" sz="1400" dirty="0">
                <a:latin typeface="Arial" pitchFamily="34" charset="0"/>
                <a:cs typeface="Arial" pitchFamily="34" charset="0"/>
              </a:rPr>
              <a:t>від 24 вересня 2012 № 1040</a:t>
            </a:r>
            <a:r>
              <a:rPr lang="uk-UA" sz="1400" dirty="0" smtClean="0">
                <a:latin typeface="Arial" pitchFamily="34" charset="0"/>
                <a:cs typeface="Arial" pitchFamily="34" charset="0"/>
              </a:rPr>
              <a:t>)</a:t>
            </a:r>
            <a:endParaRPr lang="uk-UA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808677"/>
              </p:ext>
            </p:extLst>
          </p:nvPr>
        </p:nvGraphicFramePr>
        <p:xfrm>
          <a:off x="229326" y="3271484"/>
          <a:ext cx="8735162" cy="26777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9619"/>
                <a:gridCol w="5837691"/>
                <a:gridCol w="973926"/>
                <a:gridCol w="973926"/>
              </a:tblGrid>
              <a:tr h="4431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</a:p>
                    <a:p>
                      <a:pPr marL="22860" indent="-22860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з/ п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uk-UA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  <a:tc rowSpan="2">
                  <a:txBody>
                    <a:bodyPr/>
                    <a:lstStyle/>
                    <a:p>
                      <a:pPr marL="675005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675005"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675005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     Тема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uk-UA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  <a:tc gridSpan="2">
                  <a:txBody>
                    <a:bodyPr/>
                    <a:lstStyle/>
                    <a:p>
                      <a:pPr marL="181610"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Arial" pitchFamily="34" charset="0"/>
                          <a:cs typeface="Arial" pitchFamily="34" charset="0"/>
                        </a:rPr>
                        <a:t>Кількість годин</a:t>
                      </a:r>
                      <a:endParaRPr lang="uk-UA" sz="1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78455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Всього</a:t>
                      </a:r>
                      <a:endParaRPr lang="uk-UA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Arial" pitchFamily="34" charset="0"/>
                          <a:cs typeface="Arial" pitchFamily="34" charset="0"/>
                        </a:rPr>
                        <a:t>3 них на ЛПР</a:t>
                      </a:r>
                      <a:endParaRPr lang="uk-UA" sz="1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</a:tr>
              <a:tr h="3625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uk-UA" sz="1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346075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Основи безпечного керування автомобілем</a:t>
                      </a:r>
                      <a:endParaRPr lang="uk-UA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uk-UA" sz="1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uk-UA" sz="1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/>
                </a:tc>
              </a:tr>
              <a:tr h="3625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uk-UA" sz="1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Безпека дорожнього руху</a:t>
                      </a:r>
                      <a:endParaRPr lang="uk-UA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uk-UA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uk-UA" sz="1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/>
                </a:tc>
              </a:tr>
              <a:tr h="3625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uk-UA" sz="1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Arial" pitchFamily="34" charset="0"/>
                          <a:cs typeface="Arial" pitchFamily="34" charset="0"/>
                        </a:rPr>
                        <a:t>Медичне забезпечення безпеки дорожнього руху</a:t>
                      </a:r>
                      <a:endParaRPr lang="uk-UA" sz="1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uk-UA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uk-UA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/>
                </a:tc>
              </a:tr>
              <a:tr h="3625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uk-UA" sz="1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Arial" pitchFamily="34" charset="0"/>
                          <a:cs typeface="Arial" pitchFamily="34" charset="0"/>
                        </a:rPr>
                        <a:t>Всього годин:</a:t>
                      </a:r>
                      <a:endParaRPr lang="uk-UA" sz="1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endParaRPr lang="uk-UA" sz="1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uk-UA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3116" y="2496665"/>
            <a:ext cx="897338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 Типова навчальна програма з предмета «Основи безпеки дорожнього руху та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перша медична допомога при ДТП»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400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lang="uk-UA" dirty="0" smtClean="0"/>
              <a:t>А чи було навчання ?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652639"/>
              </p:ext>
            </p:extLst>
          </p:nvPr>
        </p:nvGraphicFramePr>
        <p:xfrm>
          <a:off x="539552" y="908720"/>
          <a:ext cx="8229600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6165304"/>
            <a:ext cx="6643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Анонімне опитування 120 курсантів, після навчання в автошколах.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43167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674287"/>
              </p:ext>
            </p:extLst>
          </p:nvPr>
        </p:nvGraphicFramePr>
        <p:xfrm>
          <a:off x="0" y="0"/>
          <a:ext cx="9108504" cy="6741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Діаграма" r:id="rId4" imgW="6870787" imgH="5511262" progId="Excel.Chart.8">
                  <p:embed/>
                </p:oleObj>
              </mc:Choice>
              <mc:Fallback>
                <p:oleObj name="Діаграма" r:id="rId4" imgW="6870787" imgH="551126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08504" cy="67413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25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07504" y="1844824"/>
            <a:ext cx="8791450" cy="359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sz="32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Arial" charset="0"/>
              </a:rPr>
              <a:t>визначення</a:t>
            </a:r>
            <a:r>
              <a:rPr lang="ru-RU" sz="32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Arial" charset="0"/>
              </a:rPr>
              <a:t>вихідного</a:t>
            </a:r>
            <a:r>
              <a:rPr lang="ru-RU" sz="32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Arial" charset="0"/>
              </a:rPr>
              <a:t>рівня</a:t>
            </a:r>
            <a:r>
              <a:rPr lang="ru-RU" sz="32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Arial" charset="0"/>
              </a:rPr>
              <a:t>освоєння</a:t>
            </a:r>
            <a:r>
              <a:rPr lang="ru-RU" sz="32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Arial" charset="0"/>
              </a:rPr>
              <a:t>мануальних</a:t>
            </a:r>
            <a:r>
              <a:rPr lang="ru-RU" sz="32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Arial" charset="0"/>
              </a:rPr>
              <a:t>навичок</a:t>
            </a:r>
            <a:r>
              <a:rPr lang="ru-RU" sz="3200" b="1" dirty="0">
                <a:solidFill>
                  <a:srgbClr val="000000"/>
                </a:solidFill>
                <a:latin typeface="Arial" charset="0"/>
              </a:rPr>
              <a:t>  </a:t>
            </a:r>
          </a:p>
          <a:p>
            <a:pPr eaLnBrk="1" hangingPunct="1">
              <a:buFontTx/>
              <a:buChar char="•"/>
            </a:pPr>
            <a:r>
              <a:rPr lang="ru-RU" sz="32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Arial" charset="0"/>
              </a:rPr>
              <a:t>навчання</a:t>
            </a:r>
            <a:r>
              <a:rPr lang="ru-RU" sz="32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Arial" charset="0"/>
              </a:rPr>
              <a:t>роботі</a:t>
            </a:r>
            <a:r>
              <a:rPr lang="ru-RU" sz="3200" b="1" dirty="0">
                <a:solidFill>
                  <a:srgbClr val="000000"/>
                </a:solidFill>
                <a:latin typeface="Arial" charset="0"/>
              </a:rPr>
              <a:t> на </a:t>
            </a:r>
            <a:r>
              <a:rPr lang="ru-RU" sz="3200" b="1" dirty="0" smtClean="0">
                <a:solidFill>
                  <a:srgbClr val="000000"/>
                </a:solidFill>
                <a:latin typeface="Arial" charset="0"/>
              </a:rPr>
              <a:t>манекенах</a:t>
            </a:r>
            <a:r>
              <a:rPr lang="ru-RU" sz="3200" b="1" dirty="0">
                <a:solidFill>
                  <a:srgbClr val="000000"/>
                </a:solidFill>
                <a:latin typeface="Arial" charset="0"/>
              </a:rPr>
              <a:t> </a:t>
            </a:r>
          </a:p>
          <a:p>
            <a:pPr eaLnBrk="1" hangingPunct="1">
              <a:buFontTx/>
              <a:buChar char="•"/>
            </a:pPr>
            <a:r>
              <a:rPr lang="ru-RU" sz="32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3200" b="1" dirty="0" err="1" smtClean="0">
                <a:solidFill>
                  <a:srgbClr val="000000"/>
                </a:solidFill>
                <a:latin typeface="Arial" charset="0"/>
              </a:rPr>
              <a:t>практичний</a:t>
            </a:r>
            <a:r>
              <a:rPr lang="ru-RU" sz="32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3200" b="1" dirty="0" err="1" smtClean="0">
                <a:solidFill>
                  <a:srgbClr val="000000"/>
                </a:solidFill>
                <a:latin typeface="Arial" charset="0"/>
              </a:rPr>
              <a:t>тренінг</a:t>
            </a:r>
            <a:r>
              <a:rPr lang="ru-RU" sz="3200" b="1" dirty="0" smtClean="0">
                <a:solidFill>
                  <a:srgbClr val="000000"/>
                </a:solidFill>
                <a:latin typeface="Arial" charset="0"/>
              </a:rPr>
              <a:t> - 80-90</a:t>
            </a:r>
            <a:r>
              <a:rPr lang="ru-RU" sz="3200" b="1" dirty="0">
                <a:solidFill>
                  <a:srgbClr val="000000"/>
                </a:solidFill>
                <a:latin typeface="Arial" charset="0"/>
              </a:rPr>
              <a:t>% часу </a:t>
            </a:r>
            <a:r>
              <a:rPr lang="ru-RU" sz="3200" b="1" dirty="0" err="1" smtClean="0">
                <a:solidFill>
                  <a:srgbClr val="000000"/>
                </a:solidFill>
                <a:latin typeface="Arial" charset="0"/>
              </a:rPr>
              <a:t>навчання</a:t>
            </a:r>
            <a:r>
              <a:rPr lang="ru-RU" sz="3200" b="1" dirty="0">
                <a:solidFill>
                  <a:srgbClr val="000000"/>
                </a:solidFill>
                <a:latin typeface="Arial" charset="0"/>
              </a:rPr>
              <a:t> </a:t>
            </a:r>
          </a:p>
          <a:p>
            <a:pPr eaLnBrk="1" hangingPunct="1">
              <a:buFontTx/>
              <a:buChar char="•"/>
            </a:pPr>
            <a:r>
              <a:rPr lang="ru-RU" sz="32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Arial" charset="0"/>
              </a:rPr>
              <a:t>індивідуальний</a:t>
            </a:r>
            <a:r>
              <a:rPr lang="ru-RU" sz="32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Arial" charset="0"/>
              </a:rPr>
              <a:t>підхід</a:t>
            </a:r>
            <a:r>
              <a:rPr lang="ru-RU" sz="3200" b="1" dirty="0">
                <a:solidFill>
                  <a:srgbClr val="000000"/>
                </a:solidFill>
                <a:latin typeface="Arial" charset="0"/>
              </a:rPr>
              <a:t>  </a:t>
            </a:r>
          </a:p>
          <a:p>
            <a:pPr eaLnBrk="1" hangingPunct="1">
              <a:buFontTx/>
              <a:buChar char="•"/>
            </a:pPr>
            <a:r>
              <a:rPr lang="ru-RU" sz="3200" b="1" dirty="0">
                <a:solidFill>
                  <a:srgbClr val="000000"/>
                </a:solidFill>
                <a:latin typeface="Arial" charset="0"/>
              </a:rPr>
              <a:t> робота в </a:t>
            </a:r>
            <a:r>
              <a:rPr lang="ru-RU" sz="3200" b="1" dirty="0" err="1">
                <a:solidFill>
                  <a:srgbClr val="000000"/>
                </a:solidFill>
                <a:latin typeface="Arial" charset="0"/>
              </a:rPr>
              <a:t>команді</a:t>
            </a:r>
            <a:r>
              <a:rPr lang="ru-RU" sz="3200" b="1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37691" y="332656"/>
            <a:ext cx="733107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4400" b="1" dirty="0" err="1">
                <a:latin typeface="Arial" charset="0"/>
              </a:rPr>
              <a:t>Етапи</a:t>
            </a:r>
            <a:r>
              <a:rPr lang="ru-RU" sz="4400" b="1" dirty="0">
                <a:latin typeface="Arial" charset="0"/>
              </a:rPr>
              <a:t> </a:t>
            </a:r>
            <a:r>
              <a:rPr lang="ru-RU" sz="4400" b="1" dirty="0" err="1" smtClean="0">
                <a:latin typeface="Arial" charset="0"/>
              </a:rPr>
              <a:t>навчання</a:t>
            </a:r>
            <a:endParaRPr lang="ru-RU" sz="4400" b="1" dirty="0" smtClean="0">
              <a:latin typeface="Arial" charset="0"/>
            </a:endParaRPr>
          </a:p>
          <a:p>
            <a:pPr algn="ctr" eaLnBrk="1" hangingPunct="1"/>
            <a:r>
              <a:rPr lang="ru-RU" sz="2400" b="1" dirty="0" smtClean="0">
                <a:latin typeface="Arial" charset="0"/>
              </a:rPr>
              <a:t>(</a:t>
            </a:r>
            <a:r>
              <a:rPr lang="uk-UA" sz="2400" b="1" dirty="0" smtClean="0">
                <a:latin typeface="Arial" charset="0"/>
              </a:rPr>
              <a:t>навчання відповідно до сучасних стандартів</a:t>
            </a:r>
            <a:r>
              <a:rPr lang="ru-RU" sz="2400" b="1" dirty="0" smtClean="0">
                <a:latin typeface="Arial" charset="0"/>
              </a:rPr>
              <a:t>)</a:t>
            </a:r>
            <a:endParaRPr lang="ru-RU" sz="2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585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251520" y="260648"/>
            <a:ext cx="38893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uk-UA" altLang="ru-RU" sz="2400" dirty="0">
                <a:latin typeface="Arial" charset="0"/>
              </a:rPr>
              <a:t>СКАЖИ МЕНІ І Я ЗАБУДУ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043608" y="908720"/>
            <a:ext cx="5808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uk-UA" altLang="ru-RU" sz="2800" dirty="0">
                <a:latin typeface="Arial" charset="0"/>
              </a:rPr>
              <a:t>ПОКАЖИ МЕНІ І Я ЗАПАМ’ЯТАЮ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2123728" y="1432595"/>
            <a:ext cx="64087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ru-RU" sz="3200" dirty="0">
                <a:solidFill>
                  <a:srgbClr val="FF0000"/>
                </a:solidFill>
                <a:latin typeface="Arial" charset="0"/>
              </a:rPr>
              <a:t>ЗАСТАВ МЕНЕ ЗРОБИТИ</a:t>
            </a:r>
          </a:p>
          <a:p>
            <a:pPr algn="ctr" eaLnBrk="1" hangingPunct="1"/>
            <a:r>
              <a:rPr lang="uk-UA" altLang="ru-RU" sz="3200" dirty="0">
                <a:solidFill>
                  <a:srgbClr val="FF0000"/>
                </a:solidFill>
                <a:latin typeface="Arial" charset="0"/>
              </a:rPr>
              <a:t> І Я ЗРОЗУМІЮ !!!!</a:t>
            </a:r>
          </a:p>
        </p:txBody>
      </p:sp>
      <p:pic>
        <p:nvPicPr>
          <p:cNvPr id="13317" name="Picture 5" descr="D:\Desktop\ВГО ресуситації\фото навчань\фото навчання волонтери майдан\DSCF38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05" y="2924944"/>
            <a:ext cx="393484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40917" y="3016113"/>
            <a:ext cx="49303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Навчання з домедичної допомоги повинно бути </a:t>
            </a:r>
            <a:r>
              <a:rPr lang="uk-UA" sz="2800" dirty="0" smtClean="0">
                <a:solidFill>
                  <a:srgbClr val="FF0000"/>
                </a:solidFill>
              </a:rPr>
              <a:t>компетентно спрямованим</a:t>
            </a:r>
            <a:r>
              <a:rPr lang="uk-UA" sz="2800" dirty="0" smtClean="0"/>
              <a:t>. </a:t>
            </a:r>
            <a:endParaRPr lang="uk-UA" sz="2800" dirty="0"/>
          </a:p>
        </p:txBody>
      </p:sp>
      <p:sp>
        <p:nvSpPr>
          <p:cNvPr id="3" name="Стрелка вниз 2"/>
          <p:cNvSpPr/>
          <p:nvPr/>
        </p:nvSpPr>
        <p:spPr>
          <a:xfrm>
            <a:off x="6084168" y="4401108"/>
            <a:ext cx="1080120" cy="828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499992" y="5243680"/>
            <a:ext cx="430278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uk-UA" altLang="ru-RU" sz="2400" dirty="0" smtClean="0">
                <a:latin typeface="Arial" charset="0"/>
              </a:rPr>
              <a:t>Робити необхідні речі</a:t>
            </a:r>
          </a:p>
          <a:p>
            <a:pPr eaLnBrk="1" hangingPunct="1"/>
            <a:r>
              <a:rPr lang="uk-UA" altLang="ru-RU" sz="2400" dirty="0" smtClean="0">
                <a:latin typeface="Arial" charset="0"/>
              </a:rPr>
              <a:t>- Правильно</a:t>
            </a:r>
          </a:p>
          <a:p>
            <a:pPr eaLnBrk="1" hangingPunct="1"/>
            <a:r>
              <a:rPr lang="uk-UA" altLang="ru-RU" sz="2400" dirty="0" smtClean="0">
                <a:latin typeface="Arial" charset="0"/>
              </a:rPr>
              <a:t>- В правильній послідовності</a:t>
            </a:r>
          </a:p>
          <a:p>
            <a:pPr eaLnBrk="1" hangingPunct="1"/>
            <a:r>
              <a:rPr lang="uk-UA" altLang="ru-RU" sz="2400" dirty="0" smtClean="0">
                <a:latin typeface="Arial" charset="0"/>
              </a:rPr>
              <a:t>- В правильний час </a:t>
            </a:r>
            <a:endParaRPr lang="uk-UA" altLang="ru-RU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85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9125" cy="922337"/>
          </a:xfrm>
        </p:spPr>
        <p:txBody>
          <a:bodyPr>
            <a:normAutofit fontScale="90000"/>
          </a:bodyPr>
          <a:lstStyle/>
          <a:p>
            <a:r>
              <a:rPr lang="uk-UA" altLang="uk-UA" smtClean="0"/>
              <a:t>Навчання наближене до реальних умов</a:t>
            </a:r>
          </a:p>
        </p:txBody>
      </p:sp>
      <p:pic>
        <p:nvPicPr>
          <p:cNvPr id="23555" name="Picture 2" descr="D:\_pictures\METI\hamburg-2009\161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4699000"/>
            <a:ext cx="2582863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 descr="D:\_pictures\METI\print\Meti_3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728663"/>
            <a:ext cx="208915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2214563"/>
            <a:ext cx="1852612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76700"/>
            <a:ext cx="3775075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4" descr="D:\Users\Maxim\Documents\PRINTING\2012-virtumed\Григорий\ДЛЯ КАТАЛОГА КАРТИНКИ САЕ\CAE Catalog\Links\_Z4T294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1539875"/>
            <a:ext cx="3806825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82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 хто вчителі ?</a:t>
            </a:r>
            <a:endParaRPr lang="uk-UA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391534"/>
              </p:ext>
            </p:extLst>
          </p:nvPr>
        </p:nvGraphicFramePr>
        <p:xfrm>
          <a:off x="323850" y="1412875"/>
          <a:ext cx="8496300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D:\Desktop\vX1xaiXVgV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80728"/>
            <a:ext cx="1475188" cy="153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4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1152525"/>
          </a:xfrm>
        </p:spPr>
        <p:txBody>
          <a:bodyPr/>
          <a:lstStyle/>
          <a:p>
            <a:r>
              <a:rPr lang="uk-UA" altLang="ru-RU" sz="4000" smtClean="0"/>
              <a:t> Права рука – накладання турнікету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323528" y="1484784"/>
          <a:ext cx="41044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96838" y="1187450"/>
            <a:ext cx="56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uk-UA" altLang="ru-RU"/>
              <a:t>сек.</a:t>
            </a:r>
          </a:p>
        </p:txBody>
      </p:sp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3729038" y="5732463"/>
            <a:ext cx="168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uk-UA" altLang="ru-RU"/>
              <a:t>Кількість спроб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4562246" y="1557338"/>
          <a:ext cx="4114210" cy="4103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7" name="TextBox 6"/>
          <p:cNvSpPr txBox="1">
            <a:spLocks noChangeArrowheads="1"/>
          </p:cNvSpPr>
          <p:nvPr/>
        </p:nvSpPr>
        <p:spPr bwMode="auto">
          <a:xfrm>
            <a:off x="1258888" y="6237288"/>
            <a:ext cx="1719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uk-UA" altLang="ru-RU"/>
              <a:t>Звичайні умови</a:t>
            </a:r>
          </a:p>
        </p:txBody>
      </p:sp>
      <p:sp>
        <p:nvSpPr>
          <p:cNvPr id="30728" name="TextBox 7"/>
          <p:cNvSpPr txBox="1">
            <a:spLocks noChangeArrowheads="1"/>
          </p:cNvSpPr>
          <p:nvPr/>
        </p:nvSpPr>
        <p:spPr bwMode="auto">
          <a:xfrm>
            <a:off x="6372225" y="6237288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uk-UA" altLang="ru-RU"/>
              <a:t>Симуляція</a:t>
            </a:r>
          </a:p>
        </p:txBody>
      </p:sp>
    </p:spTree>
    <p:extLst>
      <p:ext uri="{BB962C8B-B14F-4D97-AF65-F5344CB8AC3E}">
        <p14:creationId xmlns:p14="http://schemas.microsoft.com/office/powerpoint/2010/main" val="135882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mtClean="0"/>
              <a:t>Ліва рука – накладання турнікету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323528" y="1476374"/>
          <a:ext cx="4320480" cy="4472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96838" y="1187450"/>
            <a:ext cx="56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uk-UA" altLang="ru-RU"/>
              <a:t>сек.</a:t>
            </a:r>
          </a:p>
        </p:txBody>
      </p:sp>
      <p:sp>
        <p:nvSpPr>
          <p:cNvPr id="31749" name="TextBox 6"/>
          <p:cNvSpPr txBox="1">
            <a:spLocks noChangeArrowheads="1"/>
          </p:cNvSpPr>
          <p:nvPr/>
        </p:nvSpPr>
        <p:spPr bwMode="auto">
          <a:xfrm>
            <a:off x="4067175" y="6021388"/>
            <a:ext cx="1684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uk-UA" altLang="ru-RU"/>
              <a:t>Кількість спроб</a:t>
            </a:r>
          </a:p>
        </p:txBody>
      </p:sp>
      <p:sp>
        <p:nvSpPr>
          <p:cNvPr id="31750" name="TextBox 6"/>
          <p:cNvSpPr txBox="1">
            <a:spLocks noChangeArrowheads="1"/>
          </p:cNvSpPr>
          <p:nvPr/>
        </p:nvSpPr>
        <p:spPr bwMode="auto">
          <a:xfrm>
            <a:off x="1258888" y="6237288"/>
            <a:ext cx="1719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uk-UA" altLang="ru-RU"/>
              <a:t>Звичайні умови</a:t>
            </a:r>
          </a:p>
        </p:txBody>
      </p:sp>
      <p:sp>
        <p:nvSpPr>
          <p:cNvPr id="31751" name="TextBox 7"/>
          <p:cNvSpPr txBox="1">
            <a:spLocks noChangeArrowheads="1"/>
          </p:cNvSpPr>
          <p:nvPr/>
        </p:nvSpPr>
        <p:spPr bwMode="auto">
          <a:xfrm>
            <a:off x="6842125" y="6205538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uk-UA" altLang="ru-RU"/>
              <a:t>Симуляція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4572000" y="1557338"/>
          <a:ext cx="4361632" cy="4391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886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78631" y="260648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latin typeface="Times New Roman" pitchFamily="18" charset="0"/>
              </a:rPr>
              <a:t>«</a:t>
            </a:r>
            <a:r>
              <a:rPr lang="ru-RU" sz="3200" b="1" dirty="0" err="1" smtClean="0">
                <a:latin typeface="Times New Roman" pitchFamily="18" charset="0"/>
              </a:rPr>
              <a:t>Прихована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епідемія</a:t>
            </a:r>
            <a:r>
              <a:rPr lang="ru-RU" sz="3200" b="1" dirty="0" smtClean="0">
                <a:latin typeface="Times New Roman" pitchFamily="18" charset="0"/>
              </a:rPr>
              <a:t>» смертей </a:t>
            </a:r>
            <a:r>
              <a:rPr lang="ru-RU" sz="3200" b="1" dirty="0" err="1" smtClean="0">
                <a:latin typeface="Times New Roman" pitchFamily="18" charset="0"/>
              </a:rPr>
              <a:t>від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аварій</a:t>
            </a:r>
            <a:r>
              <a:rPr lang="ru-RU" sz="3200" b="1" dirty="0" smtClean="0">
                <a:latin typeface="Times New Roman" pitchFamily="18" charset="0"/>
              </a:rPr>
              <a:t> на дорогах </a:t>
            </a:r>
            <a:r>
              <a:rPr lang="ru-RU" sz="3200" b="1" dirty="0" err="1" smtClean="0">
                <a:latin typeface="Times New Roman" pitchFamily="18" charset="0"/>
              </a:rPr>
              <a:t>України</a:t>
            </a:r>
            <a:endParaRPr lang="ru-RU" sz="3200" b="1" dirty="0" smtClean="0">
              <a:latin typeface="Times New Roman" pitchFamily="18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631" y="1493692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дорожньо-транспортний травматизм входить до </a:t>
            </a:r>
            <a:r>
              <a:rPr lang="uk-UA" sz="28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десяти основних причин смертності </a:t>
            </a:r>
            <a:r>
              <a:rPr lang="uk-UA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 Україні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uk-UA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uk-UA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</a:t>
            </a:r>
            <a:r>
              <a:rPr lang="uk-UA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наслідок ДТП в більшості випадків гинуть особи </a:t>
            </a:r>
            <a:r>
              <a:rPr lang="uk-UA" sz="2800" b="1" u="sng" dirty="0" smtClean="0">
                <a:latin typeface="Times New Roman" pitchFamily="18" charset="0"/>
              </a:rPr>
              <a:t>працездатного віку</a:t>
            </a:r>
            <a:r>
              <a:rPr lang="uk-UA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uk-UA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uk-UA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економічні збитки від втрат продуктивної робочої сили та від необхідності піклуватися про інвалідів після аварій — до </a:t>
            </a:r>
            <a:r>
              <a:rPr lang="uk-UA" sz="28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5 млрд. дол. США  щорічно</a:t>
            </a:r>
          </a:p>
          <a:p>
            <a:pPr eaLnBrk="1" hangingPunct="1">
              <a:lnSpc>
                <a:spcPct val="90000"/>
              </a:lnSpc>
              <a:defRPr/>
            </a:pPr>
            <a:endParaRPr lang="uk-UA" sz="28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8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6021388"/>
            <a:ext cx="9186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solidFill>
                  <a:srgbClr val="FF0000"/>
                </a:solidFill>
                <a:latin typeface="Arial" charset="0"/>
              </a:rPr>
              <a:t>Мартін РАЙЗЕР (директор Світового банку у справах України, Білорусі та Молдови) </a:t>
            </a:r>
          </a:p>
        </p:txBody>
      </p:sp>
    </p:spTree>
    <p:extLst>
      <p:ext uri="{BB962C8B-B14F-4D97-AF65-F5344CB8AC3E}">
        <p14:creationId xmlns:p14="http://schemas.microsoft.com/office/powerpoint/2010/main" val="42381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522288" y="217488"/>
            <a:ext cx="8229600" cy="908050"/>
          </a:xfrm>
        </p:spPr>
        <p:txBody>
          <a:bodyPr/>
          <a:lstStyle/>
          <a:p>
            <a:r>
              <a:rPr lang="uk-UA" altLang="ru-RU" smtClean="0"/>
              <a:t>Права рука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251520" y="1556792"/>
          <a:ext cx="403244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820" name="TextBox 7"/>
          <p:cNvSpPr txBox="1">
            <a:spLocks noChangeArrowheads="1"/>
          </p:cNvSpPr>
          <p:nvPr/>
        </p:nvSpPr>
        <p:spPr bwMode="auto">
          <a:xfrm>
            <a:off x="241300" y="1155700"/>
            <a:ext cx="563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uk-UA" altLang="ru-RU"/>
              <a:t>сек.</a:t>
            </a:r>
          </a:p>
        </p:txBody>
      </p:sp>
      <p:sp>
        <p:nvSpPr>
          <p:cNvPr id="34821" name="TextBox 9"/>
          <p:cNvSpPr txBox="1">
            <a:spLocks noChangeArrowheads="1"/>
          </p:cNvSpPr>
          <p:nvPr/>
        </p:nvSpPr>
        <p:spPr bwMode="auto">
          <a:xfrm>
            <a:off x="3924300" y="5589588"/>
            <a:ext cx="1684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uk-UA" altLang="ru-RU"/>
              <a:t>Кількість спроб</a:t>
            </a:r>
          </a:p>
        </p:txBody>
      </p:sp>
      <p:sp>
        <p:nvSpPr>
          <p:cNvPr id="34822" name="TextBox 10"/>
          <p:cNvSpPr txBox="1">
            <a:spLocks noChangeArrowheads="1"/>
          </p:cNvSpPr>
          <p:nvPr/>
        </p:nvSpPr>
        <p:spPr bwMode="auto">
          <a:xfrm>
            <a:off x="1258888" y="6205538"/>
            <a:ext cx="1719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uk-UA" altLang="ru-RU"/>
              <a:t>Звичайні умови</a:t>
            </a:r>
          </a:p>
        </p:txBody>
      </p:sp>
      <p:sp>
        <p:nvSpPr>
          <p:cNvPr id="34823" name="TextBox 11"/>
          <p:cNvSpPr txBox="1">
            <a:spLocks noChangeArrowheads="1"/>
          </p:cNvSpPr>
          <p:nvPr/>
        </p:nvSpPr>
        <p:spPr bwMode="auto">
          <a:xfrm>
            <a:off x="6842125" y="6205538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uk-UA" altLang="ru-RU"/>
              <a:t>Симуляція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4427984" y="1524145"/>
          <a:ext cx="4497710" cy="4065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073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14338" y="404813"/>
            <a:ext cx="8229600" cy="1143000"/>
          </a:xfrm>
        </p:spPr>
        <p:txBody>
          <a:bodyPr/>
          <a:lstStyle/>
          <a:p>
            <a:r>
              <a:rPr lang="uk-UA" altLang="ru-RU" smtClean="0"/>
              <a:t>Ліва рука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185629" y="1731814"/>
          <a:ext cx="4248472" cy="4000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844" name="TextBox 7"/>
          <p:cNvSpPr txBox="1">
            <a:spLocks noChangeArrowheads="1"/>
          </p:cNvSpPr>
          <p:nvPr/>
        </p:nvSpPr>
        <p:spPr bwMode="auto">
          <a:xfrm>
            <a:off x="133350" y="1363663"/>
            <a:ext cx="563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uk-UA" altLang="ru-RU"/>
              <a:t>сек.</a:t>
            </a:r>
          </a:p>
        </p:txBody>
      </p:sp>
      <p:sp>
        <p:nvSpPr>
          <p:cNvPr id="35845" name="TextBox 10"/>
          <p:cNvSpPr txBox="1">
            <a:spLocks noChangeArrowheads="1"/>
          </p:cNvSpPr>
          <p:nvPr/>
        </p:nvSpPr>
        <p:spPr bwMode="auto">
          <a:xfrm>
            <a:off x="4067175" y="5773738"/>
            <a:ext cx="1684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uk-UA" altLang="ru-RU"/>
              <a:t>Кількість спроб</a:t>
            </a:r>
          </a:p>
        </p:txBody>
      </p:sp>
      <p:sp>
        <p:nvSpPr>
          <p:cNvPr id="35846" name="TextBox 10"/>
          <p:cNvSpPr txBox="1">
            <a:spLocks noChangeArrowheads="1"/>
          </p:cNvSpPr>
          <p:nvPr/>
        </p:nvSpPr>
        <p:spPr bwMode="auto">
          <a:xfrm>
            <a:off x="1574800" y="6237288"/>
            <a:ext cx="1719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uk-UA" altLang="ru-RU"/>
              <a:t>Звичайні умови</a:t>
            </a:r>
          </a:p>
        </p:txBody>
      </p:sp>
      <p:sp>
        <p:nvSpPr>
          <p:cNvPr id="35847" name="TextBox 11"/>
          <p:cNvSpPr txBox="1">
            <a:spLocks noChangeArrowheads="1"/>
          </p:cNvSpPr>
          <p:nvPr/>
        </p:nvSpPr>
        <p:spPr bwMode="auto">
          <a:xfrm>
            <a:off x="6842125" y="6205538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uk-UA" altLang="ru-RU"/>
              <a:t>Симуляція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4355976" y="1731814"/>
          <a:ext cx="4567527" cy="404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583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Програми навчання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676672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uk-UA" sz="5800" dirty="0" smtClean="0"/>
              <a:t>16 годин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3074" name="Picture 2" descr="D:\Desktop\Безымянныйу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894819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28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Програми навчання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676672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uk-UA" sz="5800" dirty="0" smtClean="0"/>
              <a:t>8 годин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2050" name="Picture 2" descr="D:\Desktop\Безымянныйу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1296"/>
            <a:ext cx="868373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768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Програми навчання - інструкторів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676672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uk-UA" sz="5800" dirty="0" smtClean="0"/>
              <a:t>24 години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098" name="Picture 2" descr="D:\Desktop\Безымянныйу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15792"/>
            <a:ext cx="8072556" cy="530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389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5026040"/>
              </p:ext>
            </p:extLst>
          </p:nvPr>
        </p:nvGraphicFramePr>
        <p:xfrm>
          <a:off x="179512" y="188641"/>
          <a:ext cx="8784976" cy="6552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Діаграма" r:id="rId4" imgW="6407451" imgH="5182049" progId="Excel.Chart.8">
                  <p:embed/>
                </p:oleObj>
              </mc:Choice>
              <mc:Fallback>
                <p:oleObj name="Діаграма" r:id="rId4" imgW="6407451" imgH="5182049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88641"/>
                        <a:ext cx="8784976" cy="6552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07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graphicFrame>
        <p:nvGraphicFramePr>
          <p:cNvPr id="28675" name="Объект 5"/>
          <p:cNvGraphicFramePr>
            <a:graphicFrameLocks noChangeAspect="1"/>
          </p:cNvGraphicFramePr>
          <p:nvPr/>
        </p:nvGraphicFramePr>
        <p:xfrm>
          <a:off x="-77788" y="1212850"/>
          <a:ext cx="9144001" cy="492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Диаграмма" r:id="rId4" imgW="4467188" imgH="1924020" progId="MSGraph.Chart.8">
                  <p:embed/>
                </p:oleObj>
              </mc:Choice>
              <mc:Fallback>
                <p:oleObj name="Диаграмма" r:id="rId4" imgW="4467188" imgH="192402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7788" y="1212850"/>
                        <a:ext cx="9144001" cy="492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Line 3"/>
          <p:cNvSpPr>
            <a:spLocks noChangeShapeType="1"/>
          </p:cNvSpPr>
          <p:nvPr/>
        </p:nvSpPr>
        <p:spPr bwMode="auto">
          <a:xfrm flipV="1">
            <a:off x="2339975" y="2420938"/>
            <a:ext cx="5040313" cy="12858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8677" name="TextBox 7"/>
          <p:cNvSpPr txBox="1">
            <a:spLocks noChangeArrowheads="1"/>
          </p:cNvSpPr>
          <p:nvPr/>
        </p:nvSpPr>
        <p:spPr bwMode="auto">
          <a:xfrm>
            <a:off x="619125" y="171450"/>
            <a:ext cx="77485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>
                <a:latin typeface="Arial" charset="0"/>
              </a:rPr>
              <a:t>Залежн</a:t>
            </a:r>
            <a:r>
              <a:rPr lang="uk-UA" sz="2400" b="1">
                <a:latin typeface="Arial" charset="0"/>
              </a:rPr>
              <a:t>ість виживання на догоспітальному етапі </a:t>
            </a:r>
          </a:p>
          <a:p>
            <a:pPr algn="ctr" eaLnBrk="1" hangingPunct="1"/>
            <a:r>
              <a:rPr lang="uk-UA" sz="2400" b="1">
                <a:latin typeface="Arial" charset="0"/>
              </a:rPr>
              <a:t>від кількості навчених осіб </a:t>
            </a:r>
          </a:p>
        </p:txBody>
      </p:sp>
      <p:sp>
        <p:nvSpPr>
          <p:cNvPr id="28678" name="TextBox 8"/>
          <p:cNvSpPr txBox="1">
            <a:spLocks noChangeArrowheads="1"/>
          </p:cNvSpPr>
          <p:nvPr/>
        </p:nvSpPr>
        <p:spPr bwMode="auto">
          <a:xfrm>
            <a:off x="1476375" y="6165850"/>
            <a:ext cx="6421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The Citizens CPR Foundation (CCPRF) “</a:t>
            </a:r>
            <a:r>
              <a:rPr lang="en-US" b="1" i="1"/>
              <a:t>CPR Across America</a:t>
            </a:r>
            <a:r>
              <a:rPr lang="en-US"/>
              <a:t>”</a:t>
            </a:r>
            <a:r>
              <a:rPr lang="uk-UA"/>
              <a:t> - 2010</a:t>
            </a:r>
          </a:p>
        </p:txBody>
      </p:sp>
    </p:spTree>
    <p:extLst>
      <p:ext uri="{BB962C8B-B14F-4D97-AF65-F5344CB8AC3E}">
        <p14:creationId xmlns:p14="http://schemas.microsoft.com/office/powerpoint/2010/main" val="2482737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Autofit/>
          </a:bodyPr>
          <a:lstStyle/>
          <a:p>
            <a:r>
              <a:rPr lang="uk-UA" sz="7200" dirty="0" smtClean="0"/>
              <a:t>Питання ?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1483137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2564904"/>
            <a:ext cx="65309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dirty="0" smtClean="0"/>
              <a:t>Дякую за увагу !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3334747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dirty="0" err="1" smtClean="0">
                <a:latin typeface="Arial" charset="0"/>
                <a:cs typeface="Arial" charset="0"/>
              </a:rPr>
              <a:t>Генеральна</a:t>
            </a:r>
            <a:r>
              <a:rPr lang="ru-RU" sz="3100" dirty="0" smtClean="0">
                <a:latin typeface="Arial" charset="0"/>
                <a:cs typeface="Arial" charset="0"/>
              </a:rPr>
              <a:t> </a:t>
            </a:r>
            <a:r>
              <a:rPr lang="ru-RU" sz="3100" dirty="0" err="1" smtClean="0">
                <a:latin typeface="Arial" charset="0"/>
                <a:cs typeface="Arial" charset="0"/>
              </a:rPr>
              <a:t>Асамблея</a:t>
            </a:r>
            <a:r>
              <a:rPr lang="ru-RU" sz="3100" dirty="0" smtClean="0">
                <a:latin typeface="Arial" charset="0"/>
                <a:cs typeface="Arial" charset="0"/>
              </a:rPr>
              <a:t> </a:t>
            </a:r>
            <a:r>
              <a:rPr lang="ru-RU" sz="3100" dirty="0" err="1" smtClean="0">
                <a:latin typeface="Arial" charset="0"/>
                <a:cs typeface="Arial" charset="0"/>
              </a:rPr>
              <a:t>Організації</a:t>
            </a:r>
            <a:r>
              <a:rPr lang="ru-RU" sz="3100" dirty="0" smtClean="0">
                <a:latin typeface="Arial" charset="0"/>
                <a:cs typeface="Arial" charset="0"/>
              </a:rPr>
              <a:t> </a:t>
            </a:r>
            <a:r>
              <a:rPr lang="ru-RU" sz="3100" dirty="0" err="1" smtClean="0">
                <a:latin typeface="Arial" charset="0"/>
                <a:cs typeface="Arial" charset="0"/>
              </a:rPr>
              <a:t>Об’єднаних</a:t>
            </a:r>
            <a:r>
              <a:rPr lang="ru-RU" sz="3100" dirty="0" smtClean="0">
                <a:latin typeface="Arial" charset="0"/>
                <a:cs typeface="Arial" charset="0"/>
              </a:rPr>
              <a:t> </a:t>
            </a:r>
            <a:r>
              <a:rPr lang="ru-RU" sz="3100" dirty="0" err="1" smtClean="0">
                <a:latin typeface="Arial" charset="0"/>
                <a:cs typeface="Arial" charset="0"/>
              </a:rPr>
              <a:t>Націй</a:t>
            </a:r>
            <a:r>
              <a:rPr lang="ru-RU" sz="3100" dirty="0" smtClean="0">
                <a:latin typeface="Arial" charset="0"/>
                <a:cs typeface="Arial" charset="0"/>
              </a:rPr>
              <a:t> проголосила 2011 – 2020 роки </a:t>
            </a:r>
            <a:r>
              <a:rPr lang="ru-RU" sz="3100" dirty="0" err="1" smtClean="0">
                <a:latin typeface="Arial" charset="0"/>
                <a:cs typeface="Arial" charset="0"/>
              </a:rPr>
              <a:t>Десятиліттям</a:t>
            </a:r>
            <a:r>
              <a:rPr lang="ru-RU" sz="3100" dirty="0" smtClean="0">
                <a:latin typeface="Arial" charset="0"/>
                <a:cs typeface="Arial" charset="0"/>
              </a:rPr>
              <a:t> </a:t>
            </a:r>
            <a:r>
              <a:rPr lang="ru-RU" sz="3100" dirty="0" err="1" smtClean="0">
                <a:latin typeface="Arial" charset="0"/>
                <a:cs typeface="Arial" charset="0"/>
              </a:rPr>
              <a:t>дій</a:t>
            </a:r>
            <a:r>
              <a:rPr lang="ru-RU" sz="3100" dirty="0" smtClean="0">
                <a:latin typeface="Arial" charset="0"/>
                <a:cs typeface="Arial" charset="0"/>
              </a:rPr>
              <a:t> </a:t>
            </a:r>
            <a:r>
              <a:rPr lang="ru-RU" sz="3100" dirty="0" err="1" smtClean="0">
                <a:latin typeface="Arial" charset="0"/>
                <a:cs typeface="Arial" charset="0"/>
              </a:rPr>
              <a:t>безпеки</a:t>
            </a:r>
            <a:r>
              <a:rPr lang="ru-RU" sz="3100" dirty="0" smtClean="0">
                <a:latin typeface="Arial" charset="0"/>
                <a:cs typeface="Arial" charset="0"/>
              </a:rPr>
              <a:t> </a:t>
            </a:r>
            <a:r>
              <a:rPr lang="ru-RU" sz="3100" dirty="0" err="1" smtClean="0">
                <a:latin typeface="Arial" charset="0"/>
                <a:cs typeface="Arial" charset="0"/>
              </a:rPr>
              <a:t>дорожнього</a:t>
            </a:r>
            <a:r>
              <a:rPr lang="ru-RU" sz="3100" dirty="0" smtClean="0">
                <a:latin typeface="Arial" charset="0"/>
                <a:cs typeface="Arial" charset="0"/>
              </a:rPr>
              <a:t> </a:t>
            </a:r>
            <a:r>
              <a:rPr lang="ru-RU" sz="3100" dirty="0" err="1" smtClean="0">
                <a:latin typeface="Arial" charset="0"/>
                <a:cs typeface="Arial" charset="0"/>
              </a:rPr>
              <a:t>руху</a:t>
            </a:r>
            <a:endParaRPr lang="uk-UA" sz="3100" dirty="0" smtClean="0"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281488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Пункти плану :</a:t>
            </a:r>
          </a:p>
          <a:p>
            <a:pPr marL="0" indent="0">
              <a:buFont typeface="Arial" charset="0"/>
              <a:buNone/>
              <a:defRPr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 1. Створення дорожньої інфраструктури.</a:t>
            </a:r>
          </a:p>
          <a:p>
            <a:pPr marL="0" indent="0">
              <a:buFont typeface="Arial" charset="0"/>
              <a:buNone/>
              <a:defRPr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 2. Навчання безпечній поведінці на дорогах.</a:t>
            </a:r>
          </a:p>
          <a:p>
            <a:pPr marL="0" indent="0">
              <a:buFont typeface="Arial" charset="0"/>
              <a:buNone/>
              <a:defRPr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 3. Будівництво безпечних доріг.</a:t>
            </a:r>
          </a:p>
          <a:p>
            <a:pPr marL="0" indent="0">
              <a:buFont typeface="Arial" charset="0"/>
              <a:buNone/>
              <a:defRPr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 4. Виробництво безпечних автомобілів.</a:t>
            </a:r>
          </a:p>
          <a:p>
            <a:pPr marL="0" indent="0">
              <a:buFont typeface="Arial" charset="0"/>
              <a:buNone/>
              <a:defRPr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 Забезпечення належної екстреної  допомоги постраждалим в ДТП.</a:t>
            </a:r>
            <a:endParaRPr lang="uk-UA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155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412776"/>
            <a:ext cx="8229600" cy="3132138"/>
          </a:xfrm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2339975" y="333375"/>
            <a:ext cx="4233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uk-UA" altLang="ru-RU" sz="3600">
                <a:latin typeface="Arial" pitchFamily="34" charset="0"/>
                <a:cs typeface="Arial" pitchFamily="34" charset="0"/>
              </a:rPr>
              <a:t>Ланцюг виживання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4869160"/>
            <a:ext cx="8712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/>
              <a:t>Життя травмованого залежить від функціонування системи надання ЕМД, яка є багатокомпонентною. Домедична допомога є невід’ємною складовою частиною системи. 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357124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637" y="692696"/>
            <a:ext cx="7931150" cy="5761038"/>
          </a:xfrm>
        </p:spPr>
      </p:pic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4211638" y="2020888"/>
            <a:ext cx="536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uk-UA" altLang="ru-RU"/>
              <a:t>103</a:t>
            </a:r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3416300" y="4221088"/>
            <a:ext cx="26638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uk-UA" altLang="ru-RU" sz="1600" dirty="0">
                <a:latin typeface="Arial" pitchFamily="34" charset="0"/>
                <a:cs typeface="Arial" pitchFamily="34" charset="0"/>
              </a:rPr>
              <a:t>Комунікація диспетчера з рятувальником – рятує життя !!!</a:t>
            </a: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526745"/>
            <a:ext cx="3106809" cy="128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:\Desktop\методичка перевидання\малюнки частина 2\IMG_65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546920"/>
            <a:ext cx="1875720" cy="125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esktop\ERC_summary_booklet_HRES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484" y="116632"/>
            <a:ext cx="2206931" cy="3167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653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esktop\S0300-9572(15)00343-3_main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8" y="25893"/>
            <a:ext cx="2386211" cy="3142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Desktop\S0300-9572(15)00343-3_main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632" y="188639"/>
            <a:ext cx="6666714" cy="625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2483769" y="188639"/>
            <a:ext cx="2160239" cy="504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/>
          <p:cNvSpPr/>
          <p:nvPr/>
        </p:nvSpPr>
        <p:spPr>
          <a:xfrm>
            <a:off x="2410869" y="1772816"/>
            <a:ext cx="2160239" cy="504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/>
          <p:cNvSpPr/>
          <p:nvPr/>
        </p:nvSpPr>
        <p:spPr>
          <a:xfrm>
            <a:off x="2434542" y="3064519"/>
            <a:ext cx="3721634" cy="6525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2267744" y="4653136"/>
            <a:ext cx="453650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7422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644775"/>
            <a:ext cx="235267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8001"/>
            <a:ext cx="2520950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748213"/>
            <a:ext cx="2217737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08500"/>
            <a:ext cx="252095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низ 7"/>
          <p:cNvSpPr/>
          <p:nvPr/>
        </p:nvSpPr>
        <p:spPr>
          <a:xfrm rot="18518015">
            <a:off x="2917031" y="2261394"/>
            <a:ext cx="574675" cy="8080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9" name="Стрелка вправо 8"/>
          <p:cNvSpPr/>
          <p:nvPr/>
        </p:nvSpPr>
        <p:spPr>
          <a:xfrm rot="19556774">
            <a:off x="2938463" y="4224338"/>
            <a:ext cx="719137" cy="576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0" name="Стрелка вниз 9"/>
          <p:cNvSpPr/>
          <p:nvPr/>
        </p:nvSpPr>
        <p:spPr>
          <a:xfrm rot="8054732">
            <a:off x="5983288" y="4141787"/>
            <a:ext cx="503238" cy="735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pic>
        <p:nvPicPr>
          <p:cNvPr id="12300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50" y="1782763"/>
            <a:ext cx="10350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TextBox 18"/>
          <p:cNvSpPr txBox="1">
            <a:spLocks noChangeArrowheads="1"/>
          </p:cNvSpPr>
          <p:nvPr/>
        </p:nvSpPr>
        <p:spPr bwMode="auto">
          <a:xfrm>
            <a:off x="6632575" y="3100388"/>
            <a:ext cx="1724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uk-UA"/>
              <a:t>Свідок   до 5 хв.</a:t>
            </a:r>
          </a:p>
        </p:txBody>
      </p:sp>
      <p:sp>
        <p:nvSpPr>
          <p:cNvPr id="12302" name="TextBox 19"/>
          <p:cNvSpPr txBox="1">
            <a:spLocks noChangeArrowheads="1"/>
          </p:cNvSpPr>
          <p:nvPr/>
        </p:nvSpPr>
        <p:spPr bwMode="auto">
          <a:xfrm>
            <a:off x="6948488" y="6453188"/>
            <a:ext cx="1681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uk-UA"/>
              <a:t>МВС   5 – 10 хв.</a:t>
            </a:r>
          </a:p>
        </p:txBody>
      </p:sp>
      <p:sp>
        <p:nvSpPr>
          <p:cNvPr id="12303" name="TextBox 20"/>
          <p:cNvSpPr txBox="1">
            <a:spLocks noChangeArrowheads="1"/>
          </p:cNvSpPr>
          <p:nvPr/>
        </p:nvSpPr>
        <p:spPr bwMode="auto">
          <a:xfrm>
            <a:off x="611188" y="6381750"/>
            <a:ext cx="1773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uk-UA"/>
              <a:t>ДСНС   5 – 10 хв.</a:t>
            </a:r>
          </a:p>
        </p:txBody>
      </p:sp>
      <p:sp>
        <p:nvSpPr>
          <p:cNvPr id="12304" name="TextBox 21"/>
          <p:cNvSpPr txBox="1">
            <a:spLocks noChangeArrowheads="1"/>
          </p:cNvSpPr>
          <p:nvPr/>
        </p:nvSpPr>
        <p:spPr bwMode="auto">
          <a:xfrm>
            <a:off x="803275" y="2403475"/>
            <a:ext cx="1706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uk-UA"/>
              <a:t>ЕМД 10 – 20 хв.</a:t>
            </a:r>
          </a:p>
        </p:txBody>
      </p:sp>
      <p:pic>
        <p:nvPicPr>
          <p:cNvPr id="17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471" y="17974"/>
            <a:ext cx="1818482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33572" y="1136432"/>
            <a:ext cx="1356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5,7% !</a:t>
            </a:r>
            <a:endParaRPr lang="uk-UA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39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03205"/>
              </p:ext>
            </p:extLst>
          </p:nvPr>
        </p:nvGraphicFramePr>
        <p:xfrm>
          <a:off x="251520" y="1628800"/>
          <a:ext cx="8599074" cy="5047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Діаграма" r:id="rId4" imgW="6626926" imgH="3889585" progId="Excel.Chart.8">
                  <p:embed/>
                </p:oleObj>
              </mc:Choice>
              <mc:Fallback>
                <p:oleObj name="Діаграма" r:id="rId4" imgW="6626926" imgH="388958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628800"/>
                        <a:ext cx="8599074" cy="5047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611560" y="332657"/>
            <a:ext cx="8199065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sz="2800" b="1" dirty="0">
                <a:latin typeface="+mj-lt"/>
              </a:rPr>
              <a:t>Залежність між періодом очікування надання невідкладної медичної допомоги </a:t>
            </a:r>
            <a:r>
              <a:rPr lang="uk-UA" altLang="ru-RU" sz="2800" b="1" dirty="0" smtClean="0">
                <a:latin typeface="+mj-lt"/>
              </a:rPr>
              <a:t>та </a:t>
            </a:r>
            <a:r>
              <a:rPr lang="uk-UA" altLang="ru-RU" sz="2800" b="1" dirty="0">
                <a:latin typeface="+mj-lt"/>
              </a:rPr>
              <a:t>смертністю при ДТП.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8101013" y="5981700"/>
            <a:ext cx="514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хв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114550" y="3068638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9483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4"/>
          <p:cNvSpPr>
            <a:spLocks noChangeArrowheads="1"/>
          </p:cNvSpPr>
          <p:nvPr/>
        </p:nvSpPr>
        <p:spPr bwMode="auto">
          <a:xfrm>
            <a:off x="683568" y="116632"/>
            <a:ext cx="8064896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sz="2400" b="1" dirty="0">
                <a:latin typeface="+mj-lt"/>
              </a:rPr>
              <a:t>Зведені дані по оцінкам вартості середньостатистичного життя людини. </a:t>
            </a:r>
            <a:endParaRPr lang="uk-UA" altLang="ru-RU" sz="2400" dirty="0">
              <a:latin typeface="+mj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864596"/>
              </p:ext>
            </p:extLst>
          </p:nvPr>
        </p:nvGraphicFramePr>
        <p:xfrm>
          <a:off x="251520" y="1268762"/>
          <a:ext cx="8640960" cy="5328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35181"/>
                <a:gridCol w="2105779"/>
              </a:tblGrid>
              <a:tr h="886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Метод оцінки або рекомендації організацій</a:t>
                      </a:r>
                      <a:endParaRPr lang="uk-UA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6" marR="6857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Вартість життя</a:t>
                      </a:r>
                      <a:endParaRPr lang="uk-UA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6" marR="68576" marT="0" marB="0">
                    <a:solidFill>
                      <a:srgbClr val="0070C0"/>
                    </a:solidFill>
                  </a:tcPr>
                </a:tc>
              </a:tr>
              <a:tr h="4431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</a:rPr>
                        <a:t>Метод «готовності платити» (США)</a:t>
                      </a:r>
                      <a:endParaRPr lang="uk-UA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~ </a:t>
                      </a:r>
                      <a:r>
                        <a:rPr lang="uk-UA" sz="1800" b="1" dirty="0">
                          <a:effectLst/>
                        </a:rPr>
                        <a:t> 5,4 млн. $</a:t>
                      </a:r>
                      <a:endParaRPr lang="uk-UA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6" marR="68576" marT="0" marB="0"/>
                </a:tc>
              </a:tr>
              <a:tr h="4431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Рекомендації Європейської Комісії</a:t>
                      </a:r>
                      <a:endParaRPr lang="uk-UA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3,1 млн. €</a:t>
                      </a:r>
                      <a:endParaRPr lang="uk-UA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6" marR="68576" marT="0" marB="0"/>
                </a:tc>
              </a:tr>
              <a:tr h="8916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Рекомендації Американського агентства з захисту оточуючого середовища</a:t>
                      </a:r>
                      <a:endParaRPr lang="uk-UA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effectLst/>
                        </a:rPr>
                        <a:t>4,8</a:t>
                      </a:r>
                      <a:r>
                        <a:rPr lang="uk-UA" sz="1800" b="1" dirty="0">
                          <a:effectLst/>
                        </a:rPr>
                        <a:t> млн. $</a:t>
                      </a:r>
                      <a:endParaRPr lang="uk-UA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6" marR="68576" marT="0" marB="0"/>
                </a:tc>
              </a:tr>
              <a:tr h="886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Метод «готовності платити» </a:t>
                      </a:r>
                      <a:endParaRPr lang="uk-UA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до 4  млн. $</a:t>
                      </a:r>
                      <a:endParaRPr lang="uk-UA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6" marR="68576" marT="0" marB="0"/>
                </a:tc>
              </a:tr>
              <a:tr h="886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Корекція по </a:t>
                      </a:r>
                      <a:r>
                        <a:rPr lang="uk-UA" sz="1800" b="1" dirty="0" err="1">
                          <a:effectLst/>
                        </a:rPr>
                        <a:t>ВВП</a:t>
                      </a:r>
                      <a:r>
                        <a:rPr lang="uk-UA" sz="1800" b="1" baseline="-25000" dirty="0" err="1">
                          <a:effectLst/>
                        </a:rPr>
                        <a:t>ппс</a:t>
                      </a:r>
                      <a:r>
                        <a:rPr lang="uk-UA" sz="1800" b="1" dirty="0">
                          <a:effectLst/>
                        </a:rPr>
                        <a:t> середньостатистичних даних </a:t>
                      </a:r>
                      <a:endParaRPr lang="uk-UA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~  </a:t>
                      </a:r>
                      <a:r>
                        <a:rPr lang="uk-UA" sz="1800" b="1">
                          <a:effectLst/>
                        </a:rPr>
                        <a:t>1,3 млн. $</a:t>
                      </a:r>
                      <a:endParaRPr lang="uk-UA" sz="18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6" marR="68576" marT="0" marB="0"/>
                </a:tc>
              </a:tr>
              <a:tr h="8916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Проект рекомендацій Міжвідомчої наукової ради РАМН та МОЗ Російської Федерації</a:t>
                      </a:r>
                      <a:endParaRPr lang="uk-UA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315 тис. €</a:t>
                      </a:r>
                      <a:endParaRPr lang="uk-UA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6" marR="6857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73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</TotalTime>
  <Words>637</Words>
  <Application>Microsoft Office PowerPoint</Application>
  <PresentationFormat>Экран (4:3)</PresentationFormat>
  <Paragraphs>149</Paragraphs>
  <Slides>28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Тема Office</vt:lpstr>
      <vt:lpstr>Діаграма</vt:lpstr>
      <vt:lpstr>Диаграмма</vt:lpstr>
      <vt:lpstr>Деякі аспекти підготовки водіїв з питань надання домедичної допомоги постраждалим</vt:lpstr>
      <vt:lpstr>«Прихована епідемія» смертей від аварій на дорогах України</vt:lpstr>
      <vt:lpstr> Генеральна Асамблея Організації Об’єднаних Націй проголосила 2011 – 2020 роки Десятиліттям дій безпеки дорожнього руху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Закон Про дорожній Рух N 2953-XII ( 2953-12 ) від 28.01.1993 Розділ VIII  МЕДИЧНЕ ЗАБЕЗПЕЧЕННЯ БЕЗПЕКИ ДОРОЖНЬОГО РУХУ </vt:lpstr>
      <vt:lpstr>ЗБІРНИК ТИПОВИХ НАВЧАЛЬНИХ ПЛАНІВ І ПРОГРАМ З ПРОФЕСІЙНОГО НАВЧАННЯ ДЛЯ ЗАКЛАДІВ СИСТЕМИ ЗАГАЛЬНОЇ СЕРЕДНЬОЇ ОСВІТИ  </vt:lpstr>
      <vt:lpstr>А чи було навчання ?</vt:lpstr>
      <vt:lpstr>Презентация PowerPoint</vt:lpstr>
      <vt:lpstr>Презентация PowerPoint</vt:lpstr>
      <vt:lpstr>Презентация PowerPoint</vt:lpstr>
      <vt:lpstr>Навчання наближене до реальних умов</vt:lpstr>
      <vt:lpstr>А хто вчителі ?</vt:lpstr>
      <vt:lpstr> Права рука – накладання турнікету</vt:lpstr>
      <vt:lpstr>Ліва рука – накладання турнікету</vt:lpstr>
      <vt:lpstr>Права рука</vt:lpstr>
      <vt:lpstr>Ліва рука</vt:lpstr>
      <vt:lpstr>Програми навчання</vt:lpstr>
      <vt:lpstr>Програми навчання</vt:lpstr>
      <vt:lpstr>Програми навчання - інструкторів</vt:lpstr>
      <vt:lpstr>Презентация PowerPoint</vt:lpstr>
      <vt:lpstr>Презентация PowerPoint</vt:lpstr>
      <vt:lpstr>Питання 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Підготовка водіїв з питань надання домедичної допомоги</dc:title>
  <dc:creator>Антон Доляновский</dc:creator>
  <cp:lastModifiedBy>Антон Доляновский</cp:lastModifiedBy>
  <cp:revision>24</cp:revision>
  <dcterms:created xsi:type="dcterms:W3CDTF">2016-08-16T04:23:40Z</dcterms:created>
  <dcterms:modified xsi:type="dcterms:W3CDTF">2016-11-17T05:54:57Z</dcterms:modified>
</cp:coreProperties>
</file>