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260" r:id="rId3"/>
    <p:sldId id="261" r:id="rId4"/>
    <p:sldId id="270" r:id="rId5"/>
    <p:sldId id="267" r:id="rId6"/>
    <p:sldId id="271" r:id="rId7"/>
    <p:sldId id="262" r:id="rId8"/>
    <p:sldId id="263" r:id="rId9"/>
    <p:sldId id="272" r:id="rId10"/>
    <p:sldId id="264" r:id="rId11"/>
    <p:sldId id="268" r:id="rId12"/>
    <p:sldId id="274" r:id="rId13"/>
    <p:sldId id="265" r:id="rId14"/>
    <p:sldId id="275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D9293-398C-46ED-936D-6232EED59A39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80E10-D170-4B98-B1A8-03B82ED7C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42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80E10-D170-4B98-B1A8-03B82ED7CAA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5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757E9A-19A1-436C-9DBB-96DC7D214718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43BF80-F50C-452A-ACB6-E7968007B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E9A-19A1-436C-9DBB-96DC7D214718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BF80-F50C-452A-ACB6-E7968007B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E9A-19A1-436C-9DBB-96DC7D214718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BF80-F50C-452A-ACB6-E7968007B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E9A-19A1-436C-9DBB-96DC7D214718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BF80-F50C-452A-ACB6-E7968007B2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E9A-19A1-436C-9DBB-96DC7D214718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BF80-F50C-452A-ACB6-E7968007B2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E9A-19A1-436C-9DBB-96DC7D214718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BF80-F50C-452A-ACB6-E7968007B2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E9A-19A1-436C-9DBB-96DC7D214718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BF80-F50C-452A-ACB6-E7968007B2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E9A-19A1-436C-9DBB-96DC7D214718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BF80-F50C-452A-ACB6-E7968007B2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E9A-19A1-436C-9DBB-96DC7D214718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BF80-F50C-452A-ACB6-E7968007B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E757E9A-19A1-436C-9DBB-96DC7D214718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BF80-F50C-452A-ACB6-E7968007B2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757E9A-19A1-436C-9DBB-96DC7D214718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43BF80-F50C-452A-ACB6-E7968007B2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757E9A-19A1-436C-9DBB-96DC7D214718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B43BF80-F50C-452A-ACB6-E7968007B2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992888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0" dirty="0" smtClean="0">
                <a:solidFill>
                  <a:schemeClr val="tx1"/>
                </a:solidFill>
              </a:rPr>
              <a:t>Віктор Козоріз</a:t>
            </a:r>
            <a:br>
              <a:rPr lang="uk-UA" sz="3600" b="0" dirty="0" smtClean="0">
                <a:solidFill>
                  <a:schemeClr val="tx1"/>
                </a:solidFill>
              </a:rPr>
            </a:br>
            <a:r>
              <a:rPr lang="ru-RU" sz="3600" b="0" dirty="0" err="1" smtClean="0">
                <a:solidFill>
                  <a:srgbClr val="000000"/>
                </a:solidFill>
                <a:effectLst/>
                <a:latin typeface="Tahoma"/>
              </a:rPr>
              <a:t>віце</a:t>
            </a:r>
            <a:r>
              <a:rPr lang="ru-RU" sz="3600" b="0" dirty="0" smtClean="0">
                <a:solidFill>
                  <a:srgbClr val="000000"/>
                </a:solidFill>
                <a:effectLst/>
                <a:latin typeface="Tahoma"/>
              </a:rPr>
              <a:t>-президент </a:t>
            </a:r>
            <a:r>
              <a:rPr lang="ru-RU" sz="3600" b="0" dirty="0">
                <a:solidFill>
                  <a:srgbClr val="000000"/>
                </a:solidFill>
                <a:effectLst/>
                <a:latin typeface="Tahoma"/>
              </a:rPr>
              <a:t>МБФ «</a:t>
            </a:r>
            <a:r>
              <a:rPr lang="ru-RU" sz="3600" b="0" dirty="0" err="1">
                <a:solidFill>
                  <a:srgbClr val="000000"/>
                </a:solidFill>
                <a:effectLst/>
                <a:latin typeface="Tahoma"/>
              </a:rPr>
              <a:t>Допомоги</a:t>
            </a:r>
            <a:r>
              <a:rPr lang="ru-RU" sz="3600" b="0" dirty="0">
                <a:solidFill>
                  <a:srgbClr val="000000"/>
                </a:solidFill>
                <a:effectLst/>
                <a:latin typeface="Tahoma"/>
              </a:rPr>
              <a:t> </a:t>
            </a:r>
            <a:r>
              <a:rPr lang="ru-RU" sz="3600" b="0" dirty="0" err="1">
                <a:solidFill>
                  <a:srgbClr val="000000"/>
                </a:solidFill>
                <a:effectLst/>
                <a:latin typeface="Tahoma"/>
              </a:rPr>
              <a:t>постраждалим</a:t>
            </a:r>
            <a:r>
              <a:rPr lang="ru-RU" sz="3600" b="0" dirty="0">
                <a:solidFill>
                  <a:srgbClr val="000000"/>
                </a:solidFill>
                <a:effectLst/>
                <a:latin typeface="Tahoma"/>
              </a:rPr>
              <a:t> </a:t>
            </a:r>
            <a:r>
              <a:rPr lang="ru-RU" sz="3600" b="0" dirty="0" err="1">
                <a:solidFill>
                  <a:srgbClr val="000000"/>
                </a:solidFill>
                <a:effectLst/>
                <a:latin typeface="Tahoma"/>
              </a:rPr>
              <a:t>внаслідок</a:t>
            </a:r>
            <a:r>
              <a:rPr lang="ru-RU" sz="3600" b="0" dirty="0">
                <a:solidFill>
                  <a:srgbClr val="000000"/>
                </a:solidFill>
                <a:effectLst/>
                <a:latin typeface="Tahoma"/>
              </a:rPr>
              <a:t> ДТП»</a:t>
            </a:r>
            <a:r>
              <a:rPr lang="uk-UA" sz="3600" b="0" dirty="0" smtClean="0">
                <a:solidFill>
                  <a:schemeClr val="tx1"/>
                </a:solidFill>
              </a:rPr>
              <a:t/>
            </a:r>
            <a:br>
              <a:rPr lang="uk-UA" sz="3600" b="0" dirty="0" smtClean="0">
                <a:solidFill>
                  <a:schemeClr val="tx1"/>
                </a:solidFill>
              </a:rPr>
            </a:br>
            <a:r>
              <a:rPr lang="uk-UA" sz="3600" b="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sz="3600" b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Механізми реалізації Державної програми підвищення рівня </a:t>
            </a:r>
            <a:b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безпеки дорожнього руху </a:t>
            </a:r>
            <a:b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в Україні до 2020 року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G:\Тиждень БДР 2016-2\znak (1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31" b="96186" l="2119" r="963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2950443" cy="295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8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8" b="7548"/>
          <a:stretch/>
        </p:blipFill>
        <p:spPr>
          <a:xfrm>
            <a:off x="0" y="1628799"/>
            <a:ext cx="9144000" cy="482453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7434" y="44624"/>
            <a:ext cx="9144000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Інновації та інвестиції</a:t>
            </a:r>
            <a:br>
              <a:rPr lang="uk-UA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700" dirty="0" smtClean="0">
                <a:effectLst/>
              </a:rPr>
              <a:t>впровадження нових </a:t>
            </a:r>
            <a:r>
              <a:rPr lang="uk-UA" sz="2700" dirty="0">
                <a:effectLst/>
              </a:rPr>
              <a:t>технологій для поліпшення безпечності транспортних </a:t>
            </a:r>
            <a:r>
              <a:rPr lang="uk-UA" sz="2700" dirty="0" smtClean="0">
                <a:effectLst/>
              </a:rPr>
              <a:t>засобів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/>
          <a:stretch/>
        </p:blipFill>
        <p:spPr>
          <a:xfrm>
            <a:off x="2595762" y="1714501"/>
            <a:ext cx="6553199" cy="5143499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48866" y="1721025"/>
            <a:ext cx="2973928" cy="3185481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>
            <a:defPPr>
              <a:defRPr lang="en-US"/>
            </a:defPPr>
            <a:lvl1pPr indent="0" algn="ctr">
              <a:spcBef>
                <a:spcPts val="600"/>
              </a:spcBef>
              <a:spcAft>
                <a:spcPts val="200"/>
              </a:spcAft>
              <a:buClr>
                <a:srgbClr val="004377"/>
              </a:buClr>
              <a:buSzPct val="90000"/>
              <a:buFont typeface="Wingdings" pitchFamily="2" charset="2"/>
              <a:buNone/>
              <a:defRPr sz="1500" b="1">
                <a:solidFill>
                  <a:schemeClr val="tx2"/>
                </a:solidFill>
              </a:defRPr>
            </a:lvl1pPr>
            <a:lvl2pPr marL="571500" indent="-209550">
              <a:spcBef>
                <a:spcPts val="200"/>
              </a:spcBef>
              <a:spcAft>
                <a:spcPts val="200"/>
              </a:spcAft>
              <a:buClr>
                <a:srgbClr val="004377"/>
              </a:buClr>
              <a:buFont typeface="Calibri" pitchFamily="34" charset="0"/>
              <a:buChar char="–"/>
            </a:lvl2pPr>
            <a:lvl3pPr marL="800100" indent="-2286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</a:lvl3pPr>
            <a:lvl4pPr marL="1028700" indent="-2286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</a:lvl4pPr>
            <a:lvl5pPr marL="1257300" indent="-2286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>
              <a:lnSpc>
                <a:spcPts val="2700"/>
              </a:lnSpc>
            </a:pPr>
            <a:r>
              <a:rPr lang="ru-RU" sz="2000" dirty="0" err="1">
                <a:solidFill>
                  <a:srgbClr val="6091BD"/>
                </a:solidFill>
                <a:cs typeface="FbSpoilerEng" panose="02020503050405020304" pitchFamily="18" charset="-79"/>
              </a:rPr>
              <a:t>Досвід</a:t>
            </a:r>
            <a:r>
              <a:rPr lang="ru-RU" sz="2000" dirty="0">
                <a:solidFill>
                  <a:srgbClr val="6091BD"/>
                </a:solidFill>
                <a:cs typeface="FbSpoilerEng" panose="02020503050405020304" pitchFamily="18" charset="-79"/>
              </a:rPr>
              <a:t> </a:t>
            </a:r>
            <a:r>
              <a:rPr lang="ru-RU" sz="2000" dirty="0" err="1">
                <a:solidFill>
                  <a:srgbClr val="6091BD"/>
                </a:solidFill>
                <a:cs typeface="FbSpoilerEng" panose="02020503050405020304" pitchFamily="18" charset="-79"/>
              </a:rPr>
              <a:t>інших</a:t>
            </a:r>
            <a:r>
              <a:rPr lang="ru-RU" sz="2000" dirty="0">
                <a:solidFill>
                  <a:srgbClr val="6091BD"/>
                </a:solidFill>
                <a:cs typeface="FbSpoilerEng" panose="02020503050405020304" pitchFamily="18" charset="-79"/>
              </a:rPr>
              <a:t> </a:t>
            </a:r>
            <a:r>
              <a:rPr lang="ru-RU" sz="2000" dirty="0" err="1" smtClean="0">
                <a:solidFill>
                  <a:srgbClr val="6091BD"/>
                </a:solidFill>
                <a:cs typeface="FbSpoilerEng" panose="02020503050405020304" pitchFamily="18" charset="-79"/>
              </a:rPr>
              <a:t>країн</a:t>
            </a:r>
            <a:r>
              <a:rPr lang="ru-RU" sz="2000" dirty="0" smtClean="0">
                <a:solidFill>
                  <a:srgbClr val="6091BD"/>
                </a:solidFill>
                <a:cs typeface="FbSpoilerEng" panose="02020503050405020304" pitchFamily="18" charset="-79"/>
              </a:rPr>
              <a:t> в </a:t>
            </a:r>
            <a:r>
              <a:rPr lang="ru-RU" sz="2000" dirty="0" err="1">
                <a:solidFill>
                  <a:srgbClr val="6091BD"/>
                </a:solidFill>
                <a:cs typeface="FbSpoilerEng" panose="02020503050405020304" pitchFamily="18" charset="-79"/>
              </a:rPr>
              <a:t>реалізації</a:t>
            </a:r>
            <a:r>
              <a:rPr lang="ru-RU" sz="2000" dirty="0">
                <a:solidFill>
                  <a:srgbClr val="6091BD"/>
                </a:solidFill>
                <a:cs typeface="FbSpoilerEng" panose="02020503050405020304" pitchFamily="18" charset="-79"/>
              </a:rPr>
              <a:t> </a:t>
            </a:r>
            <a:r>
              <a:rPr lang="ru-RU" sz="2000" dirty="0" err="1">
                <a:solidFill>
                  <a:srgbClr val="6091BD"/>
                </a:solidFill>
                <a:cs typeface="FbSpoilerEng" panose="02020503050405020304" pitchFamily="18" charset="-79"/>
              </a:rPr>
              <a:t>державних</a:t>
            </a:r>
            <a:r>
              <a:rPr lang="ru-RU" sz="2000" dirty="0">
                <a:solidFill>
                  <a:srgbClr val="6091BD"/>
                </a:solidFill>
                <a:cs typeface="FbSpoilerEng" panose="02020503050405020304" pitchFamily="18" charset="-79"/>
              </a:rPr>
              <a:t> </a:t>
            </a:r>
            <a:r>
              <a:rPr lang="ru-RU" sz="2000" dirty="0" err="1">
                <a:solidFill>
                  <a:srgbClr val="6091BD"/>
                </a:solidFill>
                <a:cs typeface="FbSpoilerEng" panose="02020503050405020304" pitchFamily="18" charset="-79"/>
              </a:rPr>
              <a:t>програм</a:t>
            </a:r>
            <a:r>
              <a:rPr lang="ru-RU" sz="2000" dirty="0">
                <a:solidFill>
                  <a:srgbClr val="6091BD"/>
                </a:solidFill>
                <a:cs typeface="FbSpoilerEng" panose="02020503050405020304" pitchFamily="18" charset="-79"/>
              </a:rPr>
              <a:t> </a:t>
            </a:r>
            <a:r>
              <a:rPr lang="ru-RU" sz="2000" dirty="0" err="1">
                <a:solidFill>
                  <a:srgbClr val="6091BD"/>
                </a:solidFill>
                <a:cs typeface="FbSpoilerEng" panose="02020503050405020304" pitchFamily="18" charset="-79"/>
              </a:rPr>
              <a:t>необхідності</a:t>
            </a:r>
            <a:r>
              <a:rPr lang="ru-RU" sz="2000" dirty="0">
                <a:solidFill>
                  <a:srgbClr val="6091BD"/>
                </a:solidFill>
                <a:cs typeface="FbSpoilerEng" panose="02020503050405020304" pitchFamily="18" charset="-79"/>
              </a:rPr>
              <a:t> </a:t>
            </a:r>
            <a:r>
              <a:rPr lang="ru-RU" sz="2000" dirty="0" err="1">
                <a:solidFill>
                  <a:srgbClr val="6091BD"/>
                </a:solidFill>
                <a:cs typeface="FbSpoilerEng" panose="02020503050405020304" pitchFamily="18" charset="-79"/>
              </a:rPr>
              <a:t>стимулювання</a:t>
            </a:r>
            <a:r>
              <a:rPr lang="ru-RU" sz="2000" dirty="0">
                <a:solidFill>
                  <a:srgbClr val="6091BD"/>
                </a:solidFill>
                <a:cs typeface="FbSpoilerEng" panose="02020503050405020304" pitchFamily="18" charset="-79"/>
              </a:rPr>
              <a:t> </a:t>
            </a:r>
            <a:r>
              <a:rPr lang="ru-RU" sz="2000" dirty="0" err="1">
                <a:solidFill>
                  <a:srgbClr val="6091BD"/>
                </a:solidFill>
                <a:cs typeface="FbSpoilerEng" panose="02020503050405020304" pitchFamily="18" charset="-79"/>
              </a:rPr>
              <a:t>використання</a:t>
            </a:r>
            <a:r>
              <a:rPr lang="ru-RU" sz="2000" dirty="0">
                <a:solidFill>
                  <a:srgbClr val="6091BD"/>
                </a:solidFill>
                <a:cs typeface="FbSpoilerEng" panose="02020503050405020304" pitchFamily="18" charset="-79"/>
              </a:rPr>
              <a:t> </a:t>
            </a:r>
            <a:r>
              <a:rPr lang="ru-RU" sz="2000" dirty="0" err="1">
                <a:solidFill>
                  <a:srgbClr val="6091BD"/>
                </a:solidFill>
                <a:cs typeface="FbSpoilerEng" panose="02020503050405020304" pitchFamily="18" charset="-79"/>
              </a:rPr>
              <a:t>технологій</a:t>
            </a:r>
            <a:r>
              <a:rPr lang="ru-RU" sz="2000" dirty="0">
                <a:solidFill>
                  <a:srgbClr val="6091BD"/>
                </a:solidFill>
                <a:cs typeface="FbSpoilerEng" panose="02020503050405020304" pitchFamily="18" charset="-79"/>
              </a:rPr>
              <a:t> </a:t>
            </a:r>
            <a:r>
              <a:rPr lang="en-US" sz="2000" dirty="0">
                <a:solidFill>
                  <a:srgbClr val="6091BD"/>
                </a:solidFill>
                <a:cs typeface="FbSpoilerEng" panose="02020503050405020304" pitchFamily="18" charset="-79"/>
              </a:rPr>
              <a:t>ADAS </a:t>
            </a:r>
            <a:r>
              <a:rPr lang="ru-RU" sz="2000" dirty="0">
                <a:solidFill>
                  <a:srgbClr val="6091BD"/>
                </a:solidFill>
                <a:cs typeface="FbSpoilerEng" panose="02020503050405020304" pitchFamily="18" charset="-79"/>
              </a:rPr>
              <a:t>і </a:t>
            </a:r>
            <a:r>
              <a:rPr lang="ru-RU" sz="2000" dirty="0" err="1">
                <a:solidFill>
                  <a:srgbClr val="6091BD"/>
                </a:solidFill>
                <a:cs typeface="FbSpoilerEng" panose="02020503050405020304" pitchFamily="18" charset="-79"/>
              </a:rPr>
              <a:t>зокрема</a:t>
            </a:r>
            <a:r>
              <a:rPr lang="ru-RU" sz="2000" dirty="0">
                <a:solidFill>
                  <a:srgbClr val="6091BD"/>
                </a:solidFill>
                <a:cs typeface="FbSpoilerEng" panose="02020503050405020304" pitchFamily="18" charset="-79"/>
              </a:rPr>
              <a:t> </a:t>
            </a:r>
            <a:r>
              <a:rPr lang="ru-RU" sz="2000" dirty="0" err="1">
                <a:solidFill>
                  <a:srgbClr val="6091BD"/>
                </a:solidFill>
                <a:cs typeface="FbSpoilerEng" panose="02020503050405020304" pitchFamily="18" charset="-79"/>
              </a:rPr>
              <a:t>Системи</a:t>
            </a:r>
            <a:r>
              <a:rPr lang="ru-RU" sz="2000" dirty="0">
                <a:solidFill>
                  <a:srgbClr val="6091BD"/>
                </a:solidFill>
                <a:cs typeface="FbSpoilerEng" panose="02020503050405020304" pitchFamily="18" charset="-79"/>
              </a:rPr>
              <a:t> </a:t>
            </a:r>
            <a:r>
              <a:rPr lang="ru-RU" sz="2000" dirty="0" err="1">
                <a:solidFill>
                  <a:srgbClr val="6091BD"/>
                </a:solidFill>
                <a:cs typeface="FbSpoilerEng" panose="02020503050405020304" pitchFamily="18" charset="-79"/>
              </a:rPr>
              <a:t>попередження</a:t>
            </a:r>
            <a:r>
              <a:rPr lang="ru-RU" sz="2000" dirty="0">
                <a:solidFill>
                  <a:srgbClr val="6091BD"/>
                </a:solidFill>
                <a:cs typeface="FbSpoilerEng" panose="02020503050405020304" pitchFamily="18" charset="-79"/>
              </a:rPr>
              <a:t> </a:t>
            </a:r>
            <a:r>
              <a:rPr lang="ru-RU" sz="2000" dirty="0" err="1">
                <a:solidFill>
                  <a:srgbClr val="6091BD"/>
                </a:solidFill>
                <a:cs typeface="FbSpoilerEng" panose="02020503050405020304" pitchFamily="18" charset="-79"/>
              </a:rPr>
              <a:t>аварій</a:t>
            </a:r>
            <a:r>
              <a:rPr lang="ru-RU" sz="2000" dirty="0">
                <a:solidFill>
                  <a:srgbClr val="6091BD"/>
                </a:solidFill>
                <a:cs typeface="FbSpoilerEng" panose="02020503050405020304" pitchFamily="18" charset="-79"/>
              </a:rPr>
              <a:t> </a:t>
            </a:r>
            <a:r>
              <a:rPr lang="en-US" sz="2000" dirty="0">
                <a:solidFill>
                  <a:srgbClr val="6091BD"/>
                </a:solidFill>
                <a:cs typeface="FbSpoilerEng" panose="02020503050405020304" pitchFamily="18" charset="-79"/>
              </a:rPr>
              <a:t>Mobileye.</a:t>
            </a:r>
            <a:endParaRPr lang="en-GB" sz="2000" dirty="0">
              <a:solidFill>
                <a:srgbClr val="6091BD"/>
              </a:solidFill>
              <a:cs typeface="FbSpoilerEng" panose="02020503050405020304" pitchFamily="18" charset="-79"/>
            </a:endParaRPr>
          </a:p>
        </p:txBody>
      </p:sp>
      <p:sp>
        <p:nvSpPr>
          <p:cNvPr id="10" name="מלבן 2"/>
          <p:cNvSpPr/>
          <p:nvPr/>
        </p:nvSpPr>
        <p:spPr>
          <a:xfrm>
            <a:off x="3458497" y="2861495"/>
            <a:ext cx="1644445" cy="17255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מלבן 3"/>
          <p:cNvSpPr/>
          <p:nvPr/>
        </p:nvSpPr>
        <p:spPr>
          <a:xfrm>
            <a:off x="3911130" y="4624273"/>
            <a:ext cx="681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FbSpoilerEng" panose="02020503050405020304" pitchFamily="18" charset="-79"/>
                <a:cs typeface="FbSpoilerEng" panose="02020503050405020304" pitchFamily="18" charset="-79"/>
              </a:rPr>
              <a:t>25.2 m</a:t>
            </a:r>
            <a:endParaRPr lang="en-US" b="1" dirty="0">
              <a:solidFill>
                <a:srgbClr val="C00000"/>
              </a:solidFill>
              <a:latin typeface="FbSpoilerEng" panose="02020503050405020304" pitchFamily="18" charset="-79"/>
              <a:cs typeface="FbSpoilerEng" panose="02020503050405020304" pitchFamily="18" charset="-79"/>
            </a:endParaRPr>
          </a:p>
        </p:txBody>
      </p:sp>
      <p:sp>
        <p:nvSpPr>
          <p:cNvPr id="12" name="מלבן 52"/>
          <p:cNvSpPr/>
          <p:nvPr/>
        </p:nvSpPr>
        <p:spPr>
          <a:xfrm>
            <a:off x="5501851" y="3035931"/>
            <a:ext cx="1040599" cy="9144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מלבן 53"/>
          <p:cNvSpPr/>
          <p:nvPr/>
        </p:nvSpPr>
        <p:spPr>
          <a:xfrm>
            <a:off x="5681353" y="3954045"/>
            <a:ext cx="681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FbSpoilerEng" panose="02020503050405020304" pitchFamily="18" charset="-79"/>
                <a:cs typeface="FbSpoilerEng" panose="02020503050405020304" pitchFamily="18" charset="-79"/>
              </a:rPr>
              <a:t>27.5 m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FbSpoilerEng" panose="02020503050405020304" pitchFamily="18" charset="-79"/>
              <a:cs typeface="FbSpoilerEng" panose="02020503050405020304" pitchFamily="18" charset="-79"/>
            </a:endParaRPr>
          </a:p>
        </p:txBody>
      </p:sp>
      <p:sp>
        <p:nvSpPr>
          <p:cNvPr id="15" name="מלבן 54"/>
          <p:cNvSpPr/>
          <p:nvPr/>
        </p:nvSpPr>
        <p:spPr>
          <a:xfrm>
            <a:off x="7071473" y="2779082"/>
            <a:ext cx="884903" cy="83622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מלבן 58"/>
          <p:cNvSpPr/>
          <p:nvPr/>
        </p:nvSpPr>
        <p:spPr>
          <a:xfrm>
            <a:off x="7193932" y="3615302"/>
            <a:ext cx="681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FbSpoilerEng" panose="02020503050405020304" pitchFamily="18" charset="-79"/>
                <a:cs typeface="FbSpoilerEng" panose="02020503050405020304" pitchFamily="18" charset="-79"/>
              </a:rPr>
              <a:t>29.5 m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FbSpoilerEng" panose="02020503050405020304" pitchFamily="18" charset="-79"/>
              <a:cs typeface="FbSpoilerEng" panose="02020503050405020304" pitchFamily="18" charset="-79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81" b="64458"/>
          <a:stretch/>
        </p:blipFill>
        <p:spPr>
          <a:xfrm>
            <a:off x="0" y="5373216"/>
            <a:ext cx="2957483" cy="1501130"/>
          </a:xfrm>
          <a:prstGeom prst="rect">
            <a:avLst/>
          </a:prstGeom>
        </p:spPr>
      </p:pic>
      <p:sp>
        <p:nvSpPr>
          <p:cNvPr id="18" name="Заголовок 2"/>
          <p:cNvSpPr>
            <a:spLocks noGrp="1"/>
          </p:cNvSpPr>
          <p:nvPr>
            <p:ph type="title"/>
          </p:nvPr>
        </p:nvSpPr>
        <p:spPr>
          <a:xfrm>
            <a:off x="-27434" y="260648"/>
            <a:ext cx="91440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Система допомоги водію</a:t>
            </a:r>
            <a:br>
              <a:rPr lang="uk-UA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 (А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DAS)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/>
          <p:cNvSpPr/>
          <p:nvPr/>
        </p:nvSpPr>
        <p:spPr>
          <a:xfrm>
            <a:off x="0" y="903158"/>
            <a:ext cx="9143999" cy="5406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1"/>
          <p:cNvSpPr/>
          <p:nvPr/>
        </p:nvSpPr>
        <p:spPr>
          <a:xfrm>
            <a:off x="593242" y="188510"/>
            <a:ext cx="909827" cy="402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/>
          <p:cNvSpPr txBox="1"/>
          <p:nvPr/>
        </p:nvSpPr>
        <p:spPr>
          <a:xfrm>
            <a:off x="2411760" y="188510"/>
            <a:ext cx="468052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 err="1" smtClean="0">
                <a:solidFill>
                  <a:srgbClr val="6091BD"/>
                </a:solidFill>
                <a:cs typeface="FbSpoilerEng" panose="02020503050405020304" pitchFamily="18" charset="-79"/>
              </a:rPr>
              <a:t>Досвід</a:t>
            </a:r>
            <a:r>
              <a:rPr lang="ru-RU" sz="4000" b="1" dirty="0" smtClean="0">
                <a:solidFill>
                  <a:srgbClr val="6091BD"/>
                </a:solidFill>
                <a:cs typeface="FbSpoilerEng" panose="02020503050405020304" pitchFamily="18" charset="-79"/>
              </a:rPr>
              <a:t> </a:t>
            </a:r>
            <a:r>
              <a:rPr lang="ru-RU" sz="4000" b="1" dirty="0" err="1" smtClean="0">
                <a:solidFill>
                  <a:srgbClr val="6091BD"/>
                </a:solidFill>
                <a:cs typeface="FbSpoilerEng" panose="02020503050405020304" pitchFamily="18" charset="-79"/>
              </a:rPr>
              <a:t>Ізраїля</a:t>
            </a:r>
            <a:endParaRPr sz="4000" b="1" dirty="0">
              <a:solidFill>
                <a:srgbClr val="6091BD"/>
              </a:solidFill>
              <a:cs typeface="FbSpoilerEng" panose="02020503050405020304" pitchFamily="18" charset="-79"/>
            </a:endParaRPr>
          </a:p>
        </p:txBody>
      </p:sp>
      <p:sp>
        <p:nvSpPr>
          <p:cNvPr id="6" name="object 12"/>
          <p:cNvSpPr txBox="1"/>
          <p:nvPr/>
        </p:nvSpPr>
        <p:spPr>
          <a:xfrm>
            <a:off x="745588" y="909285"/>
            <a:ext cx="3610388" cy="11490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225550">
              <a:lnSpc>
                <a:spcPct val="100000"/>
              </a:lnSpc>
              <a:spcBef>
                <a:spcPts val="100"/>
              </a:spcBef>
            </a:pPr>
            <a:r>
              <a:rPr sz="1200" b="1" spc="-45" dirty="0">
                <a:solidFill>
                  <a:srgbClr val="2C2C89"/>
                </a:solidFill>
                <a:latin typeface="Arial"/>
                <a:cs typeface="Arial"/>
              </a:rPr>
              <a:t>STATE </a:t>
            </a:r>
            <a:r>
              <a:rPr sz="1200" b="1" dirty="0">
                <a:solidFill>
                  <a:srgbClr val="2C2C89"/>
                </a:solidFill>
                <a:latin typeface="Arial"/>
                <a:cs typeface="Arial"/>
              </a:rPr>
              <a:t>OF </a:t>
            </a:r>
            <a:r>
              <a:rPr sz="1200" b="1" spc="-10" dirty="0">
                <a:solidFill>
                  <a:srgbClr val="2C2C89"/>
                </a:solidFill>
                <a:latin typeface="Arial"/>
                <a:cs typeface="Arial"/>
              </a:rPr>
              <a:t>ISRAEL  MINISTRY </a:t>
            </a:r>
            <a:r>
              <a:rPr sz="1200" b="1" dirty="0">
                <a:solidFill>
                  <a:srgbClr val="2C2C89"/>
                </a:solidFill>
                <a:latin typeface="Arial"/>
                <a:cs typeface="Arial"/>
              </a:rPr>
              <a:t>OF</a:t>
            </a:r>
            <a:r>
              <a:rPr sz="1200" b="1" spc="-35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C2C89"/>
                </a:solidFill>
                <a:latin typeface="Arial"/>
                <a:cs typeface="Arial"/>
              </a:rPr>
              <a:t>TRANSPORT  </a:t>
            </a:r>
            <a:r>
              <a:rPr sz="1200" b="1" spc="-15" dirty="0">
                <a:solidFill>
                  <a:srgbClr val="2C2C89"/>
                </a:solidFill>
                <a:latin typeface="Arial"/>
                <a:cs typeface="Arial"/>
              </a:rPr>
              <a:t>AND ROAD</a:t>
            </a:r>
            <a:r>
              <a:rPr sz="1200" b="1" spc="55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C2C89"/>
                </a:solidFill>
                <a:latin typeface="Arial"/>
                <a:cs typeface="Arial"/>
              </a:rPr>
              <a:t>SAFETY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lang="ru-RU" sz="1600" dirty="0" err="1" smtClean="0">
                <a:solidFill>
                  <a:srgbClr val="1F487C"/>
                </a:solidFill>
                <a:cs typeface="Calibri"/>
              </a:rPr>
              <a:t>Міністерство</a:t>
            </a:r>
            <a:r>
              <a:rPr lang="ru-RU" sz="1600" dirty="0" smtClean="0">
                <a:solidFill>
                  <a:srgbClr val="1F487C"/>
                </a:solidFill>
                <a:cs typeface="Calibri"/>
              </a:rPr>
              <a:t> транспорту </a:t>
            </a:r>
            <a:r>
              <a:rPr lang="ru-RU" sz="1600" dirty="0" err="1" smtClean="0">
                <a:solidFill>
                  <a:srgbClr val="1F487C"/>
                </a:solidFill>
                <a:cs typeface="Calibri"/>
              </a:rPr>
              <a:t>Ізраїля</a:t>
            </a:r>
            <a:r>
              <a:rPr lang="ru-RU" sz="1600" dirty="0" smtClean="0">
                <a:solidFill>
                  <a:srgbClr val="1F487C"/>
                </a:solidFill>
                <a:cs typeface="Calibri"/>
              </a:rPr>
              <a:t> </a:t>
            </a:r>
            <a:r>
              <a:rPr lang="ru-RU" sz="1600" dirty="0" err="1" smtClean="0">
                <a:solidFill>
                  <a:srgbClr val="1F487C"/>
                </a:solidFill>
                <a:cs typeface="Calibri"/>
              </a:rPr>
              <a:t>опублікувало</a:t>
            </a:r>
            <a:r>
              <a:rPr lang="ru-RU" sz="1600" dirty="0" smtClean="0">
                <a:solidFill>
                  <a:srgbClr val="1F487C"/>
                </a:solidFill>
                <a:cs typeface="Calibri"/>
              </a:rPr>
              <a:t> мандат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467544" y="2492896"/>
            <a:ext cx="4751082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6091BD"/>
                </a:solidFill>
                <a:cs typeface="FbSpoilerEng" panose="02020503050405020304" pitchFamily="18" charset="-79"/>
              </a:rPr>
              <a:t>ВСІ ТРАНСПОРТНІ ЗАСОБИ  </a:t>
            </a:r>
            <a:r>
              <a:rPr lang="ru-RU" sz="2400" b="1" dirty="0" err="1" smtClean="0">
                <a:solidFill>
                  <a:srgbClr val="6091BD"/>
                </a:solidFill>
                <a:cs typeface="FbSpoilerEng" panose="02020503050405020304" pitchFamily="18" charset="-79"/>
              </a:rPr>
              <a:t>від</a:t>
            </a:r>
            <a:r>
              <a:rPr lang="ru-RU" sz="2400" b="1" dirty="0" smtClean="0">
                <a:solidFill>
                  <a:srgbClr val="6091BD"/>
                </a:solidFill>
                <a:cs typeface="FbSpoilerEng" panose="02020503050405020304" pitchFamily="18" charset="-79"/>
              </a:rPr>
              <a:t> 3,5 </a:t>
            </a:r>
            <a:r>
              <a:rPr lang="ru-RU" sz="2400" b="1" dirty="0">
                <a:solidFill>
                  <a:srgbClr val="6091BD"/>
                </a:solidFill>
                <a:cs typeface="FbSpoilerEng" panose="02020503050405020304" pitchFamily="18" charset="-79"/>
              </a:rPr>
              <a:t>ТОНН </a:t>
            </a:r>
            <a:r>
              <a:rPr lang="ru-RU" sz="2400" b="1" dirty="0" smtClean="0">
                <a:solidFill>
                  <a:srgbClr val="6091BD"/>
                </a:solidFill>
                <a:cs typeface="FbSpoilerEng" panose="02020503050405020304" pitchFamily="18" charset="-79"/>
              </a:rPr>
              <a:t>і БІЛЬШЕ </a:t>
            </a:r>
            <a:r>
              <a:rPr lang="ru-RU" sz="2400" b="1" dirty="0" smtClean="0">
                <a:solidFill>
                  <a:srgbClr val="6091BD"/>
                </a:solidFill>
                <a:cs typeface="FbSpoilerEng" panose="02020503050405020304" pitchFamily="18" charset="-79"/>
              </a:rPr>
              <a:t>– МАЮТЬ БУТИ ОБЛАДНАНІ СИСТЕМАМИ ПОПЕРЕДЖЕННЯ ЗІТКНЕНЬ</a:t>
            </a:r>
            <a:endParaRPr lang="ru-RU" sz="2400" b="1" dirty="0">
              <a:solidFill>
                <a:srgbClr val="6091BD"/>
              </a:solidFill>
              <a:cs typeface="FbSpoilerEng" panose="02020503050405020304" pitchFamily="18" charset="-79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7544" y="4797152"/>
            <a:ext cx="345638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600" dirty="0" err="1" smtClean="0">
                <a:solidFill>
                  <a:srgbClr val="1F487C"/>
                </a:solidFill>
                <a:cs typeface="Calibri"/>
              </a:rPr>
              <a:t>Цей</a:t>
            </a:r>
            <a:r>
              <a:rPr lang="ru-RU" sz="1600" dirty="0" smtClean="0">
                <a:solidFill>
                  <a:srgbClr val="1F487C"/>
                </a:solidFill>
                <a:cs typeface="Calibri"/>
              </a:rPr>
              <a:t> </a:t>
            </a:r>
            <a:r>
              <a:rPr lang="ru-RU" sz="1600" dirty="0">
                <a:solidFill>
                  <a:srgbClr val="1F487C"/>
                </a:solidFill>
                <a:cs typeface="Calibri"/>
              </a:rPr>
              <a:t>мандат </a:t>
            </a:r>
            <a:r>
              <a:rPr lang="ru-RU" sz="1600" dirty="0">
                <a:solidFill>
                  <a:srgbClr val="1F487C"/>
                </a:solidFill>
                <a:cs typeface="Calibri"/>
              </a:rPr>
              <a:t>вступив у силу з 1 листопада 2016 </a:t>
            </a:r>
            <a:r>
              <a:rPr lang="ru-RU" sz="1600" dirty="0" smtClean="0">
                <a:solidFill>
                  <a:srgbClr val="1F487C"/>
                </a:solidFill>
                <a:cs typeface="Calibri"/>
              </a:rPr>
              <a:t>року і </a:t>
            </a:r>
            <a:r>
              <a:rPr lang="ru-RU" sz="1600" dirty="0" err="1" smtClean="0">
                <a:solidFill>
                  <a:srgbClr val="1F487C"/>
                </a:solidFill>
                <a:cs typeface="Calibri"/>
              </a:rPr>
              <a:t>поширюється</a:t>
            </a:r>
            <a:r>
              <a:rPr lang="ru-RU" sz="1600" dirty="0" smtClean="0">
                <a:solidFill>
                  <a:srgbClr val="1F487C"/>
                </a:solidFill>
                <a:cs typeface="Calibri"/>
              </a:rPr>
              <a:t> на</a:t>
            </a:r>
            <a:r>
              <a:rPr lang="ru-RU" sz="1600" dirty="0" smtClean="0">
                <a:solidFill>
                  <a:srgbClr val="1F487C"/>
                </a:solidFill>
                <a:cs typeface="Calibri"/>
              </a:rPr>
              <a:t> </a:t>
            </a:r>
            <a:r>
              <a:rPr lang="ru-RU" sz="1600" dirty="0" err="1" smtClean="0">
                <a:solidFill>
                  <a:srgbClr val="1F487C"/>
                </a:solidFill>
                <a:cs typeface="Calibri"/>
              </a:rPr>
              <a:t>моделі</a:t>
            </a:r>
            <a:r>
              <a:rPr lang="ru-RU" sz="1600" dirty="0" smtClean="0">
                <a:solidFill>
                  <a:srgbClr val="1F487C"/>
                </a:solidFill>
                <a:cs typeface="Calibri"/>
              </a:rPr>
              <a:t> </a:t>
            </a:r>
            <a:r>
              <a:rPr lang="ru-RU" sz="1600" dirty="0" err="1" smtClean="0">
                <a:solidFill>
                  <a:srgbClr val="1F487C"/>
                </a:solidFill>
                <a:cs typeface="Calibri"/>
              </a:rPr>
              <a:t>автомобілів</a:t>
            </a:r>
            <a:r>
              <a:rPr lang="ru-RU" sz="1600" dirty="0" smtClean="0">
                <a:solidFill>
                  <a:srgbClr val="1F487C"/>
                </a:solidFill>
                <a:cs typeface="Calibri"/>
              </a:rPr>
              <a:t> з </a:t>
            </a:r>
            <a:r>
              <a:rPr lang="ru-RU" sz="1600" dirty="0">
                <a:solidFill>
                  <a:srgbClr val="1F487C"/>
                </a:solidFill>
                <a:cs typeface="Calibri"/>
              </a:rPr>
              <a:t>2012 </a:t>
            </a:r>
            <a:r>
              <a:rPr lang="ru-RU" sz="1600" dirty="0" smtClean="0">
                <a:solidFill>
                  <a:srgbClr val="1F487C"/>
                </a:solidFill>
                <a:cs typeface="Calibri"/>
              </a:rPr>
              <a:t>року </a:t>
            </a:r>
            <a:r>
              <a:rPr lang="ru-RU" sz="1600" dirty="0" err="1" smtClean="0">
                <a:solidFill>
                  <a:srgbClr val="1F487C"/>
                </a:solidFill>
                <a:cs typeface="Calibri"/>
              </a:rPr>
              <a:t>випуску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2999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1481328"/>
            <a:ext cx="4834880" cy="2492933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uk-UA" sz="2000" b="1" dirty="0">
              <a:solidFill>
                <a:srgbClr val="4472C4">
                  <a:lumMod val="75000"/>
                </a:srgbClr>
              </a:solidFill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32656"/>
            <a:ext cx="6840760" cy="5440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81" b="64458"/>
          <a:stretch/>
        </p:blipFill>
        <p:spPr>
          <a:xfrm>
            <a:off x="6271706" y="5372417"/>
            <a:ext cx="2872294" cy="1457890"/>
          </a:xfrm>
          <a:prstGeom prst="rect">
            <a:avLst/>
          </a:prstGeom>
        </p:spPr>
      </p:pic>
      <p:sp>
        <p:nvSpPr>
          <p:cNvPr id="18" name="Rectangle 6"/>
          <p:cNvSpPr>
            <a:spLocks/>
          </p:cNvSpPr>
          <p:nvPr/>
        </p:nvSpPr>
        <p:spPr bwMode="auto">
          <a:xfrm>
            <a:off x="1566796" y="5648650"/>
            <a:ext cx="3725284" cy="58866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0480" bIns="0">
            <a:prstTxWarp prst="textNoShape">
              <a:avLst/>
            </a:prstTxWarp>
          </a:bodyPr>
          <a:lstStyle/>
          <a:p>
            <a:pPr marL="29766">
              <a:lnSpc>
                <a:spcPct val="90000"/>
              </a:lnSpc>
              <a:spcBef>
                <a:spcPts val="600"/>
              </a:spcBef>
            </a:pPr>
            <a:r>
              <a:rPr lang="en-US" sz="900" dirty="0" smtClean="0">
                <a:solidFill>
                  <a:srgbClr val="17375E"/>
                </a:solidFill>
                <a:latin typeface="FbSpoilerEng" panose="02020503050405020304" pitchFamily="18" charset="-79"/>
                <a:ea typeface="Arial" charset="0"/>
                <a:cs typeface="FbSpoilerEng" panose="02020503050405020304" pitchFamily="18" charset="-79"/>
                <a:sym typeface="Arial" charset="0"/>
              </a:rPr>
              <a:t>Sources</a:t>
            </a:r>
            <a:r>
              <a:rPr lang="en-US" sz="900" dirty="0">
                <a:solidFill>
                  <a:srgbClr val="17375E"/>
                </a:solidFill>
                <a:latin typeface="FbSpoilerEng" panose="02020503050405020304" pitchFamily="18" charset="-79"/>
                <a:ea typeface="Arial" charset="0"/>
                <a:cs typeface="FbSpoilerEng" panose="02020503050405020304" pitchFamily="18" charset="-79"/>
                <a:sym typeface="Arial" charset="0"/>
              </a:rPr>
              <a:t>: </a:t>
            </a:r>
            <a:r>
              <a:rPr lang="en-US" sz="900" dirty="0" smtClean="0">
                <a:solidFill>
                  <a:srgbClr val="17375E"/>
                </a:solidFill>
                <a:latin typeface="FbSpoilerEng" panose="02020503050405020304" pitchFamily="18" charset="-79"/>
                <a:ea typeface="Arial" charset="0"/>
                <a:cs typeface="FbSpoilerEng" panose="02020503050405020304" pitchFamily="18" charset="-79"/>
                <a:sym typeface="Arial" charset="0"/>
              </a:rPr>
              <a:t>VTRC </a:t>
            </a:r>
            <a:r>
              <a:rPr lang="en-US" sz="900" dirty="0">
                <a:solidFill>
                  <a:srgbClr val="17375E"/>
                </a:solidFill>
                <a:latin typeface="FbSpoilerEng" panose="02020503050405020304" pitchFamily="18" charset="-79"/>
                <a:ea typeface="Arial" charset="0"/>
                <a:cs typeface="FbSpoilerEng" panose="02020503050405020304" pitchFamily="18" charset="-79"/>
                <a:sym typeface="Arial" charset="0"/>
              </a:rPr>
              <a:t>– Virginia Transportation Research Council </a:t>
            </a:r>
            <a:r>
              <a:rPr lang="en-US" sz="900" dirty="0" smtClean="0">
                <a:solidFill>
                  <a:srgbClr val="17375E"/>
                </a:solidFill>
                <a:latin typeface="FbSpoilerEng" panose="02020503050405020304" pitchFamily="18" charset="-79"/>
                <a:ea typeface="Arial" charset="0"/>
                <a:cs typeface="FbSpoilerEng" panose="02020503050405020304" pitchFamily="18" charset="-79"/>
                <a:sym typeface="Arial" charset="0"/>
              </a:rPr>
              <a:t>NHTSA –</a:t>
            </a:r>
          </a:p>
          <a:p>
            <a:pPr marL="29766">
              <a:lnSpc>
                <a:spcPct val="90000"/>
              </a:lnSpc>
              <a:spcBef>
                <a:spcPts val="600"/>
              </a:spcBef>
            </a:pPr>
            <a:r>
              <a:rPr lang="en-US" sz="900" dirty="0" smtClean="0">
                <a:solidFill>
                  <a:srgbClr val="17375E"/>
                </a:solidFill>
                <a:latin typeface="FbSpoilerEng" panose="02020503050405020304" pitchFamily="18" charset="-79"/>
                <a:ea typeface="Arial" charset="0"/>
                <a:cs typeface="FbSpoilerEng" panose="02020503050405020304" pitchFamily="18" charset="-79"/>
                <a:sym typeface="Arial" charset="0"/>
              </a:rPr>
              <a:t>www.nhtsa.dot.gov/people/injury/research/UDAshortrpt/background.html</a:t>
            </a:r>
            <a:endParaRPr lang="en-US" sz="900" dirty="0">
              <a:solidFill>
                <a:srgbClr val="17375E"/>
              </a:solidFill>
              <a:latin typeface="FbSpoilerEng" panose="02020503050405020304" pitchFamily="18" charset="-79"/>
              <a:ea typeface="Arial" charset="0"/>
              <a:cs typeface="FbSpoilerEng" panose="02020503050405020304" pitchFamily="18" charset="-79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7" y="126876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116632"/>
            <a:ext cx="84969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6091BD"/>
                </a:solidFill>
                <a:effectLst/>
                <a:uLnTx/>
                <a:uFillTx/>
                <a:cs typeface="FbSpoilerEng" panose="02020503050405020304" pitchFamily="18" charset="-79"/>
              </a:rPr>
              <a:t>Загальна сума збитків, 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091BD"/>
                </a:solidFill>
                <a:effectLst/>
                <a:uLnTx/>
                <a:uFillTx/>
                <a:cs typeface="FbSpoilerEng" panose="02020503050405020304" pitchFamily="18" charset="-79"/>
              </a:rPr>
              <a:t>завданих втратами від ДТП 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6091BD"/>
                </a:solidFill>
                <a:effectLst/>
                <a:uLnTx/>
                <a:uFillTx/>
                <a:cs typeface="FbSpoilerEng" panose="02020503050405020304" pitchFamily="18" charset="-79"/>
              </a:rPr>
              <a:t>ізраїльській економіці на початок 2014 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091BD"/>
                </a:solidFill>
                <a:effectLst/>
                <a:uLnTx/>
                <a:uFillTx/>
                <a:cs typeface="FbSpoilerEng" panose="02020503050405020304" pitchFamily="18" charset="-79"/>
              </a:rPr>
              <a:t>року 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6091BD"/>
                </a:solidFill>
                <a:effectLst/>
                <a:uLnTx/>
                <a:uFillTx/>
                <a:cs typeface="FbSpoilerEng" panose="02020503050405020304" pitchFamily="18" charset="-79"/>
              </a:rPr>
              <a:t>становила 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cs typeface="FbSpoilerEng" panose="02020503050405020304" pitchFamily="18" charset="-79"/>
              </a:rPr>
              <a:t>3,7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cs typeface="FbSpoilerEng" panose="02020503050405020304" pitchFamily="18" charset="-79"/>
              </a:rPr>
              <a:t> 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cs typeface="FbSpoilerEng" panose="02020503050405020304" pitchFamily="18" charset="-79"/>
              </a:rPr>
              <a:t>мільярда доларів </a:t>
            </a:r>
            <a:endParaRPr kumimoji="0" lang="he-IL" sz="20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cs typeface="FbSpoilerEng" panose="02020503050405020304" pitchFamily="18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7852" y="1700808"/>
            <a:ext cx="4714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091BD"/>
                </a:solidFill>
                <a:effectLst/>
                <a:uLnTx/>
                <a:uFillTx/>
                <a:cs typeface="FbSpoilerEng" panose="02020503050405020304" pitchFamily="18" charset="-79"/>
              </a:rPr>
              <a:t>У 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6091BD"/>
                </a:solidFill>
                <a:effectLst/>
                <a:uLnTx/>
                <a:uFillTx/>
                <a:cs typeface="FbSpoilerEng" panose="02020503050405020304" pitchFamily="18" charset="-79"/>
              </a:rPr>
              <a:t>2014 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091BD"/>
                </a:solidFill>
                <a:effectLst/>
                <a:uLnTx/>
                <a:uFillTx/>
                <a:cs typeface="FbSpoilerEng" panose="02020503050405020304" pitchFamily="18" charset="-79"/>
              </a:rPr>
              <a:t>році 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6091BD"/>
                </a:solidFill>
                <a:effectLst/>
                <a:uLnTx/>
                <a:uFillTx/>
                <a:cs typeface="FbSpoilerEng" panose="02020503050405020304" pitchFamily="18" charset="-79"/>
              </a:rPr>
              <a:t>в Ізраїлі було встановлено 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cs typeface="FbSpoilerEng" panose="02020503050405020304" pitchFamily="18" charset="-79"/>
              </a:rPr>
              <a:t>40,000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6091BD"/>
                </a:solidFill>
                <a:effectLst/>
                <a:uLnTx/>
                <a:uFillTx/>
                <a:cs typeface="FbSpoilerEng" panose="02020503050405020304" pitchFamily="18" charset="-79"/>
              </a:rPr>
              <a:t> 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091BD"/>
                </a:solidFill>
                <a:effectLst/>
                <a:uLnTx/>
                <a:uFillTx/>
                <a:cs typeface="FbSpoilerEng" panose="02020503050405020304" pitchFamily="18" charset="-79"/>
              </a:rPr>
              <a:t>систем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091BD"/>
                </a:solidFill>
                <a:effectLst/>
                <a:uLnTx/>
                <a:uFillTx/>
                <a:cs typeface="FbSpoilerEng" panose="02020503050405020304" pitchFamily="18" charset="-79"/>
              </a:rPr>
              <a:t>Mobileye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6091BD"/>
              </a:solidFill>
              <a:effectLst/>
              <a:uLnTx/>
              <a:uFillTx/>
              <a:cs typeface="FbSpoilerEng" panose="02020503050405020304" pitchFamily="18" charset="-79"/>
            </a:endParaRPr>
          </a:p>
        </p:txBody>
      </p:sp>
      <p:sp>
        <p:nvSpPr>
          <p:cNvPr id="9" name="Rectangle 19"/>
          <p:cNvSpPr/>
          <p:nvPr/>
        </p:nvSpPr>
        <p:spPr>
          <a:xfrm>
            <a:off x="251520" y="3356992"/>
            <a:ext cx="6264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tx2"/>
                </a:solidFill>
                <a:cs typeface="FbSpoilerEng" panose="02020503050405020304" pitchFamily="18" charset="-79"/>
              </a:rPr>
              <a:t>Повернення інвестицій: </a:t>
            </a:r>
            <a:endParaRPr lang="ru-RU" sz="2800" b="1" dirty="0">
              <a:solidFill>
                <a:schemeClr val="tx2"/>
              </a:solidFill>
              <a:cs typeface="FbSpoilerEng" panose="02020503050405020304" pitchFamily="18" charset="-79"/>
            </a:endParaRPr>
          </a:p>
          <a:p>
            <a:r>
              <a:rPr lang="uk-UA" sz="2800" b="1" dirty="0" smtClean="0">
                <a:solidFill>
                  <a:srgbClr val="6091BD"/>
                </a:solidFill>
                <a:cs typeface="FbSpoilerEng" panose="02020503050405020304" pitchFamily="18" charset="-79"/>
              </a:rPr>
              <a:t>на </a:t>
            </a:r>
            <a:r>
              <a:rPr lang="uk-UA" sz="2800" b="1" dirty="0">
                <a:solidFill>
                  <a:srgbClr val="6091BD"/>
                </a:solidFill>
                <a:cs typeface="FbSpoilerEng" panose="02020503050405020304" pitchFamily="18" charset="-79"/>
              </a:rPr>
              <a:t>кожні 250 дол. США, інвестовані</a:t>
            </a:r>
            <a:r>
              <a:rPr lang="ru-RU" sz="2800" b="1" dirty="0">
                <a:solidFill>
                  <a:srgbClr val="6091BD"/>
                </a:solidFill>
                <a:cs typeface="FbSpoilerEng" panose="02020503050405020304" pitchFamily="18" charset="-79"/>
              </a:rPr>
              <a:t> </a:t>
            </a:r>
            <a:r>
              <a:rPr lang="uk-UA" sz="2800" b="1" dirty="0">
                <a:solidFill>
                  <a:srgbClr val="6091BD"/>
                </a:solidFill>
                <a:cs typeface="FbSpoilerEng" panose="02020503050405020304" pitchFamily="18" charset="-79"/>
              </a:rPr>
              <a:t>в системи попередження зіткнень,</a:t>
            </a:r>
            <a:endParaRPr lang="ru-RU" sz="2800" b="1" dirty="0">
              <a:solidFill>
                <a:srgbClr val="6091BD"/>
              </a:solidFill>
              <a:cs typeface="FbSpoilerEng" panose="02020503050405020304" pitchFamily="18" charset="-79"/>
            </a:endParaRPr>
          </a:p>
          <a:p>
            <a:r>
              <a:rPr lang="uk-UA" sz="2800" b="1" dirty="0">
                <a:solidFill>
                  <a:srgbClr val="6091BD"/>
                </a:solidFill>
                <a:cs typeface="FbSpoilerEng" panose="02020503050405020304" pitchFamily="18" charset="-79"/>
              </a:rPr>
              <a:t>країна отримала назад 700 дол. 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25400" dist="38100" dir="5400000" sx="99000" sy="99000" algn="t" rotWithShape="0">
                  <a:schemeClr val="accent5">
                    <a:lumMod val="50000"/>
                    <a:alpha val="76000"/>
                  </a:schemeClr>
                </a:outerShdw>
              </a:effectLst>
              <a:latin typeface="FbSpoilerEng" panose="02020503050405020304" pitchFamily="18" charset="-79"/>
              <a:cs typeface="FbSpoilerEng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9913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winsrv01\Marketing\Movies &amp; Images\Images\Product Photography\Mobileye 5-Series\Mobileye 560+icons_noBG_new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1195"/>
            <a:ext cx="3556041" cy="45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81" b="64458"/>
          <a:stretch/>
        </p:blipFill>
        <p:spPr>
          <a:xfrm>
            <a:off x="0" y="5816608"/>
            <a:ext cx="2051720" cy="1041391"/>
          </a:xfrm>
          <a:prstGeom prst="rect">
            <a:avLst/>
          </a:prstGeom>
        </p:spPr>
      </p:pic>
      <p:sp>
        <p:nvSpPr>
          <p:cNvPr id="9" name="object 14"/>
          <p:cNvSpPr txBox="1"/>
          <p:nvPr/>
        </p:nvSpPr>
        <p:spPr>
          <a:xfrm>
            <a:off x="4139952" y="1773982"/>
            <a:ext cx="4608512" cy="4321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rtl="1"/>
            <a:r>
              <a:rPr lang="ru-RU" sz="2800" b="1" dirty="0" smtClean="0">
                <a:solidFill>
                  <a:schemeClr val="accent1"/>
                </a:solidFill>
              </a:rPr>
              <a:t>За </a:t>
            </a:r>
            <a:r>
              <a:rPr lang="ru-RU" sz="2800" b="1" dirty="0" err="1" smtClean="0">
                <a:solidFill>
                  <a:schemeClr val="accent1"/>
                </a:solidFill>
              </a:rPr>
              <a:t>даними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</a:rPr>
              <a:t>Комісара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</a:rPr>
              <a:t>із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</a:rPr>
              <a:t>страхування</a:t>
            </a:r>
            <a:r>
              <a:rPr lang="ru-RU" sz="2800" b="1" dirty="0" smtClean="0">
                <a:solidFill>
                  <a:schemeClr val="accent1"/>
                </a:solidFill>
              </a:rPr>
              <a:t>  </a:t>
            </a:r>
            <a:r>
              <a:rPr lang="ru-RU" sz="2800" b="1" dirty="0" err="1" smtClean="0">
                <a:solidFill>
                  <a:schemeClr val="accent1"/>
                </a:solidFill>
              </a:rPr>
              <a:t>Міністерства</a:t>
            </a:r>
            <a:r>
              <a:rPr lang="ru-RU" sz="2800" b="1" dirty="0" smtClean="0">
                <a:solidFill>
                  <a:schemeClr val="accent1"/>
                </a:solidFill>
              </a:rPr>
              <a:t>  </a:t>
            </a:r>
            <a:r>
              <a:rPr lang="ru-RU" sz="2800" b="1" dirty="0" err="1">
                <a:solidFill>
                  <a:schemeClr val="accent1"/>
                </a:solidFill>
              </a:rPr>
              <a:t>ф</a:t>
            </a:r>
            <a:r>
              <a:rPr lang="ru-RU" sz="2800" b="1" dirty="0" err="1" smtClean="0">
                <a:solidFill>
                  <a:schemeClr val="accent1"/>
                </a:solidFill>
              </a:rPr>
              <a:t>інансів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</a:rPr>
              <a:t>Ізраїлю</a:t>
            </a:r>
            <a:r>
              <a:rPr lang="ru-RU" sz="2800" b="1" dirty="0">
                <a:solidFill>
                  <a:schemeClr val="accent1"/>
                </a:solidFill>
              </a:rPr>
              <a:t>, </a:t>
            </a:r>
            <a:r>
              <a:rPr lang="ru-RU" sz="2800" b="1" dirty="0" err="1" smtClean="0">
                <a:solidFill>
                  <a:schemeClr val="accent1"/>
                </a:solidFill>
              </a:rPr>
              <a:t>водії</a:t>
            </a:r>
            <a:r>
              <a:rPr lang="ru-RU" sz="2800" b="1" dirty="0">
                <a:solidFill>
                  <a:schemeClr val="accent1"/>
                </a:solidFill>
              </a:rPr>
              <a:t> </a:t>
            </a:r>
            <a:r>
              <a:rPr lang="ru-RU" sz="2800" b="1" dirty="0" smtClean="0">
                <a:solidFill>
                  <a:schemeClr val="accent1"/>
                </a:solidFill>
              </a:rPr>
              <a:t>ТЗ,  </a:t>
            </a:r>
            <a:r>
              <a:rPr lang="ru-RU" sz="2800" b="1" dirty="0" err="1" smtClean="0">
                <a:solidFill>
                  <a:schemeClr val="accent1"/>
                </a:solidFill>
              </a:rPr>
              <a:t>обладнаних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</a:rPr>
              <a:t>Mobileye</a:t>
            </a:r>
            <a:r>
              <a:rPr lang="ru-RU" sz="2800" b="1" dirty="0">
                <a:solidFill>
                  <a:schemeClr val="accent1"/>
                </a:solidFill>
              </a:rPr>
              <a:t>, </a:t>
            </a:r>
            <a:r>
              <a:rPr lang="ru-RU" sz="2800" b="1" dirty="0" smtClean="0">
                <a:solidFill>
                  <a:schemeClr val="accent1"/>
                </a:solidFill>
              </a:rPr>
              <a:t>на </a:t>
            </a:r>
            <a:r>
              <a:rPr lang="ru-RU" sz="2800" b="1" dirty="0">
                <a:solidFill>
                  <a:schemeClr val="accent1"/>
                </a:solidFill>
              </a:rPr>
              <a:t>57% </a:t>
            </a:r>
            <a:r>
              <a:rPr lang="ru-RU" sz="2800" b="1" dirty="0" err="1" smtClean="0">
                <a:solidFill>
                  <a:schemeClr val="accent1"/>
                </a:solidFill>
              </a:rPr>
              <a:t>рідше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</a:rPr>
              <a:t>звертаються</a:t>
            </a:r>
            <a:r>
              <a:rPr lang="ru-RU" sz="2800" b="1" dirty="0" smtClean="0">
                <a:solidFill>
                  <a:schemeClr val="accent1"/>
                </a:solidFill>
              </a:rPr>
              <a:t> за </a:t>
            </a:r>
            <a:r>
              <a:rPr lang="ru-RU" sz="2800" b="1" dirty="0" err="1" smtClean="0">
                <a:solidFill>
                  <a:schemeClr val="accent1"/>
                </a:solidFill>
              </a:rPr>
              <a:t>відшкодуванням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</a:rPr>
              <a:t>страхових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</a:rPr>
              <a:t>виплат</a:t>
            </a:r>
            <a:r>
              <a:rPr lang="ru-RU" sz="2800" b="1" dirty="0" smtClean="0">
                <a:solidFill>
                  <a:schemeClr val="accent1"/>
                </a:solidFill>
              </a:rPr>
              <a:t>, </a:t>
            </a:r>
            <a:r>
              <a:rPr lang="ru-RU" sz="2800" b="1" dirty="0" err="1" smtClean="0">
                <a:solidFill>
                  <a:schemeClr val="accent1"/>
                </a:solidFill>
              </a:rPr>
              <a:t>ніж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</a:rPr>
              <a:t>водії</a:t>
            </a:r>
            <a:r>
              <a:rPr lang="ru-RU" sz="2800" b="1" dirty="0" smtClean="0">
                <a:solidFill>
                  <a:schemeClr val="accent1"/>
                </a:solidFill>
              </a:rPr>
              <a:t> ТЗ, не </a:t>
            </a:r>
            <a:r>
              <a:rPr lang="ru-RU" sz="2800" b="1" dirty="0" err="1" smtClean="0">
                <a:solidFill>
                  <a:schemeClr val="accent1"/>
                </a:solidFill>
              </a:rPr>
              <a:t>обладнаних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</a:rPr>
              <a:t>Mobileye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500" y="560831"/>
            <a:ext cx="826008" cy="1021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83282" y="560831"/>
            <a:ext cx="5437521" cy="735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rtl="1">
              <a:lnSpc>
                <a:spcPts val="2800"/>
              </a:lnSpc>
            </a:pPr>
            <a:r>
              <a:rPr lang="uk-UA" sz="2800" b="1" dirty="0">
                <a:solidFill>
                  <a:srgbClr val="6091BD"/>
                </a:solidFill>
                <a:cs typeface="FbSpoilerEng" panose="02020503050405020304" pitchFamily="18" charset="-79"/>
              </a:rPr>
              <a:t>Страхова Комісія Ізраїлю оголосила</a:t>
            </a:r>
          </a:p>
        </p:txBody>
      </p:sp>
    </p:spTree>
    <p:extLst>
      <p:ext uri="{BB962C8B-B14F-4D97-AF65-F5344CB8AC3E}">
        <p14:creationId xmlns:p14="http://schemas.microsoft.com/office/powerpoint/2010/main" val="13840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 b="9610"/>
          <a:stretch/>
        </p:blipFill>
        <p:spPr>
          <a:xfrm>
            <a:off x="1475656" y="1666875"/>
            <a:ext cx="6161309" cy="33147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chemeClr val="bg2">
                    <a:lumMod val="50000"/>
                  </a:schemeClr>
                </a:solidFill>
              </a:rPr>
              <a:t>ДЯКУЮ ЗА УВАГУ</a:t>
            </a:r>
            <a:endParaRPr lang="ru-RU" sz="6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18542" y="5085184"/>
            <a:ext cx="9036496" cy="93610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sz="4000" dirty="0" smtClean="0">
                <a:solidFill>
                  <a:schemeClr val="bg2">
                    <a:lumMod val="50000"/>
                  </a:schemeClr>
                </a:solidFill>
              </a:rPr>
              <a:t>Бережіть себе та інших на дорозі 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0304" y="274638"/>
            <a:ext cx="5251816" cy="193022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200" u="sng" dirty="0" err="1" smtClean="0">
                <a:solidFill>
                  <a:schemeClr val="bg2">
                    <a:lumMod val="50000"/>
                  </a:schemeClr>
                </a:solidFill>
              </a:rPr>
              <a:t>Стратегія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</a:rPr>
              <a:t>підвищення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</a:rPr>
              <a:t>рівня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</a:rPr>
              <a:t>безпеки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</a:rPr>
              <a:t>дорожнього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</a:rPr>
              <a:t>руху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</a:rPr>
              <a:t>Україні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</a:rPr>
              <a:t>період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</a:rPr>
              <a:t> до 2020 року</a:t>
            </a:r>
            <a:r>
              <a:rPr lang="ru-RU" sz="2400" b="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b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(97 </a:t>
            </a:r>
            <a:r>
              <a:rPr lang="ru-RU" sz="1800" dirty="0" err="1">
                <a:solidFill>
                  <a:schemeClr val="tx1"/>
                </a:solidFill>
              </a:rPr>
              <a:t>заходів</a:t>
            </a:r>
            <a:r>
              <a:rPr lang="ru-RU" sz="1800" dirty="0">
                <a:solidFill>
                  <a:schemeClr val="tx1"/>
                </a:solidFill>
              </a:rPr>
              <a:t> за 8 </a:t>
            </a:r>
            <a:r>
              <a:rPr lang="ru-RU" sz="1800" dirty="0" err="1" smtClean="0">
                <a:solidFill>
                  <a:schemeClr val="tx1"/>
                </a:solidFill>
              </a:rPr>
              <a:t>напрямками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00304" y="4365104"/>
            <a:ext cx="5247350" cy="15037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2200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200" u="sng" dirty="0" err="1" smtClean="0">
                <a:solidFill>
                  <a:schemeClr val="bg2">
                    <a:lumMod val="50000"/>
                  </a:schemeClr>
                </a:solidFill>
              </a:rPr>
              <a:t>Державна</a:t>
            </a:r>
            <a:r>
              <a:rPr lang="ru-RU" sz="2200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u="sng" dirty="0" err="1" smtClean="0">
                <a:solidFill>
                  <a:schemeClr val="bg2">
                    <a:lumMod val="50000"/>
                  </a:schemeClr>
                </a:solidFill>
              </a:rPr>
              <a:t>програма</a:t>
            </a:r>
            <a:r>
              <a:rPr lang="ru-RU" sz="2200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0" dirty="0" err="1" smtClean="0">
                <a:solidFill>
                  <a:schemeClr val="bg2">
                    <a:lumMod val="50000"/>
                  </a:schemeClr>
                </a:solidFill>
              </a:rPr>
              <a:t>підвищення</a:t>
            </a:r>
            <a:r>
              <a:rPr lang="ru-RU" sz="22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0" dirty="0" err="1" smtClean="0">
                <a:solidFill>
                  <a:schemeClr val="bg2">
                    <a:lumMod val="50000"/>
                  </a:schemeClr>
                </a:solidFill>
              </a:rPr>
              <a:t>рівня</a:t>
            </a:r>
            <a:r>
              <a:rPr lang="ru-RU" sz="22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0" dirty="0" err="1" smtClean="0">
                <a:solidFill>
                  <a:schemeClr val="bg2">
                    <a:lumMod val="50000"/>
                  </a:schemeClr>
                </a:solidFill>
              </a:rPr>
              <a:t>безпеки</a:t>
            </a:r>
            <a:r>
              <a:rPr lang="ru-RU" sz="22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0" dirty="0" err="1" smtClean="0">
                <a:solidFill>
                  <a:schemeClr val="bg2">
                    <a:lumMod val="50000"/>
                  </a:schemeClr>
                </a:solidFill>
              </a:rPr>
              <a:t>дорожнього</a:t>
            </a:r>
            <a:r>
              <a:rPr lang="ru-RU" sz="22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0" dirty="0" err="1" smtClean="0">
                <a:solidFill>
                  <a:schemeClr val="bg2">
                    <a:lumMod val="50000"/>
                  </a:schemeClr>
                </a:solidFill>
              </a:rPr>
              <a:t>руху</a:t>
            </a:r>
            <a:r>
              <a:rPr lang="ru-RU" sz="2200" b="0" dirty="0" smtClean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2200" b="0" dirty="0" err="1" smtClean="0">
                <a:solidFill>
                  <a:schemeClr val="bg2">
                    <a:lumMod val="50000"/>
                  </a:schemeClr>
                </a:solidFill>
              </a:rPr>
              <a:t>Україні</a:t>
            </a:r>
            <a:r>
              <a:rPr lang="ru-RU" sz="2200" b="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200" b="0" dirty="0" err="1" smtClean="0">
                <a:solidFill>
                  <a:schemeClr val="bg2">
                    <a:lumMod val="50000"/>
                  </a:schemeClr>
                </a:solidFill>
              </a:rPr>
              <a:t>період</a:t>
            </a:r>
            <a:r>
              <a:rPr lang="ru-RU" sz="2200" b="0" dirty="0" smtClean="0">
                <a:solidFill>
                  <a:schemeClr val="bg2">
                    <a:lumMod val="50000"/>
                  </a:schemeClr>
                </a:solidFill>
              </a:rPr>
              <a:t> до 2020 року</a:t>
            </a:r>
          </a:p>
          <a:p>
            <a:pPr algn="ctr"/>
            <a:r>
              <a:rPr lang="uk-UA" sz="1800" dirty="0" smtClean="0">
                <a:solidFill>
                  <a:schemeClr val="tx1"/>
                </a:solidFill>
              </a:rPr>
              <a:t>(140 заходів за 9 напрямками)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ctr"/>
            <a:endParaRPr lang="ru-RU" sz="2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00304" y="2348880"/>
            <a:ext cx="5247350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09728" algn="ctr"/>
            <a:r>
              <a:rPr lang="ru-RU" sz="2200" u="sng" dirty="0" smtClean="0">
                <a:solidFill>
                  <a:schemeClr val="bg2">
                    <a:lumMod val="50000"/>
                  </a:schemeClr>
                </a:solidFill>
              </a:rPr>
              <a:t>План </a:t>
            </a:r>
            <a:r>
              <a:rPr lang="ru-RU" sz="2200" u="sng" dirty="0" err="1">
                <a:solidFill>
                  <a:schemeClr val="bg2">
                    <a:lumMod val="50000"/>
                  </a:schemeClr>
                </a:solidFill>
              </a:rPr>
              <a:t>заходів</a:t>
            </a:r>
            <a:r>
              <a:rPr lang="ru-RU" sz="2200" u="sng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</a:rPr>
              <a:t>щодо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</a:rPr>
              <a:t>реалізації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</a:rPr>
              <a:t>Стратегії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</a:rPr>
              <a:t>підвищення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</a:rPr>
              <a:t>рівня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</a:rPr>
              <a:t>безпеки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</a:rPr>
              <a:t>дорожнього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</a:rPr>
              <a:t>руху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</a:rPr>
              <a:t>Україні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</a:rPr>
              <a:t>період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</a:rPr>
              <a:t> до 2020 </a:t>
            </a:r>
            <a:r>
              <a:rPr lang="ru-RU" sz="2200" b="0" dirty="0" smtClean="0">
                <a:solidFill>
                  <a:schemeClr val="bg2">
                    <a:lumMod val="50000"/>
                  </a:schemeClr>
                </a:solidFill>
              </a:rPr>
              <a:t>року</a:t>
            </a:r>
          </a:p>
          <a:p>
            <a:pPr marL="109728" algn="ctr"/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1800" dirty="0" smtClean="0">
                <a:solidFill>
                  <a:schemeClr val="tx1"/>
                </a:solidFill>
              </a:rPr>
              <a:t>58 </a:t>
            </a:r>
            <a:r>
              <a:rPr lang="ru-RU" sz="1800" dirty="0" err="1" smtClean="0">
                <a:solidFill>
                  <a:schemeClr val="tx1"/>
                </a:solidFill>
              </a:rPr>
              <a:t>заходів</a:t>
            </a:r>
            <a:r>
              <a:rPr lang="ru-RU" sz="1800" dirty="0" smtClean="0">
                <a:solidFill>
                  <a:schemeClr val="tx1"/>
                </a:solidFill>
              </a:rPr>
              <a:t> за 9 </a:t>
            </a:r>
            <a:r>
              <a:rPr lang="ru-RU" sz="1800" dirty="0" err="1" smtClean="0">
                <a:solidFill>
                  <a:schemeClr val="tx1"/>
                </a:solidFill>
              </a:rPr>
              <a:t>напрямками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904148" y="260648"/>
            <a:ext cx="2952328" cy="1656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СХВАЛЕНА</a:t>
            </a:r>
          </a:p>
          <a:p>
            <a:pPr algn="ctr"/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розпорядженням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КМУ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14.06.2017 р.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N481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5868144" y="2348880"/>
            <a:ext cx="3024336" cy="1584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09728" algn="ctr"/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ЗАТВЕРДЖЕНО </a:t>
            </a:r>
            <a:r>
              <a:rPr lang="ru-RU" sz="1800" b="0" dirty="0" err="1">
                <a:solidFill>
                  <a:schemeClr val="bg2">
                    <a:lumMod val="50000"/>
                  </a:schemeClr>
                </a:solidFill>
              </a:rPr>
              <a:t>розпорядженням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 КМУ </a:t>
            </a:r>
            <a:r>
              <a:rPr lang="ru-RU" sz="1800" b="0" dirty="0" err="1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28.03. 2018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р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. №231-р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5904148" y="4365104"/>
            <a:ext cx="2988332" cy="15037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ЗАТВЕРДЖЕНА</a:t>
            </a:r>
          </a:p>
          <a:p>
            <a:pPr algn="ctr"/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остановою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КМУ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25.04.2018 р.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N???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Об’єми фінансування державної Програми підвищення рівня БДР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t="10315" b="10189"/>
          <a:stretch/>
        </p:blipFill>
        <p:spPr bwMode="auto">
          <a:xfrm>
            <a:off x="713066" y="1772814"/>
            <a:ext cx="7632847" cy="471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5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84785"/>
            <a:ext cx="8373616" cy="410445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200" b="1" dirty="0" smtClean="0"/>
              <a:t>РЕКОМЕНДАЦІЯ 1:</a:t>
            </a:r>
            <a:endParaRPr lang="ru-RU" sz="2200" b="1" dirty="0"/>
          </a:p>
          <a:p>
            <a:pPr marL="109728" indent="0">
              <a:buNone/>
            </a:pPr>
            <a:r>
              <a:rPr lang="ru-RU" sz="2200" b="1" dirty="0" err="1" smtClean="0"/>
              <a:t>Визначити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провідну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державну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організацію</a:t>
            </a:r>
            <a:r>
              <a:rPr lang="ru-RU" sz="2200" b="1" dirty="0" smtClean="0"/>
              <a:t>, </a:t>
            </a:r>
            <a:r>
              <a:rPr lang="ru-RU" sz="2200" b="1" dirty="0"/>
              <a:t>яка </a:t>
            </a:r>
            <a:r>
              <a:rPr lang="ru-RU" sz="2200" b="1" dirty="0" smtClean="0"/>
              <a:t>б </a:t>
            </a:r>
            <a:r>
              <a:rPr lang="ru-RU" sz="2200" b="1" dirty="0" err="1" smtClean="0"/>
              <a:t>очолила</a:t>
            </a:r>
            <a:r>
              <a:rPr lang="ru-RU" sz="2200" b="1" dirty="0" smtClean="0"/>
              <a:t> всю работа </a:t>
            </a:r>
            <a:r>
              <a:rPr lang="ru-RU" sz="2200" b="1" dirty="0"/>
              <a:t>в </a:t>
            </a:r>
            <a:r>
              <a:rPr lang="ru-RU" sz="2200" b="1" dirty="0" err="1" smtClean="0"/>
              <a:t>країні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щодо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забезпечення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безпеки</a:t>
            </a:r>
            <a:r>
              <a:rPr lang="ru-RU" sz="2200" b="1" dirty="0" smtClean="0"/>
              <a:t> </a:t>
            </a:r>
            <a:r>
              <a:rPr lang="ru-RU" sz="2200" b="1" dirty="0" err="1"/>
              <a:t>дорожнього</a:t>
            </a:r>
            <a:r>
              <a:rPr lang="ru-RU" sz="2200" b="1" dirty="0"/>
              <a:t> </a:t>
            </a:r>
            <a:r>
              <a:rPr lang="ru-RU" sz="2200" b="1" dirty="0" err="1" smtClean="0"/>
              <a:t>руху</a:t>
            </a:r>
            <a:r>
              <a:rPr lang="ru-RU" sz="2200" b="1" dirty="0" smtClean="0"/>
              <a:t>.</a:t>
            </a:r>
          </a:p>
          <a:p>
            <a:pPr marL="109728" indent="0">
              <a:buNone/>
            </a:pPr>
            <a:r>
              <a:rPr lang="ru-RU" sz="2200" dirty="0" smtClean="0"/>
              <a:t>В </a:t>
            </a:r>
            <a:r>
              <a:rPr lang="ru-RU" sz="2200" dirty="0" err="1"/>
              <a:t>кожній</a:t>
            </a:r>
            <a:r>
              <a:rPr lang="ru-RU" sz="2200" dirty="0"/>
              <a:t> </a:t>
            </a:r>
            <a:r>
              <a:rPr lang="ru-RU" sz="2200" dirty="0" err="1"/>
              <a:t>країні</a:t>
            </a:r>
            <a:r>
              <a:rPr lang="ru-RU" sz="2200" dirty="0"/>
              <a:t> </a:t>
            </a:r>
            <a:r>
              <a:rPr lang="ru-RU" sz="2200" dirty="0" err="1" smtClean="0"/>
              <a:t>доцільно</a:t>
            </a:r>
            <a:r>
              <a:rPr lang="ru-RU" sz="2200" dirty="0" smtClean="0"/>
              <a:t> </a:t>
            </a:r>
            <a:r>
              <a:rPr lang="ru-RU" sz="2200" dirty="0" err="1" smtClean="0"/>
              <a:t>мати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провідну</a:t>
            </a:r>
            <a:r>
              <a:rPr lang="ru-RU" sz="2200" dirty="0" smtClean="0"/>
              <a:t>  </a:t>
            </a:r>
            <a:r>
              <a:rPr lang="ru-RU" sz="2200" dirty="0" err="1"/>
              <a:t>організацію</a:t>
            </a:r>
            <a:r>
              <a:rPr lang="ru-RU" sz="2200" dirty="0"/>
              <a:t> </a:t>
            </a:r>
            <a:r>
              <a:rPr lang="ru-RU" sz="2200" dirty="0" smtClean="0"/>
              <a:t>з </a:t>
            </a:r>
            <a:r>
              <a:rPr lang="ru-RU" sz="2200" dirty="0" err="1" smtClean="0"/>
              <a:t>безпеки</a:t>
            </a:r>
            <a:r>
              <a:rPr lang="ru-RU" sz="2200" dirty="0" smtClean="0"/>
              <a:t> дорожного </a:t>
            </a:r>
            <a:r>
              <a:rPr lang="ru-RU" sz="2200" dirty="0" err="1"/>
              <a:t>руху</a:t>
            </a:r>
            <a:r>
              <a:rPr lang="ru-RU" sz="2200" dirty="0"/>
              <a:t>, </a:t>
            </a:r>
            <a:r>
              <a:rPr lang="ru-RU" sz="2200" dirty="0" smtClean="0"/>
              <a:t>яка б </a:t>
            </a:r>
            <a:r>
              <a:rPr lang="ru-RU" sz="2200" dirty="0" err="1" smtClean="0"/>
              <a:t>була</a:t>
            </a:r>
            <a:r>
              <a:rPr lang="ru-RU" sz="2200" dirty="0" smtClean="0"/>
              <a:t> б </a:t>
            </a:r>
            <a:r>
              <a:rPr lang="ru-RU" sz="2200" dirty="0" err="1" smtClean="0"/>
              <a:t>наділена</a:t>
            </a:r>
            <a:r>
              <a:rPr lang="ru-RU" sz="2200" dirty="0" smtClean="0"/>
              <a:t> </a:t>
            </a:r>
            <a:r>
              <a:rPr lang="ru-RU" sz="2200" dirty="0" err="1" smtClean="0"/>
              <a:t>необхідними</a:t>
            </a:r>
            <a:r>
              <a:rPr lang="ru-RU" sz="2200" dirty="0" smtClean="0"/>
              <a:t> </a:t>
            </a:r>
            <a:r>
              <a:rPr lang="ru-RU" sz="2200" dirty="0" err="1" smtClean="0"/>
              <a:t>повноваженнями</a:t>
            </a:r>
            <a:r>
              <a:rPr lang="ru-RU" sz="2200" dirty="0" smtClean="0"/>
              <a:t>  </a:t>
            </a:r>
            <a:r>
              <a:rPr lang="ru-RU" sz="2200" dirty="0"/>
              <a:t>і </a:t>
            </a:r>
            <a:r>
              <a:rPr lang="ru-RU" sz="2200" dirty="0" smtClean="0"/>
              <a:t>несла  б </a:t>
            </a:r>
            <a:r>
              <a:rPr lang="ru-RU" sz="2200" dirty="0" err="1" smtClean="0"/>
              <a:t>відповідаль-ність</a:t>
            </a:r>
            <a:r>
              <a:rPr lang="ru-RU" sz="2200" dirty="0" smtClean="0"/>
              <a:t> </a:t>
            </a:r>
            <a:r>
              <a:rPr lang="ru-RU" sz="2200" dirty="0"/>
              <a:t>за </a:t>
            </a:r>
            <a:r>
              <a:rPr lang="ru-RU" sz="2200" dirty="0" err="1"/>
              <a:t>прийняття</a:t>
            </a:r>
            <a:r>
              <a:rPr lang="ru-RU" sz="2200" dirty="0"/>
              <a:t> </a:t>
            </a:r>
            <a:r>
              <a:rPr lang="ru-RU" sz="2200" dirty="0" err="1"/>
              <a:t>рішень</a:t>
            </a:r>
            <a:r>
              <a:rPr lang="ru-RU" sz="2200" dirty="0"/>
              <a:t>, </a:t>
            </a:r>
            <a:r>
              <a:rPr lang="ru-RU" sz="2200" dirty="0" smtClean="0"/>
              <a:t>за контроль </a:t>
            </a:r>
            <a:r>
              <a:rPr lang="ru-RU" sz="2200" dirty="0"/>
              <a:t>над ресурсами та </a:t>
            </a:r>
            <a:r>
              <a:rPr lang="ru-RU" sz="2200" dirty="0" err="1"/>
              <a:t>питаннями</a:t>
            </a:r>
            <a:r>
              <a:rPr lang="ru-RU" sz="2200" dirty="0"/>
              <a:t> </a:t>
            </a:r>
            <a:r>
              <a:rPr lang="ru-RU" sz="2200" dirty="0" err="1" smtClean="0"/>
              <a:t>координації</a:t>
            </a:r>
            <a:r>
              <a:rPr lang="ru-RU" sz="2200" dirty="0" smtClean="0"/>
              <a:t> </a:t>
            </a:r>
            <a:r>
              <a:rPr lang="ru-RU" sz="2200" dirty="0"/>
              <a:t>такого виду </a:t>
            </a:r>
            <a:r>
              <a:rPr lang="ru-RU" sz="2200" dirty="0" err="1"/>
              <a:t>діяльності</a:t>
            </a:r>
            <a:r>
              <a:rPr lang="ru-RU" sz="2200" dirty="0"/>
              <a:t> у </a:t>
            </a:r>
            <a:r>
              <a:rPr lang="ru-RU" sz="2200" dirty="0" err="1"/>
              <a:t>всіх</a:t>
            </a:r>
            <a:r>
              <a:rPr lang="ru-RU" sz="2200" dirty="0"/>
              <a:t> </a:t>
            </a:r>
            <a:r>
              <a:rPr lang="ru-RU" sz="2200" dirty="0" err="1" smtClean="0"/>
              <a:t>урядових</a:t>
            </a:r>
            <a:r>
              <a:rPr lang="ru-RU" sz="2200" dirty="0" smtClean="0"/>
              <a:t> </a:t>
            </a:r>
            <a:r>
              <a:rPr lang="ru-RU" sz="2200" dirty="0" err="1" smtClean="0"/>
              <a:t>установах</a:t>
            </a:r>
            <a:r>
              <a:rPr lang="ru-RU" sz="2200" dirty="0" smtClean="0"/>
              <a:t>, </a:t>
            </a:r>
            <a:r>
              <a:rPr lang="ru-RU" sz="2200" dirty="0" err="1" smtClean="0"/>
              <a:t>зокрема</a:t>
            </a:r>
            <a:r>
              <a:rPr lang="ru-RU" sz="2200" dirty="0" smtClean="0"/>
              <a:t>, в </a:t>
            </a:r>
            <a:r>
              <a:rPr lang="ru-RU" sz="2200" dirty="0" err="1" smtClean="0"/>
              <a:t>системі</a:t>
            </a:r>
            <a:r>
              <a:rPr lang="ru-RU" sz="2200" dirty="0" smtClean="0"/>
              <a:t> </a:t>
            </a:r>
            <a:r>
              <a:rPr lang="ru-RU" sz="2200" dirty="0" err="1" smtClean="0"/>
              <a:t>охорони</a:t>
            </a:r>
            <a:r>
              <a:rPr lang="ru-RU" sz="2200" dirty="0" smtClean="0"/>
              <a:t> </a:t>
            </a:r>
            <a:r>
              <a:rPr lang="ru-RU" sz="2200" dirty="0" err="1" smtClean="0"/>
              <a:t>здоровя</a:t>
            </a:r>
            <a:r>
              <a:rPr lang="ru-RU" sz="2200" dirty="0" smtClean="0"/>
              <a:t>, на </a:t>
            </a:r>
            <a:r>
              <a:rPr lang="ru-RU" sz="2200" dirty="0" err="1" smtClean="0"/>
              <a:t>транспорті</a:t>
            </a:r>
            <a:r>
              <a:rPr lang="ru-RU" sz="2200" dirty="0" smtClean="0"/>
              <a:t>, в </a:t>
            </a:r>
            <a:r>
              <a:rPr lang="ru-RU" sz="2200" dirty="0" err="1" smtClean="0"/>
              <a:t>освіті</a:t>
            </a:r>
            <a:r>
              <a:rPr lang="ru-RU" sz="2200" dirty="0" smtClean="0"/>
              <a:t> і в  </a:t>
            </a:r>
            <a:r>
              <a:rPr lang="ru-RU" sz="2200" dirty="0" err="1" smtClean="0"/>
              <a:t>поліції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ВСЕСВІТНЯ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ДОПОВІДЬ ПРО ПОПЕРЕДЖЕННЯ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ДОРОЖНЬО-ТРАНСПОРТНОГО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ТРАВМАТИЗМУ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612" y="5301208"/>
            <a:ext cx="3136388" cy="146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2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Тиждень БДР 2016-2\zna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45666"/>
            <a:ext cx="2267310" cy="226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77074"/>
            <a:ext cx="8384766" cy="2866323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uk-UA" b="1" dirty="0" smtClean="0"/>
              <a:t>ДІЯЛЬНІСТЬ 2. </a:t>
            </a:r>
            <a:r>
              <a:rPr lang="uk-UA" dirty="0" smtClean="0"/>
              <a:t>Визначити провідну установу (і супутні механізми координації) з безпеки дорожнього руху із залученням партнерів із низки секторів шляхом: визначення провідної установи і створення відповідного секретаріату; стимулювання створення координаційних груп; і</a:t>
            </a:r>
            <a:r>
              <a:rPr lang="uk-UA" dirty="0"/>
              <a:t> </a:t>
            </a:r>
            <a:r>
              <a:rPr lang="uk-UA" dirty="0" smtClean="0"/>
              <a:t>розроблення програм основної роботи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24744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Глобальний план здійснення Десятиліття дій із забезпечення безпеки дорожнього руху на 2011-2020 рр. </a:t>
            </a:r>
            <a:endParaRPr lang="uk-UA" sz="2400" b="1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21196" y="2420888"/>
            <a:ext cx="8229600" cy="792088"/>
          </a:xfrm>
          <a:prstGeom prst="rect">
            <a:avLst/>
          </a:prstGeom>
        </p:spPr>
        <p:txBody>
          <a:bodyPr vert="horz" rtlCol="0" anchor="ctr">
            <a:normAutofit fontScale="6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09728"/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Елемент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1.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Управління безпекою </a:t>
            </a:r>
            <a:endParaRPr lang="uk-UA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728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дорожнього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руху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34783" y="192589"/>
            <a:ext cx="8229600" cy="85010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Управління і координація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0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uk-UA" sz="2000" b="1" dirty="0" smtClean="0"/>
              <a:t>Можлива структура  НАБДР</a:t>
            </a:r>
          </a:p>
          <a:p>
            <a:pPr marL="109728" indent="0" algn="ctr">
              <a:buNone/>
            </a:pPr>
            <a:r>
              <a:rPr lang="uk-UA" sz="2000" b="1" dirty="0" smtClean="0"/>
              <a:t>(Національного агентства з безпеки дорожнього руху)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6840760" cy="1282154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</a:rPr>
              <a:t>Аналіз спроможності України  </a:t>
            </a:r>
            <a:br>
              <a:rPr lang="uk-UA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200" dirty="0" smtClean="0">
                <a:solidFill>
                  <a:schemeClr val="bg2">
                    <a:lumMod val="50000"/>
                  </a:schemeClr>
                </a:solidFill>
              </a:rPr>
              <a:t>у сфері управління </a:t>
            </a:r>
            <a:r>
              <a:rPr lang="uk-UA" sz="2200" dirty="0">
                <a:solidFill>
                  <a:schemeClr val="bg2">
                    <a:lumMod val="50000"/>
                  </a:schemeClr>
                </a:solidFill>
              </a:rPr>
              <a:t>безпекою дорожнього руху </a:t>
            </a:r>
            <a:r>
              <a:rPr lang="uk-UA" sz="2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sz="22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895587"/>
              </p:ext>
            </p:extLst>
          </p:nvPr>
        </p:nvGraphicFramePr>
        <p:xfrm>
          <a:off x="3275856" y="2204864"/>
          <a:ext cx="25202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Керівник Секретаріату НАБДР/провідного відомства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56091"/>
              </p:ext>
            </p:extLst>
          </p:nvPr>
        </p:nvGraphicFramePr>
        <p:xfrm>
          <a:off x="5004048" y="2780928"/>
          <a:ext cx="1944216" cy="28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Адміністрація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469079"/>
              </p:ext>
            </p:extLst>
          </p:nvPr>
        </p:nvGraphicFramePr>
        <p:xfrm>
          <a:off x="5652120" y="3356992"/>
          <a:ext cx="25202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Заступник керівника</a:t>
                      </a:r>
                    </a:p>
                    <a:p>
                      <a:pPr algn="ctr"/>
                      <a:r>
                        <a:rPr lang="uk-UA" sz="1200" dirty="0" smtClean="0"/>
                        <a:t>Програми та впровадження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094790"/>
              </p:ext>
            </p:extLst>
          </p:nvPr>
        </p:nvGraphicFramePr>
        <p:xfrm>
          <a:off x="5652120" y="3933056"/>
          <a:ext cx="25202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Проектування доріг і транспортних засобів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697583"/>
              </p:ext>
            </p:extLst>
          </p:nvPr>
        </p:nvGraphicFramePr>
        <p:xfrm>
          <a:off x="5652120" y="4581128"/>
          <a:ext cx="2520280" cy="423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423664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Дотримання та контроль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701695"/>
              </p:ext>
            </p:extLst>
          </p:nvPr>
        </p:nvGraphicFramePr>
        <p:xfrm>
          <a:off x="5652120" y="5157192"/>
          <a:ext cx="252028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Пропагування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913037"/>
              </p:ext>
            </p:extLst>
          </p:nvPr>
        </p:nvGraphicFramePr>
        <p:xfrm>
          <a:off x="863588" y="3362908"/>
          <a:ext cx="25202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345069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Заступник керівника</a:t>
                      </a:r>
                    </a:p>
                    <a:p>
                      <a:pPr algn="ctr"/>
                      <a:r>
                        <a:rPr lang="uk-UA" sz="1200" dirty="0" smtClean="0"/>
                        <a:t>Стратегія та розвиток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220166"/>
              </p:ext>
            </p:extLst>
          </p:nvPr>
        </p:nvGraphicFramePr>
        <p:xfrm>
          <a:off x="863588" y="3933056"/>
          <a:ext cx="2520280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Політика та планування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487602"/>
              </p:ext>
            </p:extLst>
          </p:nvPr>
        </p:nvGraphicFramePr>
        <p:xfrm>
          <a:off x="863588" y="4365104"/>
          <a:ext cx="25202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Наукові дослідження та передача </a:t>
                      </a:r>
                      <a:r>
                        <a:rPr lang="uk-UA" sz="1200" dirty="0" err="1" smtClean="0"/>
                        <a:t>знаь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777690"/>
              </p:ext>
            </p:extLst>
          </p:nvPr>
        </p:nvGraphicFramePr>
        <p:xfrm>
          <a:off x="863588" y="4869160"/>
          <a:ext cx="252028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Моніторинг</a:t>
                      </a:r>
                      <a:r>
                        <a:rPr lang="uk-UA" sz="1200" baseline="0" dirty="0" smtClean="0"/>
                        <a:t> і оцінка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040873"/>
              </p:ext>
            </p:extLst>
          </p:nvPr>
        </p:nvGraphicFramePr>
        <p:xfrm>
          <a:off x="863588" y="5373216"/>
          <a:ext cx="252028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Фінансування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4499992" y="2630252"/>
            <a:ext cx="0" cy="534217"/>
          </a:xfrm>
          <a:prstGeom prst="line">
            <a:avLst/>
          </a:prstGeom>
          <a:ln w="28575">
            <a:solidFill>
              <a:schemeClr val="tx1"/>
            </a:solidFill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499992" y="2924944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5" idx="1"/>
          </p:cNvCxnSpPr>
          <p:nvPr/>
        </p:nvCxnSpPr>
        <p:spPr>
          <a:xfrm flipH="1">
            <a:off x="4499992" y="2924944"/>
            <a:ext cx="504056" cy="0"/>
          </a:xfrm>
          <a:prstGeom prst="line">
            <a:avLst/>
          </a:prstGeom>
          <a:ln w="28575">
            <a:solidFill>
              <a:schemeClr val="tx1"/>
            </a:solidFill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123728" y="3164469"/>
            <a:ext cx="4536504" cy="0"/>
          </a:xfrm>
          <a:prstGeom prst="line">
            <a:avLst/>
          </a:prstGeom>
          <a:ln w="28575">
            <a:solidFill>
              <a:schemeClr val="tx1"/>
            </a:solidFill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660232" y="3164469"/>
            <a:ext cx="0" cy="198439"/>
          </a:xfrm>
          <a:prstGeom prst="line">
            <a:avLst/>
          </a:prstGeom>
          <a:ln w="28575">
            <a:solidFill>
              <a:schemeClr val="tx1"/>
            </a:solidFill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15" idx="0"/>
          </p:cNvCxnSpPr>
          <p:nvPr/>
        </p:nvCxnSpPr>
        <p:spPr>
          <a:xfrm>
            <a:off x="2123728" y="3164469"/>
            <a:ext cx="0" cy="198439"/>
          </a:xfrm>
          <a:prstGeom prst="line">
            <a:avLst/>
          </a:prstGeom>
          <a:ln w="28575">
            <a:solidFill>
              <a:schemeClr val="tx1"/>
            </a:solidFill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289177" y="3569695"/>
            <a:ext cx="2903" cy="1803521"/>
          </a:xfrm>
          <a:prstGeom prst="line">
            <a:avLst/>
          </a:prstGeom>
          <a:ln w="28575">
            <a:solidFill>
              <a:schemeClr val="tx1"/>
            </a:solidFill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67544" y="3564632"/>
            <a:ext cx="0" cy="2024608"/>
          </a:xfrm>
          <a:prstGeom prst="line">
            <a:avLst/>
          </a:prstGeom>
          <a:ln w="28575">
            <a:solidFill>
              <a:schemeClr val="tx1"/>
            </a:solidFill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5292080" y="3564632"/>
            <a:ext cx="360040" cy="4570"/>
          </a:xfrm>
          <a:prstGeom prst="line">
            <a:avLst/>
          </a:prstGeom>
          <a:ln w="28575">
            <a:solidFill>
              <a:schemeClr val="tx1"/>
            </a:solidFill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5292080" y="4149080"/>
            <a:ext cx="360040" cy="0"/>
          </a:xfrm>
          <a:prstGeom prst="line">
            <a:avLst/>
          </a:prstGeom>
          <a:ln w="28575">
            <a:solidFill>
              <a:schemeClr val="tx1"/>
            </a:solidFill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5292080" y="4797152"/>
            <a:ext cx="360040" cy="0"/>
          </a:xfrm>
          <a:prstGeom prst="line">
            <a:avLst/>
          </a:prstGeom>
          <a:ln w="28575">
            <a:solidFill>
              <a:schemeClr val="tx1"/>
            </a:solidFill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5289177" y="5369895"/>
            <a:ext cx="362943" cy="0"/>
          </a:xfrm>
          <a:prstGeom prst="line">
            <a:avLst/>
          </a:prstGeom>
          <a:ln w="28575">
            <a:solidFill>
              <a:schemeClr val="tx1"/>
            </a:solidFill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467544" y="3556248"/>
            <a:ext cx="396044" cy="0"/>
          </a:xfrm>
          <a:prstGeom prst="line">
            <a:avLst/>
          </a:prstGeom>
          <a:ln w="28575">
            <a:solidFill>
              <a:schemeClr val="tx1"/>
            </a:solidFill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467544" y="4077072"/>
            <a:ext cx="396044" cy="2814"/>
          </a:xfrm>
          <a:prstGeom prst="line">
            <a:avLst/>
          </a:prstGeom>
          <a:ln w="28575">
            <a:solidFill>
              <a:schemeClr val="tx1"/>
            </a:solidFill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467544" y="4571382"/>
            <a:ext cx="396044" cy="2814"/>
          </a:xfrm>
          <a:prstGeom prst="line">
            <a:avLst/>
          </a:prstGeom>
          <a:ln w="28575">
            <a:solidFill>
              <a:schemeClr val="tx1"/>
            </a:solidFill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483169" y="5085184"/>
            <a:ext cx="396044" cy="2814"/>
          </a:xfrm>
          <a:prstGeom prst="line">
            <a:avLst/>
          </a:prstGeom>
          <a:ln w="28575">
            <a:solidFill>
              <a:schemeClr val="tx1"/>
            </a:solidFill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467544" y="5586426"/>
            <a:ext cx="413629" cy="0"/>
          </a:xfrm>
          <a:prstGeom prst="line">
            <a:avLst/>
          </a:prstGeom>
          <a:ln w="28575">
            <a:solidFill>
              <a:schemeClr val="tx1"/>
            </a:solidFill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AutoShape 2" descr="ÐÐ°ÑÑÐ¸Ð½ÐºÐ¸ Ð¿Ð¾ Ð·Ð°Ð¿ÑÐ¾ÑÑ Ð¡Ð²ÑÑÐ¾Ð²Ð¸Ð¹ Ð±Ð°Ð½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497" y="7936"/>
            <a:ext cx="1694503" cy="133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1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Управління і координація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" t="27694" r="2376" b="-370"/>
          <a:stretch/>
        </p:blipFill>
        <p:spPr bwMode="auto">
          <a:xfrm>
            <a:off x="313333" y="1268760"/>
            <a:ext cx="8557502" cy="486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477284" y="26064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b="0" dirty="0" smtClean="0">
                <a:solidFill>
                  <a:schemeClr val="bg2">
                    <a:lumMod val="50000"/>
                  </a:schemeClr>
                </a:solidFill>
              </a:rPr>
              <a:t>Управління і координація</a:t>
            </a:r>
            <a:endParaRPr lang="ru-RU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Освіта  і навчання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704856" cy="614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0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439</TotalTime>
  <Words>488</Words>
  <Application>Microsoft Office PowerPoint</Application>
  <PresentationFormat>Экран (4:3)</PresentationFormat>
  <Paragraphs>65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Віктор Козоріз віце-президент МБФ «Допомоги постраждалим внаслідок ДТП»  Механізми реалізації Державної програми підвищення рівня  безпеки дорожнього руху  в Україні до 2020 року</vt:lpstr>
      <vt:lpstr>Стратегія підвищення рівня безпеки дорожнього руху в Україні на період до 2020 року (97 заходів за 8 напрямками)</vt:lpstr>
      <vt:lpstr>Об’єми фінансування державної Програми підвищення рівня БДР</vt:lpstr>
      <vt:lpstr>ВСЕСВІТНЯ ДОПОВІДЬ ПРО ПОПЕРЕДЖЕННЯ ДОРОЖНЬО-ТРАНСПОРТНОГО ТРАВМАТИЗМУ</vt:lpstr>
      <vt:lpstr>Презентация PowerPoint</vt:lpstr>
      <vt:lpstr>Аналіз спроможності України   у сфері управління безпекою дорожнього руху  </vt:lpstr>
      <vt:lpstr>Управління і координація</vt:lpstr>
      <vt:lpstr>Освіта  і навчання</vt:lpstr>
      <vt:lpstr>Презентация PowerPoint</vt:lpstr>
      <vt:lpstr> Інновації та інвестиції впровадження нових технологій для поліпшення безпечності транспортних засобів  </vt:lpstr>
      <vt:lpstr>  Система допомоги водію  (АDAS)   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Механізми реалізації Державної програми підвищення безпеки дорожнього руху  в Україні до 2020 року</dc:title>
  <dc:creator>Виктор</dc:creator>
  <cp:lastModifiedBy>Виктор</cp:lastModifiedBy>
  <cp:revision>39</cp:revision>
  <dcterms:created xsi:type="dcterms:W3CDTF">2018-05-19T11:29:56Z</dcterms:created>
  <dcterms:modified xsi:type="dcterms:W3CDTF">2018-05-21T12:58:26Z</dcterms:modified>
</cp:coreProperties>
</file>