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4" r:id="rId1"/>
    <p:sldMasterId id="2147484648" r:id="rId2"/>
    <p:sldMasterId id="2147484661" r:id="rId3"/>
    <p:sldMasterId id="2147484675" r:id="rId4"/>
    <p:sldMasterId id="2147484687" r:id="rId5"/>
    <p:sldMasterId id="2147484699" r:id="rId6"/>
    <p:sldMasterId id="2147484711" r:id="rId7"/>
  </p:sldMasterIdLst>
  <p:notesMasterIdLst>
    <p:notesMasterId r:id="rId26"/>
  </p:notesMasterIdLst>
  <p:handoutMasterIdLst>
    <p:handoutMasterId r:id="rId27"/>
  </p:handoutMasterIdLst>
  <p:sldIdLst>
    <p:sldId id="673" r:id="rId8"/>
    <p:sldId id="910" r:id="rId9"/>
    <p:sldId id="900" r:id="rId10"/>
    <p:sldId id="909" r:id="rId11"/>
    <p:sldId id="992" r:id="rId12"/>
    <p:sldId id="987" r:id="rId13"/>
    <p:sldId id="982" r:id="rId14"/>
    <p:sldId id="973" r:id="rId15"/>
    <p:sldId id="985" r:id="rId16"/>
    <p:sldId id="915" r:id="rId17"/>
    <p:sldId id="897" r:id="rId18"/>
    <p:sldId id="896" r:id="rId19"/>
    <p:sldId id="991" r:id="rId20"/>
    <p:sldId id="988" r:id="rId21"/>
    <p:sldId id="895" r:id="rId22"/>
    <p:sldId id="947" r:id="rId23"/>
    <p:sldId id="966" r:id="rId24"/>
    <p:sldId id="837" r:id="rId25"/>
  </p:sldIdLst>
  <p:sldSz cx="9144000" cy="6858000" type="screen4x3"/>
  <p:notesSz cx="6797675" cy="9928225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40000"/>
    <a:srgbClr val="006600"/>
    <a:srgbClr val="003300"/>
    <a:srgbClr val="FFCCCC"/>
    <a:srgbClr val="DBB39B"/>
    <a:srgbClr val="A20000"/>
    <a:srgbClr val="DE4A00"/>
    <a:srgbClr val="E64D00"/>
    <a:srgbClr val="00CC99"/>
    <a:srgbClr val="EE4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із теми 1 –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Помірний стиль 4 –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63" autoAdjust="0"/>
    <p:restoredTop sz="98676" autoAdjust="0"/>
  </p:normalViewPr>
  <p:slideViewPr>
    <p:cSldViewPr snapToGrid="0">
      <p:cViewPr varScale="1">
        <p:scale>
          <a:sx n="110" d="100"/>
          <a:sy n="110" d="100"/>
        </p:scale>
        <p:origin x="108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2166" y="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fsm2\AGD\Prezent_Dopovidi\&#1054;&#1057;&#1062;&#1055;&#1042;%20&#1090;&#1077;&#1085;&#1076;&#1077;&#1085;&#1094;&#1110;&#1111;,%20&#1087;&#1088;&#1086;&#1073;&#1083;&#1077;&#1084;&#1080;%20%2015.02.18\&#1040;&#1082;&#1090;&#1091;&#1072;&#1083;&#1110;&#1079;%20&#1087;&#1088;&#1077;&#1079;&#1077;&#1085;&#1090;%2002.02.2018\&#1089;&#1077;&#1088;&#1077;&#1076;&#1085;&#1110;&#1081;%20&#1088;&#1086;&#1079;&#1084;&#1110;&#1088;%20&#1074;&#1110;&#1076;&#1096;&#1082;&#1086;&#1076;&#1091;&#1074;&#1072;&#1085;&#1085;&#1103;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2017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3420104965421066"/>
          <c:y val="0.8255218448347790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4016754155730533"/>
          <c:y val="9.7106663750364544E-2"/>
          <c:w val="0.45284711286089241"/>
          <c:h val="0.75474518810148727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46"/>
        <c:holeSize val="68"/>
      </c:doughnutChart>
      <c:spPr>
        <a:noFill/>
      </c:spPr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849278344081034"/>
          <c:y val="0.12545201325737285"/>
          <c:w val="0.83678551863205619"/>
          <c:h val="0.75984333011565142"/>
        </c:manualLayout>
      </c:layout>
      <c:lineChart>
        <c:grouping val="standard"/>
        <c:varyColors val="0"/>
        <c:ser>
          <c:idx val="0"/>
          <c:order val="0"/>
          <c:tx>
            <c:strRef>
              <c:f>'1'!$C$21</c:f>
              <c:strCache>
                <c:ptCount val="1"/>
                <c:pt idx="0">
                  <c:v>грн.</c:v>
                </c:pt>
              </c:strCache>
            </c:strRef>
          </c:tx>
          <c:spPr>
            <a:ln>
              <a:prstDash val="sysDash"/>
            </a:ln>
          </c:spPr>
          <c:marker>
            <c:symbol val="square"/>
            <c:size val="5"/>
            <c:spPr>
              <a:solidFill>
                <a:srgbClr val="740000">
                  <a:alpha val="43000"/>
                </a:srgbClr>
              </a:solidFill>
              <a:ln>
                <a:solidFill>
                  <a:srgbClr val="740000"/>
                </a:solidFill>
              </a:ln>
            </c:spPr>
          </c:marker>
          <c:dLbls>
            <c:dLbl>
              <c:idx val="0"/>
              <c:layout>
                <c:manualLayout>
                  <c:x val="-1.8196675109255274E-2"/>
                  <c:y val="7.2937403835661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478-41A6-B839-FE39DC1E5EA1}"/>
                </c:ext>
              </c:extLst>
            </c:dLbl>
            <c:dLbl>
              <c:idx val="1"/>
              <c:layout>
                <c:manualLayout>
                  <c:x val="-2.5475345152957383E-2"/>
                  <c:y val="-7.956807691163088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10 116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78-41A6-B839-FE39DC1E5EA1}"/>
                </c:ext>
              </c:extLst>
            </c:dLbl>
            <c:dLbl>
              <c:idx val="2"/>
              <c:layout>
                <c:manualLayout>
                  <c:x val="-3.0934347685733898E-2"/>
                  <c:y val="7.95680769116308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478-41A6-B839-FE39DC1E5EA1}"/>
                </c:ext>
              </c:extLst>
            </c:dLbl>
            <c:dLbl>
              <c:idx val="3"/>
              <c:layout>
                <c:manualLayout>
                  <c:x val="-2.9114680174808436E-2"/>
                  <c:y val="5.9676057683723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78-41A6-B839-FE39DC1E5EA1}"/>
                </c:ext>
              </c:extLst>
            </c:dLbl>
            <c:dLbl>
              <c:idx val="4"/>
              <c:layout>
                <c:manualLayout>
                  <c:x val="-1.0918005065553163E-2"/>
                  <c:y val="-6.63067307596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478-41A6-B839-FE39DC1E5E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'1'!$C$22:$C$26</c:f>
              <c:numCache>
                <c:formatCode>General</c:formatCode>
                <c:ptCount val="5"/>
                <c:pt idx="0" formatCode="#,##0">
                  <c:v>9634</c:v>
                </c:pt>
                <c:pt idx="1">
                  <c:v>10116</c:v>
                </c:pt>
                <c:pt idx="2" formatCode="#,##0">
                  <c:v>12535</c:v>
                </c:pt>
                <c:pt idx="3" formatCode="#,##0">
                  <c:v>12890</c:v>
                </c:pt>
                <c:pt idx="4" formatCode="#,##0">
                  <c:v>15386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478-41A6-B839-FE39DC1E5E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566656"/>
        <c:axId val="72568192"/>
      </c:lineChart>
      <c:catAx>
        <c:axId val="72566656"/>
        <c:scaling>
          <c:orientation val="minMax"/>
        </c:scaling>
        <c:delete val="1"/>
        <c:axPos val="b"/>
        <c:majorTickMark val="out"/>
        <c:minorTickMark val="none"/>
        <c:tickLblPos val="nextTo"/>
        <c:crossAx val="72568192"/>
        <c:crosses val="autoZero"/>
        <c:auto val="1"/>
        <c:lblAlgn val="ctr"/>
        <c:lblOffset val="100"/>
        <c:noMultiLvlLbl val="0"/>
      </c:catAx>
      <c:valAx>
        <c:axId val="72568192"/>
        <c:scaling>
          <c:orientation val="minMax"/>
        </c:scaling>
        <c:delete val="0"/>
        <c:axPos val="l"/>
        <c:majorGridlines>
          <c:spPr>
            <a:ln>
              <a:solidFill>
                <a:sysClr val="windowText" lastClr="000000">
                  <a:tint val="75000"/>
                  <a:shade val="95000"/>
                  <a:satMod val="105000"/>
                  <a:alpha val="43000"/>
                </a:sysClr>
              </a:solidFill>
              <a:prstDash val="sysDash"/>
            </a:ln>
          </c:spPr>
        </c:majorGridlines>
        <c:numFmt formatCode="#,##0" sourceLinked="1"/>
        <c:majorTickMark val="out"/>
        <c:minorTickMark val="none"/>
        <c:tickLblPos val="nextTo"/>
        <c:spPr>
          <a:ln>
            <a:solidFill>
              <a:srgbClr val="740000"/>
            </a:solidFill>
          </a:ln>
        </c:spPr>
        <c:crossAx val="72566656"/>
        <c:crosses val="autoZero"/>
        <c:crossBetween val="between"/>
      </c:valAx>
    </c:plotArea>
    <c:plotVisOnly val="1"/>
    <c:dispBlanksAs val="gap"/>
    <c:showDLblsOverMax val="0"/>
  </c:chart>
  <c:spPr>
    <a:noFill/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4813" cy="49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57" tIns="45878" rIns="91757" bIns="45878" numCol="1" anchor="t" anchorCtr="0" compatLnSpc="1">
            <a:prstTxWarp prst="textNoShape">
              <a:avLst/>
            </a:prstTxWarp>
          </a:bodyPr>
          <a:lstStyle>
            <a:lvl1pPr algn="l" defTabSz="917649">
              <a:defRPr sz="1200"/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8" y="0"/>
            <a:ext cx="2944813" cy="49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57" tIns="45878" rIns="91757" bIns="45878" numCol="1" anchor="t" anchorCtr="0" compatLnSpc="1">
            <a:prstTxWarp prst="textNoShape">
              <a:avLst/>
            </a:prstTxWarp>
          </a:bodyPr>
          <a:lstStyle>
            <a:lvl1pPr algn="r" defTabSz="917649">
              <a:defRPr sz="1200"/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9673"/>
            <a:ext cx="2944813" cy="49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57" tIns="45878" rIns="91757" bIns="45878" numCol="1" anchor="b" anchorCtr="0" compatLnSpc="1">
            <a:prstTxWarp prst="textNoShape">
              <a:avLst/>
            </a:prstTxWarp>
          </a:bodyPr>
          <a:lstStyle>
            <a:lvl1pPr algn="l" defTabSz="917649">
              <a:defRPr sz="1200"/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8" y="9429673"/>
            <a:ext cx="2944813" cy="49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57" tIns="45878" rIns="91757" bIns="45878" numCol="1" anchor="b" anchorCtr="0" compatLnSpc="1">
            <a:prstTxWarp prst="textNoShape">
              <a:avLst/>
            </a:prstTxWarp>
          </a:bodyPr>
          <a:lstStyle>
            <a:lvl1pPr algn="r" defTabSz="917649">
              <a:defRPr sz="1200"/>
            </a:lvl1pPr>
          </a:lstStyle>
          <a:p>
            <a:pPr>
              <a:defRPr/>
            </a:pPr>
            <a:fld id="{4C94289A-24FC-467B-AB1F-32822E8C86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2864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4813" cy="49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57" tIns="45878" rIns="91757" bIns="45878" numCol="1" anchor="t" anchorCtr="0" compatLnSpc="1">
            <a:prstTxWarp prst="textNoShape">
              <a:avLst/>
            </a:prstTxWarp>
          </a:bodyPr>
          <a:lstStyle>
            <a:lvl1pPr algn="l" defTabSz="917649">
              <a:defRPr sz="1200"/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8" y="0"/>
            <a:ext cx="2944813" cy="49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57" tIns="45878" rIns="91757" bIns="45878" numCol="1" anchor="t" anchorCtr="0" compatLnSpc="1">
            <a:prstTxWarp prst="textNoShape">
              <a:avLst/>
            </a:prstTxWarp>
          </a:bodyPr>
          <a:lstStyle>
            <a:lvl1pPr algn="r" defTabSz="917649">
              <a:defRPr sz="1200"/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2" y="4715630"/>
            <a:ext cx="5438775" cy="446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57" tIns="45878" rIns="91757" bIns="458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9673"/>
            <a:ext cx="2944813" cy="49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57" tIns="45878" rIns="91757" bIns="45878" numCol="1" anchor="b" anchorCtr="0" compatLnSpc="1">
            <a:prstTxWarp prst="textNoShape">
              <a:avLst/>
            </a:prstTxWarp>
          </a:bodyPr>
          <a:lstStyle>
            <a:lvl1pPr algn="l" defTabSz="917649">
              <a:defRPr sz="1200"/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8" y="9429673"/>
            <a:ext cx="2944813" cy="49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57" tIns="45878" rIns="91757" bIns="45878" numCol="1" anchor="b" anchorCtr="0" compatLnSpc="1">
            <a:prstTxWarp prst="textNoShape">
              <a:avLst/>
            </a:prstTxWarp>
          </a:bodyPr>
          <a:lstStyle>
            <a:lvl1pPr algn="r" defTabSz="917649">
              <a:defRPr sz="1200"/>
            </a:lvl1pPr>
          </a:lstStyle>
          <a:p>
            <a:pPr>
              <a:defRPr/>
            </a:pPr>
            <a:fld id="{C419CC0D-3CED-4674-9CDA-D2BF21E4FB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5686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19CC0D-3CED-4674-9CDA-D2BF21E4FBBF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36885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76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19CC0D-3CED-4674-9CDA-D2BF21E4FBB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764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9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76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19CC0D-3CED-4674-9CDA-D2BF21E4FBB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764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372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76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BCB7F3-4803-4C19-80E2-FE42B094379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764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6670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76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19CC0D-3CED-4674-9CDA-D2BF21E4FBB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764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9912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76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19CC0D-3CED-4674-9CDA-D2BF21E4FBB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764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1464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76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19CC0D-3CED-4674-9CDA-D2BF21E4FBB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764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20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19CC0D-3CED-4674-9CDA-D2BF21E4FBBF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3688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0081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19CC0D-3CED-4674-9CDA-D2BF21E4FBB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141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76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BCB7F3-4803-4C19-80E2-FE42B094379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764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001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76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19CC0D-3CED-4674-9CDA-D2BF21E4FBB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764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010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76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3E0F91-2ACF-4EB1-8FD8-2182D00E3525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764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560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2560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79768" y="4715908"/>
            <a:ext cx="5439714" cy="446942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91449" tIns="45725" rIns="91449" bIns="45725" anchor="ctr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45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800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19CC0D-3CED-4674-9CDA-D2BF21E4FBB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688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76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19CC0D-3CED-4674-9CDA-D2BF21E4FBB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764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834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uk-UA"/>
              <a:t>Зразок підзаголовка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47BFF-3551-41FD-93C7-81E8AD8EF2EA}" type="datetime1">
              <a:rPr lang="uk-UA"/>
              <a:pPr>
                <a:defRPr/>
              </a:pPr>
              <a:t>08.05.2018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976D2-933D-469A-AF79-A02B50AAD3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37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FEC3C-D8DA-425D-BCCD-21B9C20874B3}" type="datetime1">
              <a:rPr lang="uk-UA"/>
              <a:pPr>
                <a:defRPr/>
              </a:pPr>
              <a:t>08.05.2018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2CB11-15AB-4878-87DC-11A2988B57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5439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D888D-E132-42B3-BD6C-9465F8055EF9}" type="datetime1">
              <a:rPr lang="uk-UA"/>
              <a:pPr>
                <a:defRPr/>
              </a:pPr>
              <a:t>08.05.2018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092D5-637A-464A-850C-0733ABED82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674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і таблиц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Місце для таблиці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32EF5-EDF3-48B7-BA19-BE9D3BAE84F1}" type="datetime1">
              <a:rPr lang="uk-UA"/>
              <a:pPr>
                <a:defRPr/>
              </a:pPr>
              <a:t>08.05.2018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2EC43-DF17-499E-BE11-37A49E81F3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7468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2E4D3-DF91-4F44-BFBD-0961BCB848CD}" type="datetime1">
              <a:rPr lang="uk-UA">
                <a:solidFill>
                  <a:srgbClr val="000000"/>
                </a:solidFill>
              </a:rPr>
              <a:pPr/>
              <a:t>08.05.2018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6C32E-8545-44A4-9273-F15B7B3306D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431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D197B9-3413-43FD-BA99-D9A8EFFD6D41}" type="datetime1">
              <a:rPr lang="uk-UA">
                <a:solidFill>
                  <a:srgbClr val="000000"/>
                </a:solidFill>
              </a:rPr>
              <a:pPr/>
              <a:t>08.05.2018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35F0A-4EAA-4976-8A8C-63653863D36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225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25BBF4-F730-4BDC-8E76-6F3C5AFB1D95}" type="datetime1">
              <a:rPr lang="uk-UA">
                <a:solidFill>
                  <a:srgbClr val="000000"/>
                </a:solidFill>
              </a:rPr>
              <a:pPr/>
              <a:t>08.05.2018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72477-27FE-4C1E-ACCB-D87C69775BF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462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B67AC2-2449-4EEB-B8D0-22512EE43A49}" type="datetime1">
              <a:rPr lang="uk-UA">
                <a:solidFill>
                  <a:srgbClr val="000000"/>
                </a:solidFill>
              </a:rPr>
              <a:pPr/>
              <a:t>08.05.2018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F638C-5CAC-4769-85F4-A4C8CFA0C7F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566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BAE137-0609-4215-A0ED-D03D14419D3D}" type="datetime1">
              <a:rPr lang="uk-UA">
                <a:solidFill>
                  <a:srgbClr val="000000"/>
                </a:solidFill>
              </a:rPr>
              <a:pPr/>
              <a:t>08.05.2018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A1DAE-3AEE-4568-84E5-42D9A928025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910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02CF3A-4319-40B2-9F61-9CDD0C68F502}" type="datetime1">
              <a:rPr lang="uk-UA">
                <a:solidFill>
                  <a:srgbClr val="000000"/>
                </a:solidFill>
              </a:rPr>
              <a:pPr/>
              <a:t>08.05.2018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EC996F-6B30-499C-A083-5555641E946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82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EAF930-7F93-43DB-AEC1-009D80A796DA}" type="datetime1">
              <a:rPr lang="uk-UA">
                <a:solidFill>
                  <a:srgbClr val="000000"/>
                </a:solidFill>
              </a:rPr>
              <a:pPr/>
              <a:t>08.05.2018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540A9-AA7E-4F8A-AC4F-62F0DFA9081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81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259A4-886F-4FB5-9A44-6C3E8F078038}" type="datetime1">
              <a:rPr lang="uk-UA"/>
              <a:pPr>
                <a:defRPr/>
              </a:pPr>
              <a:t>08.05.2018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21063-04DE-46F6-812D-88071D191B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7910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F7E0AF-C22C-4A72-B6E1-36401C67C63F}" type="datetime1">
              <a:rPr lang="uk-UA">
                <a:solidFill>
                  <a:srgbClr val="000000"/>
                </a:solidFill>
              </a:rPr>
              <a:pPr/>
              <a:t>08.05.2018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58F6EC-2D71-4056-BC55-E7103948754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971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653781-F7C6-42EE-87FF-F9C2E9E1FA03}" type="datetime1">
              <a:rPr lang="uk-UA">
                <a:solidFill>
                  <a:srgbClr val="000000"/>
                </a:solidFill>
              </a:rPr>
              <a:pPr/>
              <a:t>08.05.2018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16F76-7C94-4214-8A21-FE1F6C8780A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560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C1807E-7DF6-474F-8C0D-7FFBEA8CC8E7}" type="datetime1">
              <a:rPr lang="uk-UA">
                <a:solidFill>
                  <a:srgbClr val="000000"/>
                </a:solidFill>
              </a:rPr>
              <a:pPr/>
              <a:t>08.05.2018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0C5B6C-8D3D-465E-AE6F-79228C8C822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968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CDE39E-29B4-4B44-9A02-3E07F1FC4BC2}" type="datetime1">
              <a:rPr lang="uk-UA">
                <a:solidFill>
                  <a:srgbClr val="000000"/>
                </a:solidFill>
              </a:rPr>
              <a:pPr/>
              <a:t>08.05.2018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E27FB-BA14-4434-8FE2-4D4D586643B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5098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DDAC332-BCE3-4004-893A-981B96B48292}" type="datetime1">
              <a:rPr lang="uk-UA">
                <a:solidFill>
                  <a:srgbClr val="000000"/>
                </a:solidFill>
              </a:rPr>
              <a:pPr/>
              <a:t>08.05.2018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9752B5C-0E33-4245-987C-0799FC58D16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530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9A9E1-9165-4604-B73F-9AFA4E93E9E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7471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EEDC8-1B4E-4F07-8251-8B1C6E8A67F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297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1B7A1-4319-4DA0-B353-A92D36F09A7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2745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24ADE-5C65-431B-9B5C-02C7105CAD2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3967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073D0-EF5A-47E8-B1F4-567498C2627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436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A0722-657E-40D6-A15A-DDC3854514CE}" type="datetime1">
              <a:rPr lang="uk-UA"/>
              <a:pPr>
                <a:defRPr/>
              </a:pPr>
              <a:t>08.05.2018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8B64F-916E-45CA-83E7-6971F419D8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67084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51996E-5A55-4529-B5AC-15B796BEEB3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680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73BB5-EC3D-44CD-86C2-BFC34B21D1B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8871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0F5B0-ACB3-4AD0-B7BF-2459872B29C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5685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A12CF-6BBD-4DB5-BFB5-380AADD7318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3882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F476F-0730-4DD8-B084-9F2614D9528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8757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8AAD5-353B-4DDF-A7DD-D9A6E1F7300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3686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3E0C76C-6611-48C6-96DB-4F8EF2EC26B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8398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F889A2A-9209-439D-B441-1C71403F67C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3881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3667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63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F8BD-9FFF-4C23-A403-E27D8A8276F9}" type="datetime1">
              <a:rPr lang="uk-UA"/>
              <a:pPr>
                <a:defRPr/>
              </a:pPr>
              <a:t>08.05.2018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FEBBE-265C-4510-A84D-74A2CA7A64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09297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9240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4284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3574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6640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3569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630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3460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9330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9512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uk-UA" dirty="0">
                <a:solidFill>
                  <a:srgbClr val="564B3C"/>
                </a:solidFill>
              </a:rPr>
              <a:t>10/12/12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FB55E836-5F63-4902-BAB5-14F7DEFA4E04}" type="slidenum">
              <a:rPr lang="uk-UA" smtClean="0">
                <a:solidFill>
                  <a:srgbClr val="93A299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srgbClr val="93A299">
                  <a:lumMod val="5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07628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CE510-E94A-4413-946B-0A931388AA09}" type="datetime1">
              <a:rPr lang="uk-UA"/>
              <a:pPr>
                <a:defRPr/>
              </a:pPr>
              <a:t>08.05.2018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D8DB1-F6CB-4F94-86B7-F6D1AEB16B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30356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uk-UA" dirty="0">
                <a:solidFill>
                  <a:srgbClr val="564B3C"/>
                </a:solidFill>
              </a:rPr>
              <a:t>10/12/12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5E836-5F63-4902-BAB5-14F7DEFA4E04}" type="slidenum">
              <a:rPr lang="uk-UA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144238"/>
      </p:ext>
    </p:extLst>
  </p:cSld>
  <p:clrMapOvr>
    <a:masterClrMapping/>
  </p:clrMapOvr>
  <p:hf sldNum="0" hdr="0" ftr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uk-UA" dirty="0">
                <a:solidFill>
                  <a:srgbClr val="564B3C"/>
                </a:solidFill>
              </a:rPr>
              <a:t>10/12/12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5E836-5F63-4902-BAB5-14F7DEFA4E04}" type="slidenum">
              <a:rPr lang="uk-UA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srgbClr val="564B3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980012"/>
      </p:ext>
    </p:extLst>
  </p:cSld>
  <p:clrMapOvr>
    <a:masterClrMapping/>
  </p:clrMapOvr>
  <p:hf sldNum="0" hdr="0" ftr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uk-UA" dirty="0">
                <a:solidFill>
                  <a:srgbClr val="564B3C"/>
                </a:solidFill>
              </a:rPr>
              <a:t>10/12/12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5E836-5F63-4902-BAB5-14F7DEFA4E04}" type="slidenum">
              <a:rPr lang="uk-UA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269057"/>
      </p:ext>
    </p:extLst>
  </p:cSld>
  <p:clrMapOvr>
    <a:masterClrMapping/>
  </p:clrMapOvr>
  <p:hf sldNum="0" hdr="0" ftr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uk-UA" dirty="0">
                <a:solidFill>
                  <a:srgbClr val="564B3C"/>
                </a:solidFill>
              </a:rPr>
              <a:t>10/12/12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srgbClr val="564B3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5E836-5F63-4902-BAB5-14F7DEFA4E04}" type="slidenum">
              <a:rPr lang="uk-UA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235042"/>
      </p:ext>
    </p:extLst>
  </p:cSld>
  <p:clrMapOvr>
    <a:masterClrMapping/>
  </p:clrMapOvr>
  <p:hf sldNum="0" hdr="0" ftr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uk-UA" dirty="0">
                <a:solidFill>
                  <a:srgbClr val="564B3C"/>
                </a:solidFill>
              </a:rPr>
              <a:t>10/12/12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srgbClr val="564B3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5E836-5F63-4902-BAB5-14F7DEFA4E04}" type="slidenum">
              <a:rPr lang="uk-UA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152843"/>
      </p:ext>
    </p:extLst>
  </p:cSld>
  <p:clrMapOvr>
    <a:masterClrMapping/>
  </p:clrMapOvr>
  <p:hf sldNum="0" hdr="0" ftr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uk-UA" dirty="0">
                <a:solidFill>
                  <a:srgbClr val="564B3C"/>
                </a:solidFill>
              </a:rPr>
              <a:t>10/12/12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srgbClr val="564B3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5E836-5F63-4902-BAB5-14F7DEFA4E04}" type="slidenum">
              <a:rPr lang="uk-UA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075077"/>
      </p:ext>
    </p:extLst>
  </p:cSld>
  <p:clrMapOvr>
    <a:masterClrMapping/>
  </p:clrMapOvr>
  <p:hf sldNum="0" hdr="0" ftr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uk-UA" dirty="0">
                <a:solidFill>
                  <a:srgbClr val="564B3C"/>
                </a:solidFill>
              </a:rPr>
              <a:t>10/12/12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5E836-5F63-4902-BAB5-14F7DEFA4E04}" type="slidenum">
              <a:rPr lang="uk-UA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srgbClr val="564B3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751804"/>
      </p:ext>
    </p:extLst>
  </p:cSld>
  <p:clrMapOvr>
    <a:masterClrMapping/>
  </p:clrMapOvr>
  <p:hf sldNum="0" hdr="0" ftr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uk-UA" dirty="0">
                <a:solidFill>
                  <a:srgbClr val="564B3C"/>
                </a:solidFill>
              </a:rPr>
              <a:t>10/12/12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5E836-5F63-4902-BAB5-14F7DEFA4E04}" type="slidenum">
              <a:rPr lang="uk-UA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srgbClr val="564B3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949647"/>
      </p:ext>
    </p:extLst>
  </p:cSld>
  <p:clrMapOvr>
    <a:masterClrMapping/>
  </p:clrMapOvr>
  <p:hf sldNum="0" hdr="0" ftr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uk-UA" dirty="0">
                <a:solidFill>
                  <a:srgbClr val="564B3C"/>
                </a:solidFill>
              </a:rPr>
              <a:t>10/12/12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5E836-5F63-4902-BAB5-14F7DEFA4E04}" type="slidenum">
              <a:rPr lang="uk-UA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736667"/>
      </p:ext>
    </p:extLst>
  </p:cSld>
  <p:clrMapOvr>
    <a:masterClrMapping/>
  </p:clrMapOvr>
  <p:hf sldNum="0" hdr="0" ftr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uk-UA" dirty="0">
                <a:solidFill>
                  <a:srgbClr val="564B3C"/>
                </a:solidFill>
              </a:rPr>
              <a:t>10/12/12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5E836-5F63-4902-BAB5-14F7DEFA4E04}" type="slidenum">
              <a:rPr lang="uk-UA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232937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DFD81-7ACB-4589-9186-36A969423F19}" type="datetime1">
              <a:rPr lang="uk-UA"/>
              <a:pPr>
                <a:defRPr/>
              </a:pPr>
              <a:t>08.05.2018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62F9E-7839-45DD-881E-ACA1970C3B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70967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6937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7543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5952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2780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3112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4106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6405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3003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6854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702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77327-6EFA-4DF2-A060-2A858573806D}" type="datetime1">
              <a:rPr lang="uk-UA"/>
              <a:pPr>
                <a:defRPr/>
              </a:pPr>
              <a:t>08.05.2018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42621-A153-4F75-AB00-2133999335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56399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9A9E1-9165-4604-B73F-9AFA4E93E9E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4069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EEDC8-1B4E-4F07-8251-8B1C6E8A67F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301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1B7A1-4319-4DA0-B353-A92D36F09A7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1070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24ADE-5C65-431B-9B5C-02C7105CAD2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719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073D0-EF5A-47E8-B1F4-567498C2627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821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51996E-5A55-4529-B5AC-15B796BEEB3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3861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73BB5-EC3D-44CD-86C2-BFC34B21D1B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13521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0F5B0-ACB3-4AD0-B7BF-2459872B29C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0623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A12CF-6BBD-4DB5-BFB5-380AADD7318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952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41C89-D3D5-4FBA-BE28-51482FA81D19}" type="datetime1">
              <a:rPr lang="uk-UA"/>
              <a:pPr>
                <a:defRPr/>
              </a:pPr>
              <a:t>08.05.2018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88F29-A1D8-4DD3-9E93-041B65F745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627357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F476F-0730-4DD8-B084-9F2614D9528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2449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8AAD5-353B-4DDF-A7DD-D9A6E1F7300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50373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3E0C76C-6611-48C6-96DB-4F8EF2EC26B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681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F889A2A-9209-439D-B441-1C71403F67C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325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AD3AE-2A91-48BF-B33C-BBAE00A79F74}" type="datetime1">
              <a:rPr lang="uk-UA"/>
              <a:pPr>
                <a:defRPr/>
              </a:pPr>
              <a:t>08.05.2018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25E7B-166D-44AD-A758-20C8FA424C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4286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32000">
              <a:schemeClr val="bg1">
                <a:tint val="45000"/>
                <a:shade val="99000"/>
                <a:satMod val="350000"/>
              </a:schemeClr>
            </a:gs>
            <a:gs pos="95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61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fld id="{A98D0604-7286-4202-9F63-04F958467EE5}" type="datetime1">
              <a:rPr lang="uk-UA"/>
              <a:pPr>
                <a:defRPr/>
              </a:pPr>
              <a:t>08.05.2018</a:t>
            </a:fld>
            <a:endParaRPr lang="ru-RU" dirty="0"/>
          </a:p>
        </p:txBody>
      </p:sp>
      <p:sp>
        <p:nvSpPr>
          <p:cNvPr id="461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61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BE189C3-87FE-4E5D-9B02-2C1C4C7C8D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  <p:sldLayoutId id="214748400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61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2855BD78-F5C8-4243-A14C-2DC2F1114675}" type="datetime1">
              <a:rPr lang="uk-UA">
                <a:solidFill>
                  <a:srgbClr val="000000"/>
                </a:solidFill>
              </a:rPr>
              <a:pPr/>
              <a:t>08.05.2018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61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61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CC4CC46-0C94-4F11-94F0-43D803C4329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49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9" r:id="rId1"/>
    <p:sldLayoutId id="2147484650" r:id="rId2"/>
    <p:sldLayoutId id="2147484651" r:id="rId3"/>
    <p:sldLayoutId id="2147484652" r:id="rId4"/>
    <p:sldLayoutId id="2147484653" r:id="rId5"/>
    <p:sldLayoutId id="2147484654" r:id="rId6"/>
    <p:sldLayoutId id="2147484655" r:id="rId7"/>
    <p:sldLayoutId id="2147484656" r:id="rId8"/>
    <p:sldLayoutId id="2147484657" r:id="rId9"/>
    <p:sldLayoutId id="2147484658" r:id="rId10"/>
    <p:sldLayoutId id="2147484659" r:id="rId11"/>
    <p:sldLayoutId id="2147484660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/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DCAFC8F-D10D-452D-8ACA-3338AF91B7AE}" type="slidenum">
              <a:rPr lang="ru-RU" smtClean="0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51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2" r:id="rId1"/>
    <p:sldLayoutId id="2147484663" r:id="rId2"/>
    <p:sldLayoutId id="2147484664" r:id="rId3"/>
    <p:sldLayoutId id="2147484665" r:id="rId4"/>
    <p:sldLayoutId id="2147484666" r:id="rId5"/>
    <p:sldLayoutId id="2147484667" r:id="rId6"/>
    <p:sldLayoutId id="2147484668" r:id="rId7"/>
    <p:sldLayoutId id="2147484669" r:id="rId8"/>
    <p:sldLayoutId id="2147484670" r:id="rId9"/>
    <p:sldLayoutId id="2147484671" r:id="rId10"/>
    <p:sldLayoutId id="2147484672" r:id="rId11"/>
    <p:sldLayoutId id="2147484673" r:id="rId12"/>
    <p:sldLayoutId id="2147484674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08.05.2018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5495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6" r:id="rId1"/>
    <p:sldLayoutId id="2147484677" r:id="rId2"/>
    <p:sldLayoutId id="2147484678" r:id="rId3"/>
    <p:sldLayoutId id="2147484679" r:id="rId4"/>
    <p:sldLayoutId id="2147484680" r:id="rId5"/>
    <p:sldLayoutId id="2147484681" r:id="rId6"/>
    <p:sldLayoutId id="2147484682" r:id="rId7"/>
    <p:sldLayoutId id="2147484683" r:id="rId8"/>
    <p:sldLayoutId id="2147484684" r:id="rId9"/>
    <p:sldLayoutId id="2147484685" r:id="rId10"/>
    <p:sldLayoutId id="2147484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98D0604-7286-4202-9F63-04F958467EE5}" type="datetime1">
              <a:rPr lang="uk-UA" smtClean="0">
                <a:solidFill>
                  <a:srgbClr val="564B3C"/>
                </a:solidFill>
              </a:rPr>
              <a:pPr>
                <a:defRPr/>
              </a:pPr>
              <a:t>08.05.2018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BE189C3-87FE-4E5D-9B02-2C1C4C7C8DAD}" type="slidenum">
              <a:rPr lang="ru-RU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59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8" r:id="rId1"/>
    <p:sldLayoutId id="2147484689" r:id="rId2"/>
    <p:sldLayoutId id="2147484690" r:id="rId3"/>
    <p:sldLayoutId id="2147484691" r:id="rId4"/>
    <p:sldLayoutId id="2147484692" r:id="rId5"/>
    <p:sldLayoutId id="2147484693" r:id="rId6"/>
    <p:sldLayoutId id="2147484694" r:id="rId7"/>
    <p:sldLayoutId id="2147484695" r:id="rId8"/>
    <p:sldLayoutId id="2147484696" r:id="rId9"/>
    <p:sldLayoutId id="2147484697" r:id="rId10"/>
    <p:sldLayoutId id="214748469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08.05.2018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961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0" r:id="rId1"/>
    <p:sldLayoutId id="2147484701" r:id="rId2"/>
    <p:sldLayoutId id="2147484702" r:id="rId3"/>
    <p:sldLayoutId id="2147484703" r:id="rId4"/>
    <p:sldLayoutId id="2147484704" r:id="rId5"/>
    <p:sldLayoutId id="2147484705" r:id="rId6"/>
    <p:sldLayoutId id="2147484706" r:id="rId7"/>
    <p:sldLayoutId id="2147484707" r:id="rId8"/>
    <p:sldLayoutId id="2147484708" r:id="rId9"/>
    <p:sldLayoutId id="2147484709" r:id="rId10"/>
    <p:sldLayoutId id="21474847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/>
            <a:endParaRPr lang="ru-RU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DCAFC8F-D10D-452D-8ACA-3338AF91B7AE}" type="slidenum">
              <a:rPr lang="ru-RU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ru-RU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410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2" r:id="rId1"/>
    <p:sldLayoutId id="2147484713" r:id="rId2"/>
    <p:sldLayoutId id="2147484714" r:id="rId3"/>
    <p:sldLayoutId id="2147484715" r:id="rId4"/>
    <p:sldLayoutId id="2147484716" r:id="rId5"/>
    <p:sldLayoutId id="2147484717" r:id="rId6"/>
    <p:sldLayoutId id="2147484718" r:id="rId7"/>
    <p:sldLayoutId id="2147484719" r:id="rId8"/>
    <p:sldLayoutId id="2147484720" r:id="rId9"/>
    <p:sldLayoutId id="2147484721" r:id="rId10"/>
    <p:sldLayoutId id="2147484722" r:id="rId11"/>
    <p:sldLayoutId id="2147484723" r:id="rId12"/>
    <p:sldLayoutId id="2147484724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jpeg"/><Relationship Id="rId11" Type="http://schemas.openxmlformats.org/officeDocument/2006/relationships/image" Target="../media/image21.jpeg"/><Relationship Id="rId5" Type="http://schemas.openxmlformats.org/officeDocument/2006/relationships/image" Target="../media/image5.jpeg"/><Relationship Id="rId10" Type="http://schemas.openxmlformats.org/officeDocument/2006/relationships/image" Target="../media/image20.jpeg"/><Relationship Id="rId4" Type="http://schemas.microsoft.com/office/2007/relationships/hdphoto" Target="../media/hdphoto9.wdp"/><Relationship Id="rId9" Type="http://schemas.microsoft.com/office/2007/relationships/hdphoto" Target="../media/hdphoto10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ru/url?sa=i&amp;rct=j&amp;q=&amp;esrc=s&amp;source=images&amp;cd=&amp;cad=rja&amp;uact=8&amp;ved=0ahUKEwj_lPrLgLLZAhUDL1AKHZzRDYoQjRwIBw&amp;url=http://www.prestamobanconacion.com/creditosbanconacion/creditos-personales-sin-aval/&amp;psig=AOvVaw2czQwqgp6rMCYjBUOACDm8&amp;ust=1519130052486943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2.jpeg"/><Relationship Id="rId5" Type="http://schemas.microsoft.com/office/2007/relationships/hdphoto" Target="../media/hdphoto11.wdp"/><Relationship Id="rId10" Type="http://schemas.microsoft.com/office/2007/relationships/hdphoto" Target="../media/hdphoto12.wdp"/><Relationship Id="rId4" Type="http://schemas.openxmlformats.org/officeDocument/2006/relationships/image" Target="../media/image23.png"/><Relationship Id="rId9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10" Type="http://schemas.openxmlformats.org/officeDocument/2006/relationships/image" Target="../media/image28.jpeg"/><Relationship Id="rId4" Type="http://schemas.openxmlformats.org/officeDocument/2006/relationships/image" Target="../media/image5.jpeg"/><Relationship Id="rId9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hyperlink" Target="http://www.google.com.ua/url?sa=i&amp;rct=j&amp;q=&amp;esrc=s&amp;source=images&amp;cd=&amp;cad=rja&amp;uact=8&amp;ved=0ahUKEwjl6sje887VAhXBAxoKHdjEDOgQjRwIBw&amp;url=http://www.autoconsulting.com.ua/article.php?sid=36552&amp;psig=AFQjCNGnfVOOxgDWi8lJ_VHjZh0rNiu9Eg&amp;ust=1502531269987303" TargetMode="External"/><Relationship Id="rId12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.jpeg"/><Relationship Id="rId11" Type="http://schemas.openxmlformats.org/officeDocument/2006/relationships/image" Target="../media/image31.jpeg"/><Relationship Id="rId5" Type="http://schemas.openxmlformats.org/officeDocument/2006/relationships/image" Target="../media/image4.jpeg"/><Relationship Id="rId10" Type="http://schemas.openxmlformats.org/officeDocument/2006/relationships/image" Target="../media/image30.png"/><Relationship Id="rId4" Type="http://schemas.openxmlformats.org/officeDocument/2006/relationships/image" Target="../media/image5.jpeg"/><Relationship Id="rId9" Type="http://schemas.microsoft.com/office/2007/relationships/hdphoto" Target="../media/hdphoto13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5.png"/><Relationship Id="rId3" Type="http://schemas.openxmlformats.org/officeDocument/2006/relationships/image" Target="../media/image2.png"/><Relationship Id="rId7" Type="http://schemas.openxmlformats.org/officeDocument/2006/relationships/hyperlink" Target="http://www.google.com.ua/url?sa=i&amp;rct=j&amp;q=&amp;esrc=s&amp;source=images&amp;cd=&amp;cad=rja&amp;uact=8&amp;ved=0ahUKEwjl6sje887VAhXBAxoKHdjEDOgQjRwIBw&amp;url=http://www.autoconsulting.com.ua/article.php?sid=36552&amp;psig=AFQjCNGnfVOOxgDWi8lJ_VHjZh0rNiu9Eg&amp;ust=1502531269987303" TargetMode="External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6" Type="http://schemas.microsoft.com/office/2007/relationships/hdphoto" Target="../media/hdphoto16.wdp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.jpeg"/><Relationship Id="rId11" Type="http://schemas.microsoft.com/office/2007/relationships/hdphoto" Target="../media/hdphoto14.wdp"/><Relationship Id="rId5" Type="http://schemas.openxmlformats.org/officeDocument/2006/relationships/image" Target="../media/image4.jpeg"/><Relationship Id="rId15" Type="http://schemas.openxmlformats.org/officeDocument/2006/relationships/image" Target="../media/image36.jpeg"/><Relationship Id="rId10" Type="http://schemas.openxmlformats.org/officeDocument/2006/relationships/image" Target="../media/image33.jpeg"/><Relationship Id="rId4" Type="http://schemas.openxmlformats.org/officeDocument/2006/relationships/image" Target="../media/image5.jpeg"/><Relationship Id="rId9" Type="http://schemas.microsoft.com/office/2007/relationships/hdphoto" Target="../media/hdphoto13.wdp"/><Relationship Id="rId14" Type="http://schemas.microsoft.com/office/2007/relationships/hdphoto" Target="../media/hdphoto1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2.wdp"/><Relationship Id="rId7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jpeg"/><Relationship Id="rId7" Type="http://schemas.microsoft.com/office/2007/relationships/hdphoto" Target="../media/hdphoto4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6" Type="http://schemas.openxmlformats.org/officeDocument/2006/relationships/chart" Target="../charts/chart1.xml"/><Relationship Id="rId5" Type="http://schemas.openxmlformats.org/officeDocument/2006/relationships/image" Target="../media/image4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jpe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4.jpeg"/><Relationship Id="rId5" Type="http://schemas.openxmlformats.org/officeDocument/2006/relationships/image" Target="../media/image12.jpeg"/><Relationship Id="rId4" Type="http://schemas.openxmlformats.org/officeDocument/2006/relationships/image" Target="../media/image13.jpeg"/><Relationship Id="rId9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1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11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1120455" y="1267027"/>
            <a:ext cx="648632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003300"/>
                </a:solidFill>
              </a:rPr>
              <a:t>ОСЦПВ</a:t>
            </a:r>
            <a:r>
              <a:rPr lang="ru-RU" sz="2400" dirty="0">
                <a:solidFill>
                  <a:srgbClr val="003300"/>
                </a:solidFill>
              </a:rPr>
              <a:t> </a:t>
            </a:r>
            <a:r>
              <a:rPr lang="uk-UA" sz="2400" b="1" dirty="0">
                <a:solidFill>
                  <a:srgbClr val="003300"/>
                </a:solidFill>
              </a:rPr>
              <a:t>ТА БДР </a:t>
            </a:r>
          </a:p>
          <a:p>
            <a:r>
              <a:rPr lang="uk-UA" sz="2400" b="1" dirty="0">
                <a:solidFill>
                  <a:srgbClr val="003300"/>
                </a:solidFill>
              </a:rPr>
              <a:t>У ДОСЯГНЕННІ СИНЕРГЕТИЧНОГО ЕФЕКТУ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1719262" y="3706177"/>
            <a:ext cx="58324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uk-UA" sz="2000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556000" y="6146800"/>
            <a:ext cx="130232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ts val="1600"/>
              </a:lnSpc>
            </a:pPr>
            <a:r>
              <a:rPr lang="ru-RU" sz="1200" b="1" i="1" dirty="0">
                <a:solidFill>
                  <a:srgbClr val="800000"/>
                </a:solidFill>
              </a:rPr>
              <a:t>  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390774" y="3762375"/>
            <a:ext cx="4257675" cy="92392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ts val="1900"/>
              </a:lnSpc>
            </a:pPr>
            <a:r>
              <a:rPr lang="ru-RU" sz="2400" b="1" dirty="0">
                <a:solidFill>
                  <a:srgbClr val="800000"/>
                </a:solidFill>
              </a:rPr>
              <a:t>Людмила Білошицька</a:t>
            </a:r>
          </a:p>
          <a:p>
            <a:pPr>
              <a:lnSpc>
                <a:spcPts val="1900"/>
              </a:lnSpc>
            </a:pPr>
            <a:endParaRPr lang="ru-RU" sz="2400" b="1" i="1" dirty="0">
              <a:solidFill>
                <a:srgbClr val="800000"/>
              </a:solidFill>
            </a:endParaRPr>
          </a:p>
          <a:p>
            <a:pPr>
              <a:lnSpc>
                <a:spcPts val="1900"/>
              </a:lnSpc>
            </a:pPr>
            <a:r>
              <a:rPr lang="ru-RU" sz="1800" b="1" i="1" dirty="0">
                <a:solidFill>
                  <a:srgbClr val="800000"/>
                </a:solidFill>
              </a:rPr>
              <a:t>Заступник Генерального директора МТСБУ</a:t>
            </a:r>
            <a:endParaRPr lang="ru-RU" sz="1800" b="1" i="1" dirty="0">
              <a:solidFill>
                <a:srgbClr val="0033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68574" y="6443627"/>
            <a:ext cx="4133850" cy="23339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FFFFF">
                <a:lumMod val="75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000" i="1" kern="0" dirty="0">
                <a:solidFill>
                  <a:srgbClr val="740000"/>
                </a:solidFill>
              </a:rPr>
              <a:t>Тиждень безпеки дорожнього руху в Україні, Київ   21-27 травня 2018</a:t>
            </a:r>
            <a:endParaRPr kumimoji="0" lang="uk-UA" sz="1000" i="1" u="none" strike="noStrike" kern="0" cap="none" spc="0" normalizeH="0" baseline="0" dirty="0">
              <a:ln>
                <a:noFill/>
              </a:ln>
              <a:solidFill>
                <a:srgbClr val="740000"/>
              </a:solidFill>
              <a:effectLst/>
              <a:uLnTx/>
              <a:uFillTx/>
            </a:endParaRPr>
          </a:p>
        </p:txBody>
      </p:sp>
      <p:pic>
        <p:nvPicPr>
          <p:cNvPr id="11" name="Picture 2" descr="Прапор Євросоюзу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3178">
            <a:off x="6642500" y="95875"/>
            <a:ext cx="1045695" cy="106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Класичний український синьо-жовтий прапор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5312">
            <a:off x="7644803" y="239214"/>
            <a:ext cx="985834" cy="98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361950"/>
            <a:ext cx="12954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31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11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" y="1"/>
            <a:ext cx="9143999" cy="6909396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1247387" y="2322143"/>
            <a:ext cx="648632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003300"/>
                </a:solidFill>
              </a:rPr>
              <a:t>Новації, реалізовані в сфері ОСЦПВ та ті, </a:t>
            </a:r>
          </a:p>
          <a:p>
            <a:r>
              <a:rPr lang="uk-UA" sz="2400" b="1" dirty="0">
                <a:solidFill>
                  <a:srgbClr val="003300"/>
                </a:solidFill>
              </a:rPr>
              <a:t>що апробуються у тестовому режимі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1719262" y="3706177"/>
            <a:ext cx="58324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uk-UA" sz="2000" dirty="0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556000" y="6146800"/>
            <a:ext cx="130232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ts val="1600"/>
              </a:lnSpc>
            </a:pPr>
            <a:r>
              <a:rPr lang="ru-RU" sz="1200" b="1" i="1" dirty="0">
                <a:solidFill>
                  <a:srgbClr val="800000"/>
                </a:solidFill>
              </a:rPr>
              <a:t>  </a:t>
            </a:r>
          </a:p>
        </p:txBody>
      </p:sp>
      <p:pic>
        <p:nvPicPr>
          <p:cNvPr id="11" name="Picture 2" descr="Прапор Євросоюзу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3178">
            <a:off x="6642500" y="95875"/>
            <a:ext cx="1045695" cy="106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Класичний український синьо-жовтий прапор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5312">
            <a:off x="7644803" y="244693"/>
            <a:ext cx="985834" cy="98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361950"/>
            <a:ext cx="1295400" cy="400050"/>
          </a:xfrm>
          <a:prstGeom prst="rect">
            <a:avLst/>
          </a:prstGeom>
        </p:spPr>
      </p:pic>
      <p:sp>
        <p:nvSpPr>
          <p:cNvPr id="14" name="Oval 18"/>
          <p:cNvSpPr>
            <a:spLocks noChangeArrowheads="1"/>
          </p:cNvSpPr>
          <p:nvPr/>
        </p:nvSpPr>
        <p:spPr bwMode="auto">
          <a:xfrm>
            <a:off x="8688388" y="6508750"/>
            <a:ext cx="455612" cy="3492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573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sz="1000" dirty="0">
                <a:solidFill>
                  <a:srgbClr val="800000"/>
                </a:solidFill>
              </a:rPr>
              <a:t>10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DDD5088-6DC0-48CD-BDAA-547D8C56DAE5}"/>
              </a:ext>
            </a:extLst>
          </p:cNvPr>
          <p:cNvSpPr/>
          <p:nvPr/>
        </p:nvSpPr>
        <p:spPr>
          <a:xfrm>
            <a:off x="2568574" y="6443627"/>
            <a:ext cx="4133850" cy="23339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FFFFF">
                <a:lumMod val="75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000" i="1" kern="0" dirty="0">
                <a:solidFill>
                  <a:srgbClr val="740000"/>
                </a:solidFill>
              </a:rPr>
              <a:t>Тиждень безпеки дорожнього руху в Україні, Київ   21-27 травня 2018</a:t>
            </a:r>
            <a:endParaRPr kumimoji="0" lang="uk-UA" sz="1000" i="1" u="none" strike="noStrike" kern="0" cap="none" spc="0" normalizeH="0" baseline="0" dirty="0">
              <a:ln>
                <a:noFill/>
              </a:ln>
              <a:solidFill>
                <a:srgbClr val="74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7465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11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30" y="0"/>
            <a:ext cx="9163049" cy="6858000"/>
          </a:xfrm>
          <a:prstGeom prst="rect">
            <a:avLst/>
          </a:prstGeom>
          <a:solidFill>
            <a:srgbClr val="92D050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/>
          <a:extLst/>
        </p:spPr>
      </p:pic>
      <p:sp>
        <p:nvSpPr>
          <p:cNvPr id="4" name="Прямоугольник 3"/>
          <p:cNvSpPr/>
          <p:nvPr/>
        </p:nvSpPr>
        <p:spPr>
          <a:xfrm>
            <a:off x="523876" y="2771774"/>
            <a:ext cx="2905124" cy="708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 pitchFamily="18" charset="0"/>
              </a:rPr>
              <a:t>Мета</a:t>
            </a:r>
            <a:r>
              <a:rPr kumimoji="0" lang="uk-U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 - </a:t>
            </a:r>
            <a:r>
              <a:rPr kumimoji="0" lang="uk-UA" sz="1300" b="0" i="1" u="none" strike="noStrike" kern="1200" cap="none" spc="0" normalizeH="0" baseline="0" noProof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реальна оптимізація роботи ринку ОСЦПВ, підвищення  надійності страхового захисту та якості врегулювання наслідків  ДТП</a:t>
            </a:r>
            <a:endParaRPr kumimoji="0" lang="uk-UA" sz="1300" b="0" i="1" u="none" strike="noStrike" kern="1200" cap="none" spc="0" normalizeH="0" baseline="0" noProof="0" dirty="0">
              <a:ln>
                <a:noFill/>
              </a:ln>
              <a:solidFill>
                <a:srgbClr val="740000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8688388" y="6508750"/>
            <a:ext cx="455612" cy="3492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573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uk-UA" sz="1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11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361950"/>
            <a:ext cx="1295400" cy="400050"/>
          </a:xfrm>
          <a:prstGeom prst="rect">
            <a:avLst/>
          </a:prstGeom>
        </p:spPr>
      </p:pic>
      <p:pic>
        <p:nvPicPr>
          <p:cNvPr id="21" name="Picture 2" descr="Класичний український синьо-жовтий прапор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5312">
            <a:off x="7644803" y="244693"/>
            <a:ext cx="985834" cy="98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Прапор Євросоюзу 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3178">
            <a:off x="6642500" y="95875"/>
            <a:ext cx="1045695" cy="106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Блокчейн в страховой отрасли- повышение доверия и борьба с мошенниками"/>
          <p:cNvPicPr>
            <a:picLocks noChangeAspect="1" noChangeArrowheads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8300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-4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206846"/>
            <a:ext cx="4304506" cy="185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85950" y="1669763"/>
            <a:ext cx="4572000" cy="477054"/>
          </a:xfrm>
          <a:prstGeom prst="rect">
            <a:avLst/>
          </a:prstGeom>
          <a:solidFill>
            <a:srgbClr val="92D050">
              <a:alpha val="6000"/>
            </a:srgbClr>
          </a:solidFill>
          <a:scene3d>
            <a:camera prst="perspectiveRelaxed">
              <a:rot lat="21594000" lon="0" rev="0"/>
            </a:camera>
            <a:lightRig rig="freezing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0" i="1" u="none" strike="noStrike" kern="1200" cap="none" spc="0" normalizeH="0" baseline="0" noProof="0">
                <a:ln>
                  <a:noFill/>
                </a:ln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Times New Roman"/>
                <a:cs typeface="Times New Roman" pitchFamily="18" charset="0"/>
              </a:rPr>
              <a:t>технології для підвищення зацікавленості </a:t>
            </a:r>
          </a:p>
          <a:p>
            <a:pPr marL="0" marR="0" lvl="0" indent="0" algn="ctr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0" i="1" u="none" strike="noStrike" kern="1200" cap="none" spc="0" normalizeH="0" baseline="0" noProof="0">
                <a:ln>
                  <a:noFill/>
                </a:ln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Times New Roman"/>
                <a:cs typeface="Times New Roman" pitchFamily="18" charset="0"/>
              </a:rPr>
              <a:t>та довіри </a:t>
            </a:r>
            <a:r>
              <a:rPr lang="uk-UA" sz="1400" i="1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до</a:t>
            </a:r>
            <a:r>
              <a:rPr kumimoji="0" lang="uk-UA" sz="1400" b="0" i="1" u="none" strike="noStrike" kern="1200" cap="none" spc="0" normalizeH="0" baseline="0" noProof="0">
                <a:ln>
                  <a:noFill/>
                </a:ln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Times New Roman"/>
                <a:cs typeface="Times New Roman" pitchFamily="18" charset="0"/>
              </a:rPr>
              <a:t> ринку ОСЦПВ, захисту від шархайства</a:t>
            </a:r>
            <a:endParaRPr kumimoji="0" lang="uk-UA" sz="1400" b="0" i="1" u="none" strike="noStrike" kern="1200" cap="none" spc="0" normalizeH="0" baseline="0" noProof="0" dirty="0">
              <a:ln>
                <a:noFill/>
              </a:ln>
              <a:solidFill>
                <a:srgbClr val="A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55704" y="2912902"/>
            <a:ext cx="4032684" cy="426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Практика</a:t>
            </a:r>
            <a:r>
              <a:rPr kumimoji="0" lang="uk-UA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– </a:t>
            </a:r>
            <a:r>
              <a:rPr kumimoji="0" lang="uk-UA" sz="1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підтверждження авторства і незмінності внесених відомостей в ЦБД  МТСБУ</a:t>
            </a:r>
            <a:endParaRPr kumimoji="0" lang="uk-UA" sz="1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5387" y="4526424"/>
            <a:ext cx="7814174" cy="1438855"/>
          </a:xfrm>
          <a:prstGeom prst="rect">
            <a:avLst/>
          </a:prstGeom>
          <a:solidFill>
            <a:schemeClr val="bg1">
              <a:lumMod val="85000"/>
              <a:alpha val="41000"/>
            </a:schemeClr>
          </a:solidFill>
          <a:ln w="12700">
            <a:solidFill>
              <a:schemeClr val="tx2">
                <a:lumMod val="50000"/>
                <a:lumOff val="50000"/>
                <a:alpha val="47000"/>
              </a:schemeClr>
            </a:solidFill>
            <a:prstDash val="dash"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marL="1162050" marR="0" lvl="0" indent="-1162050" algn="just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1162050" algn="l"/>
              </a:tabLst>
              <a:defRPr/>
            </a:pP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</a:t>
            </a:r>
            <a:r>
              <a:rPr kumimoji="0" lang="uk-UA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●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Підтвердження незмінності внесеної інформації в  ЦБД МТСБУ </a:t>
            </a:r>
          </a:p>
          <a:p>
            <a:pPr marL="452438" marR="0" lvl="0" indent="-452438" algn="just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452438" algn="l"/>
                <a:tab pos="892175" algn="l"/>
              </a:tabLst>
              <a:defRPr/>
            </a:pP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</a:t>
            </a:r>
            <a:r>
              <a:rPr kumimoji="0" lang="uk-UA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●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Підвищення якості та ефективності бізнес-процесів  в сфері ОСЦПВ в  цілому і в  окремих його сегментах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0" i="1" u="none" strike="noStrike" kern="1200" cap="none" spc="0" normalizeH="0" baseline="0" noProof="0" dirty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      </a:t>
            </a:r>
            <a:r>
              <a:rPr kumimoji="0" lang="uk-UA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●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uk-UA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Зменшення витрат на адміністрування усіх етапів ОСЦПВ </a:t>
            </a:r>
            <a:endParaRPr kumimoji="0" lang="uk-UA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  <a:p>
            <a:pPr marL="1162050" marR="0" lvl="0" indent="-1162050" algn="just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452438" algn="l"/>
              </a:tabLst>
              <a:defRPr/>
            </a:pPr>
            <a:r>
              <a:rPr kumimoji="0" lang="uk-UA" sz="1400" b="0" i="1" u="none" strike="noStrike" kern="1200" cap="none" spc="0" normalizeH="0" baseline="0" noProof="0" dirty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      </a:t>
            </a:r>
            <a:r>
              <a:rPr kumimoji="0" lang="uk-UA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●</a:t>
            </a:r>
            <a:r>
              <a:rPr kumimoji="0" lang="uk-UA" sz="1400" b="0" i="1" u="none" strike="noStrike" kern="1200" cap="none" spc="0" normalizeH="0" baseline="0" noProof="0" dirty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  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Поява можливості автоматизації розрахунку </a:t>
            </a:r>
            <a:r>
              <a:rPr lang="uk-UA" dirty="0">
                <a:solidFill>
                  <a:srgbClr val="000000"/>
                </a:solidFill>
              </a:rPr>
              <a:t>з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битків</a:t>
            </a:r>
            <a:endParaRPr kumimoji="0" lang="uk-UA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1410" y="3919226"/>
            <a:ext cx="7483570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Базові аспекти впровадження технологій 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Blockchain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 pitchFamily="18" charset="0"/>
              </a:rPr>
              <a:t> 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ОСЦПВ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Times New Roman"/>
                <a:ea typeface="Times New Roman"/>
                <a:cs typeface="Times New Roman" pitchFamily="18" charset="0"/>
              </a:rPr>
              <a:t>: </a:t>
            </a:r>
            <a:endParaRPr kumimoji="0" lang="uk-UA" sz="1600" b="1" i="0" u="none" strike="noStrike" kern="1200" cap="none" spc="0" normalizeH="0" baseline="0" noProof="0" dirty="0">
              <a:ln>
                <a:noFill/>
              </a:ln>
              <a:solidFill>
                <a:srgbClr val="74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 rot="16200000">
            <a:off x="3796344" y="2789539"/>
            <a:ext cx="492016" cy="652358"/>
          </a:xfrm>
          <a:prstGeom prst="downArrow">
            <a:avLst/>
          </a:prstGeom>
          <a:solidFill>
            <a:srgbClr val="006600">
              <a:alpha val="34000"/>
            </a:srgbClr>
          </a:solidFill>
          <a:ln w="12700" cap="flat" cmpd="sng" algn="ctr">
            <a:solidFill>
              <a:schemeClr val="accent5">
                <a:lumMod val="90000"/>
                <a:alpha val="53000"/>
              </a:scheme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98A59F8-D13B-4617-B3A1-40664062C175}"/>
              </a:ext>
            </a:extLst>
          </p:cNvPr>
          <p:cNvSpPr/>
          <p:nvPr/>
        </p:nvSpPr>
        <p:spPr>
          <a:xfrm>
            <a:off x="2568574" y="6443627"/>
            <a:ext cx="4133850" cy="23339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FFFFF">
                <a:lumMod val="75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000" i="1" kern="0" dirty="0">
                <a:solidFill>
                  <a:srgbClr val="740000"/>
                </a:solidFill>
              </a:rPr>
              <a:t>Тиждень безпеки дорожнього руху в Україні, Київ   21-27 травня 2018</a:t>
            </a:r>
            <a:endParaRPr kumimoji="0" lang="uk-UA" sz="1000" i="1" u="none" strike="noStrike" kern="0" cap="none" spc="0" normalizeH="0" baseline="0" dirty="0">
              <a:ln>
                <a:noFill/>
              </a:ln>
              <a:solidFill>
                <a:srgbClr val="74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31847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2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1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" y="0"/>
            <a:ext cx="9144000" cy="6858000"/>
          </a:xfrm>
          <a:prstGeom prst="rect">
            <a:avLst/>
          </a:prstGeom>
          <a:solidFill>
            <a:srgbClr val="CC3300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  <a:extLst/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556000" y="6146800"/>
            <a:ext cx="130232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  </a:t>
            </a:r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8688388" y="6508750"/>
            <a:ext cx="455612" cy="3492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573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uk-UA" sz="1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12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361950"/>
            <a:ext cx="1295400" cy="40005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44367" y="4684813"/>
            <a:ext cx="3404680" cy="1772280"/>
          </a:xfrm>
          <a:prstGeom prst="rect">
            <a:avLst/>
          </a:prstGeom>
          <a:ln>
            <a:solidFill>
              <a:schemeClr val="accent1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   (</a:t>
            </a:r>
            <a:r>
              <a:rPr kumimoji="0" lang="uk-UA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сегмент внутрішнього страхування </a:t>
            </a:r>
            <a:r>
              <a:rPr kumimoji="0" lang="uk-UA" sz="1400" b="0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600" b="0" i="1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5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З 7 лютого 2018 </a:t>
            </a:r>
            <a:r>
              <a:rPr lang="uk-UA" sz="1500" b="1" dirty="0">
                <a:solidFill>
                  <a:srgbClr val="003300"/>
                </a:solidFill>
                <a:latin typeface="Times New Roman"/>
              </a:rPr>
              <a:t>року</a:t>
            </a:r>
            <a:r>
              <a:rPr kumimoji="0" lang="uk-UA" sz="15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 -</a:t>
            </a: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5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«електронний поліс» ОСЦПВ</a:t>
            </a: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5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5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В Україні</a:t>
            </a: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5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підписання «електронних полісів» здійснюється шляхом генерації разового </a:t>
            </a:r>
            <a:r>
              <a:rPr lang="uk-UA" sz="1500" b="1" dirty="0">
                <a:solidFill>
                  <a:srgbClr val="003300"/>
                </a:solidFill>
                <a:latin typeface="Times New Roman"/>
              </a:rPr>
              <a:t>і</a:t>
            </a:r>
            <a:r>
              <a:rPr kumimoji="0" lang="uk-UA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дентифікатора</a:t>
            </a:r>
            <a:endParaRPr kumimoji="0" lang="uk-UA" sz="15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  <p:pic>
        <p:nvPicPr>
          <p:cNvPr id="21" name="Picture 2" descr="Класичний український синьо-жовтий прапор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5312">
            <a:off x="7644803" y="244693"/>
            <a:ext cx="985834" cy="98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Прапор Євросоюзу 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3178">
            <a:off x="6642500" y="95875"/>
            <a:ext cx="1045695" cy="106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Стрелка вправо 22"/>
          <p:cNvSpPr/>
          <p:nvPr/>
        </p:nvSpPr>
        <p:spPr bwMode="auto">
          <a:xfrm rot="5400000">
            <a:off x="3672864" y="3957099"/>
            <a:ext cx="576005" cy="809733"/>
          </a:xfrm>
          <a:prstGeom prst="rightArrow">
            <a:avLst/>
          </a:prstGeom>
          <a:solidFill>
            <a:srgbClr val="92D050">
              <a:alpha val="43000"/>
            </a:srgbClr>
          </a:solidFill>
          <a:ln w="0" cap="flat" cmpd="sng" algn="ctr">
            <a:solidFill>
              <a:srgbClr val="000000">
                <a:alpha val="40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74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34" name="Picture 10" descr="Переглянути вихідне зображенн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GlowDiffused trans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04" y="4395865"/>
            <a:ext cx="2125630" cy="157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Переглянути вихідне зображення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163" y="1903446"/>
            <a:ext cx="3319793" cy="2336394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Стрелка вправо 27"/>
          <p:cNvSpPr/>
          <p:nvPr/>
        </p:nvSpPr>
        <p:spPr bwMode="auto">
          <a:xfrm rot="5400000">
            <a:off x="2778862" y="1619471"/>
            <a:ext cx="571189" cy="735120"/>
          </a:xfrm>
          <a:prstGeom prst="rightArrow">
            <a:avLst/>
          </a:prstGeom>
          <a:solidFill>
            <a:srgbClr val="92D050">
              <a:alpha val="43000"/>
            </a:srgbClr>
          </a:solidFill>
          <a:ln w="0" cap="flat" cmpd="sng" algn="ctr">
            <a:solidFill>
              <a:srgbClr val="000000">
                <a:alpha val="40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74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011363" y="714375"/>
            <a:ext cx="4494212" cy="758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Діджіталізація </a:t>
            </a:r>
          </a:p>
          <a:p>
            <a:pPr marL="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процесів укладення договорів ОСЦПВ</a:t>
            </a:r>
            <a:endParaRPr kumimoji="0" lang="uk-UA" sz="2200" b="1" i="1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  <p:pic>
        <p:nvPicPr>
          <p:cNvPr id="20" name="Picture 2" descr="Картинки по запросу документооборот картинки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613" y="4395864"/>
            <a:ext cx="2070513" cy="157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97B982C-C48E-4E55-A64E-D340034CC79F}"/>
              </a:ext>
            </a:extLst>
          </p:cNvPr>
          <p:cNvSpPr/>
          <p:nvPr/>
        </p:nvSpPr>
        <p:spPr>
          <a:xfrm>
            <a:off x="1270587" y="2329223"/>
            <a:ext cx="3587740" cy="1438855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0" i="1" u="none" strike="noStrike" kern="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(</a:t>
            </a:r>
            <a:r>
              <a:rPr kumimoji="0" lang="uk-UA" sz="1400" b="0" i="1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сегмент міжнародного страхування</a:t>
            </a:r>
            <a:r>
              <a:rPr kumimoji="0" lang="uk-UA" sz="1400" b="0" i="1" u="none" strike="noStrike" kern="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)</a:t>
            </a:r>
            <a:r>
              <a:rPr kumimoji="0" lang="uk-UA" sz="1400" b="0" i="1" u="none" strike="noStrike" kern="0" cap="none" spc="0" normalizeH="0" baseline="0" noProof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400" b="1" i="1" u="none" strike="noStrike" kern="0" cap="none" spc="0" normalizeH="0" baseline="0" noProof="0">
              <a:ln>
                <a:noFill/>
              </a:ln>
              <a:solidFill>
                <a:srgbClr val="74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100%</a:t>
            </a:r>
            <a:r>
              <a:rPr kumimoji="0" lang="uk-UA" sz="1600" b="0" i="1" u="none" strike="noStrike" kern="1200" cap="none" spc="0" normalizeH="0" baseline="0" noProof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uk-UA" sz="1500" b="1" i="1" u="none" strike="noStrike" kern="0" cap="none" spc="0" normalizeH="0" baseline="0" noProof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договорів </a:t>
            </a: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500" b="1" i="1" u="none" strike="noStrike" kern="0" cap="none" spc="0" normalizeH="0" baseline="0" noProof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міжнародного страхування </a:t>
            </a: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500" b="1" i="1" u="none" strike="noStrike" kern="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укладаються через</a:t>
            </a: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500" b="1">
                <a:solidFill>
                  <a:srgbClr val="003300"/>
                </a:solidFill>
                <a:latin typeface="Times New Roman"/>
              </a:rPr>
              <a:t>е</a:t>
            </a:r>
            <a:r>
              <a:rPr kumimoji="0" lang="uk-UA" sz="15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лектронну систему «Green Card Online</a:t>
            </a:r>
            <a:r>
              <a:rPr kumimoji="0" lang="uk-UA" sz="16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»</a:t>
            </a:r>
            <a:endParaRPr kumimoji="0" lang="uk-UA" sz="16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45AD986-892F-442E-9D1F-7838B1D90824}"/>
              </a:ext>
            </a:extLst>
          </p:cNvPr>
          <p:cNvSpPr/>
          <p:nvPr/>
        </p:nvSpPr>
        <p:spPr>
          <a:xfrm>
            <a:off x="2568574" y="6443627"/>
            <a:ext cx="4133850" cy="23339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FFFFF">
                <a:lumMod val="75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000" i="1" kern="0" dirty="0">
                <a:solidFill>
                  <a:srgbClr val="740000"/>
                </a:solidFill>
              </a:rPr>
              <a:t>Тиждень безпеки дорожнього руху в Україні, Київ   21-27 травня 2018</a:t>
            </a:r>
            <a:endParaRPr kumimoji="0" lang="uk-UA" sz="1000" i="1" u="none" strike="noStrike" kern="0" cap="none" spc="0" normalizeH="0" baseline="0" dirty="0">
              <a:ln>
                <a:noFill/>
              </a:ln>
              <a:solidFill>
                <a:srgbClr val="74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80401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11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2814"/>
            <a:ext cx="9143999" cy="6890814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1719262" y="3706177"/>
            <a:ext cx="58324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556000" y="6146800"/>
            <a:ext cx="130232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</a:p>
        </p:txBody>
      </p:sp>
      <p:pic>
        <p:nvPicPr>
          <p:cNvPr id="11" name="Picture 2" descr="Прапор Євросоюзу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3178">
            <a:off x="6642500" y="95875"/>
            <a:ext cx="1045695" cy="106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Класичний український синьо-жовтий прапор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5312">
            <a:off x="7644803" y="244693"/>
            <a:ext cx="985834" cy="98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361950"/>
            <a:ext cx="1295400" cy="400050"/>
          </a:xfrm>
          <a:prstGeom prst="rect">
            <a:avLst/>
          </a:prstGeom>
        </p:spPr>
      </p:pic>
      <p:sp>
        <p:nvSpPr>
          <p:cNvPr id="22" name="Rectangle 8">
            <a:extLst>
              <a:ext uri="{FF2B5EF4-FFF2-40B4-BE49-F238E27FC236}">
                <a16:creationId xmlns:a16="http://schemas.microsoft.com/office/drawing/2014/main" id="{8EB264D0-E200-4091-A669-1445E3729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513" y="520612"/>
            <a:ext cx="4257675" cy="92392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Віддалена </a:t>
            </a:r>
            <a:r>
              <a:rPr lang="uk-UA" sz="2000" b="1">
                <a:solidFill>
                  <a:srgbClr val="003300"/>
                </a:solidFill>
              </a:rPr>
              <a:t>і</a:t>
            </a:r>
            <a:r>
              <a:rPr kumimoji="0" lang="uk-UA" sz="20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дентифікація та верифікація</a:t>
            </a:r>
          </a:p>
          <a:p>
            <a:pPr marL="0" marR="0" lvl="0" indent="0" algn="ctr" defTabSz="914400" rtl="0" eaLnBrk="1" fontAlgn="base" latinLnBrk="0" hangingPunct="1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клиєнта – основа on-line страхування</a:t>
            </a:r>
            <a:endParaRPr kumimoji="0" lang="uk-UA" sz="2000" b="0" i="1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DC3548-6209-47A9-95A2-499FD759A7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43" y="1508237"/>
            <a:ext cx="8827251" cy="5057242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2241652-12DB-4E84-84D2-D40101CE6931}"/>
              </a:ext>
            </a:extLst>
          </p:cNvPr>
          <p:cNvSpPr/>
          <p:nvPr/>
        </p:nvSpPr>
        <p:spPr>
          <a:xfrm>
            <a:off x="293914" y="1581763"/>
            <a:ext cx="2056937" cy="464999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Поточна ситуація</a:t>
            </a: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1" u="none" strike="noStrike" kern="0" cap="none" spc="0" normalizeH="0" baseline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(</a:t>
            </a:r>
            <a:r>
              <a:rPr kumimoji="0" lang="uk-UA" sz="1200" b="0" i="1" u="none" strike="noStrike" kern="0" cap="none" spc="0" normalizeH="0" baseline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фізична присутність</a:t>
            </a:r>
            <a:r>
              <a:rPr kumimoji="0" lang="uk-UA" sz="1200" b="1" i="1" u="none" strike="noStrike" kern="0" cap="none" spc="0" normalizeH="0" baseline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)</a:t>
            </a:r>
            <a:r>
              <a:rPr kumimoji="0" lang="uk-UA" sz="1200" b="1" i="0" u="none" strike="noStrike" kern="0" cap="none" spc="0" normalizeH="0" baseline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:</a:t>
            </a:r>
            <a:endParaRPr kumimoji="0" lang="uk-UA" sz="1200" b="1" i="0" u="none" strike="noStrike" kern="1200" cap="none" spc="0" normalizeH="0" baseline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D222FFAC-AC8E-4783-97D9-32F383194650}"/>
              </a:ext>
            </a:extLst>
          </p:cNvPr>
          <p:cNvSpPr/>
          <p:nvPr/>
        </p:nvSpPr>
        <p:spPr>
          <a:xfrm>
            <a:off x="143106" y="3241178"/>
            <a:ext cx="2056937" cy="464999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Запропонована технологія</a:t>
            </a: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(</a:t>
            </a:r>
            <a:r>
              <a:rPr kumimoji="0" lang="uk-UA" sz="12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on-line</a:t>
            </a:r>
            <a:r>
              <a:rPr kumimoji="0" lang="uk-UA" sz="1200" b="1" i="0" u="none" strike="noStrike" kern="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):</a:t>
            </a:r>
            <a:endParaRPr kumimoji="0" lang="uk-UA" sz="1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2A8BFA1-D295-4C3B-A7E6-7E5540C3CAF0}"/>
              </a:ext>
            </a:extLst>
          </p:cNvPr>
          <p:cNvSpPr/>
          <p:nvPr/>
        </p:nvSpPr>
        <p:spPr>
          <a:xfrm>
            <a:off x="874831" y="5439118"/>
            <a:ext cx="2056937" cy="464999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Використання сучасних електронних технологій</a:t>
            </a:r>
            <a:endParaRPr kumimoji="0" lang="uk-UA" sz="1200" b="1" i="0" u="none" strike="noStrike" kern="1200" cap="none" spc="0" normalizeH="0" baseline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5" name="Стрелка вниз 15">
            <a:extLst>
              <a:ext uri="{FF2B5EF4-FFF2-40B4-BE49-F238E27FC236}">
                <a16:creationId xmlns:a16="http://schemas.microsoft.com/office/drawing/2014/main" id="{972838E3-5AD4-4546-ACE5-3015D9386FF9}"/>
              </a:ext>
            </a:extLst>
          </p:cNvPr>
          <p:cNvSpPr/>
          <p:nvPr/>
        </p:nvSpPr>
        <p:spPr>
          <a:xfrm rot="16200000">
            <a:off x="2992814" y="5612265"/>
            <a:ext cx="225191" cy="269109"/>
          </a:xfrm>
          <a:prstGeom prst="downArrow">
            <a:avLst/>
          </a:prstGeom>
          <a:solidFill>
            <a:srgbClr val="006600">
              <a:alpha val="34000"/>
            </a:srgbClr>
          </a:solidFill>
          <a:ln w="12700" cap="flat" cmpd="sng" algn="ctr">
            <a:solidFill>
              <a:schemeClr val="accent5">
                <a:lumMod val="90000"/>
                <a:alpha val="53000"/>
              </a:scheme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A6B0F4A1-266B-4BC1-9824-96607F771A8B}"/>
              </a:ext>
            </a:extLst>
          </p:cNvPr>
          <p:cNvSpPr/>
          <p:nvPr/>
        </p:nvSpPr>
        <p:spPr>
          <a:xfrm>
            <a:off x="3279051" y="5296009"/>
            <a:ext cx="5136204" cy="810478"/>
          </a:xfrm>
          <a:prstGeom prst="rect">
            <a:avLst/>
          </a:prstGeom>
          <a:ln>
            <a:solidFill>
              <a:schemeClr val="accent1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   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Сучасні технології (</a:t>
            </a:r>
            <a:r>
              <a:rPr lang="uk-UA" sz="1200" b="1" dirty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/>
              </a:rPr>
              <a:t>Е</a:t>
            </a: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ЦП, електронний підпис,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Times New Roman"/>
                <a:cs typeface="Times New Roman"/>
              </a:rPr>
              <a:t>Mobile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Times New Roman"/>
                <a:cs typeface="Times New Roman"/>
              </a:rPr>
              <a:t> ID, </a:t>
            </a: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Times New Roman"/>
                <a:cs typeface="Times New Roman"/>
              </a:rPr>
              <a:t>Bank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Times New Roman"/>
                <a:cs typeface="Times New Roman"/>
              </a:rPr>
              <a:t> ID дозволять клієнтам дистанційно взаємодіяти зі страховими компаніями</a:t>
            </a: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3A45085E-FF2C-477B-8F2E-9EA4B033E03C}"/>
              </a:ext>
            </a:extLst>
          </p:cNvPr>
          <p:cNvSpPr/>
          <p:nvPr/>
        </p:nvSpPr>
        <p:spPr>
          <a:xfrm>
            <a:off x="1724071" y="2630626"/>
            <a:ext cx="595035" cy="2104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0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Arial" panose="020B0604020202020204" pitchFamily="34" charset="0"/>
              </a:rPr>
              <a:t>Клієнт</a:t>
            </a:r>
            <a:endParaRPr kumimoji="0" lang="uk-UA" sz="1050" b="1" i="1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Times New Roman"/>
              <a:ea typeface="Calibri"/>
              <a:cs typeface="Arial" panose="020B0604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132F17A0-1B7C-4B9B-A0FA-911BB4392D4B}"/>
              </a:ext>
            </a:extLst>
          </p:cNvPr>
          <p:cNvSpPr/>
          <p:nvPr/>
        </p:nvSpPr>
        <p:spPr>
          <a:xfrm>
            <a:off x="2906752" y="2634502"/>
            <a:ext cx="478016" cy="2104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0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Arial" panose="020B0604020202020204" pitchFamily="34" charset="0"/>
              </a:rPr>
              <a:t>Офіс</a:t>
            </a:r>
            <a:endParaRPr kumimoji="0" lang="uk-UA" sz="1050" b="1" i="1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Times New Roman"/>
              <a:ea typeface="Calibri"/>
              <a:cs typeface="Arial" panose="020B0604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46FD31EC-F67C-42A5-827B-801C753F4B4B}"/>
              </a:ext>
            </a:extLst>
          </p:cNvPr>
          <p:cNvSpPr/>
          <p:nvPr/>
        </p:nvSpPr>
        <p:spPr>
          <a:xfrm>
            <a:off x="4124010" y="2630626"/>
            <a:ext cx="1245658" cy="441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0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Arial" panose="020B0604020202020204" pitchFamily="34" charset="0"/>
              </a:rPr>
              <a:t>Фізична </a:t>
            </a:r>
            <a:r>
              <a:rPr lang="uk-UA" sz="1050" b="1">
                <a:solidFill>
                  <a:srgbClr val="000000">
                    <a:lumMod val="85000"/>
                    <a:lumOff val="15000"/>
                  </a:srgbClr>
                </a:solidFill>
                <a:latin typeface="Times New Roman"/>
                <a:ea typeface="Calibri"/>
                <a:cs typeface="Arial" panose="020B0604020202020204" pitchFamily="34" charset="0"/>
              </a:rPr>
              <a:t>і</a:t>
            </a:r>
            <a:r>
              <a:rPr kumimoji="0" lang="uk-UA" sz="10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Arial" panose="020B0604020202020204" pitchFamily="34" charset="0"/>
              </a:rPr>
              <a:t>дентифікація/ верифікація</a:t>
            </a:r>
            <a:endParaRPr kumimoji="0" lang="uk-UA" sz="1050" b="1" i="1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Times New Roman"/>
              <a:ea typeface="Calibri"/>
              <a:cs typeface="Arial" panose="020B060402020202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6F4B0D7C-78D5-4263-AFB2-453D0D423D1C}"/>
              </a:ext>
            </a:extLst>
          </p:cNvPr>
          <p:cNvSpPr/>
          <p:nvPr/>
        </p:nvSpPr>
        <p:spPr>
          <a:xfrm>
            <a:off x="5572330" y="2645389"/>
            <a:ext cx="1091094" cy="325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0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Arial" panose="020B0604020202020204" pitchFamily="34" charset="0"/>
              </a:rPr>
              <a:t>Копії документів</a:t>
            </a:r>
            <a:endParaRPr kumimoji="0" lang="uk-UA" sz="1050" b="1" i="1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Times New Roman"/>
              <a:ea typeface="Calibri"/>
              <a:cs typeface="Arial" panose="020B0604020202020204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7C38B497-1F02-430B-B128-EFEFE4FD1FE2}"/>
              </a:ext>
            </a:extLst>
          </p:cNvPr>
          <p:cNvSpPr/>
          <p:nvPr/>
        </p:nvSpPr>
        <p:spPr>
          <a:xfrm>
            <a:off x="6565312" y="2645389"/>
            <a:ext cx="1478290" cy="3258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0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Arial" panose="020B0604020202020204" pitchFamily="34" charset="0"/>
              </a:rPr>
              <a:t>Підписання договору</a:t>
            </a:r>
          </a:p>
          <a:p>
            <a:pPr marL="0" marR="0" lvl="0" indent="0" algn="ctr" defTabSz="9144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0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Arial" panose="020B0604020202020204" pitchFamily="34" charset="0"/>
              </a:rPr>
              <a:t>(</a:t>
            </a:r>
            <a:r>
              <a:rPr kumimoji="0" lang="uk-UA" sz="1050" b="1" i="1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Arial" panose="020B0604020202020204" pitchFamily="34" charset="0"/>
              </a:rPr>
              <a:t>мокра печатка</a:t>
            </a:r>
            <a:r>
              <a:rPr kumimoji="0" lang="uk-UA" sz="10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Arial" panose="020B0604020202020204" pitchFamily="34" charset="0"/>
              </a:rPr>
              <a:t>)</a:t>
            </a:r>
            <a:endParaRPr kumimoji="0" lang="uk-UA" sz="1050" b="1" i="1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Times New Roman"/>
              <a:ea typeface="Calibri"/>
              <a:cs typeface="Arial" panose="020B0604020202020204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BD34F7B-286F-46C1-9348-80E6A2EB360B}"/>
              </a:ext>
            </a:extLst>
          </p:cNvPr>
          <p:cNvSpPr/>
          <p:nvPr/>
        </p:nvSpPr>
        <p:spPr>
          <a:xfrm>
            <a:off x="7915753" y="2643021"/>
            <a:ext cx="1191353" cy="2104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0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Arial" panose="020B0604020202020204" pitchFamily="34" charset="0"/>
              </a:rPr>
              <a:t>Обслуговування</a:t>
            </a:r>
            <a:endParaRPr kumimoji="0" lang="uk-UA" sz="1050" b="1" i="1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Times New Roman"/>
              <a:ea typeface="Calibri"/>
              <a:cs typeface="Arial" panose="020B0604020202020204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291EBC3D-DA7F-4A90-B7CD-AC80377BA391}"/>
              </a:ext>
            </a:extLst>
          </p:cNvPr>
          <p:cNvSpPr/>
          <p:nvPr/>
        </p:nvSpPr>
        <p:spPr>
          <a:xfrm>
            <a:off x="4278141" y="4385485"/>
            <a:ext cx="1653018" cy="3258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050" b="1">
                <a:solidFill>
                  <a:srgbClr val="003300"/>
                </a:solidFill>
                <a:latin typeface="Times New Roman"/>
              </a:rPr>
              <a:t>Оn-line</a:t>
            </a:r>
            <a:r>
              <a:rPr kumimoji="0" lang="uk-UA" sz="10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Arial" panose="020B0604020202020204" pitchFamily="34" charset="0"/>
              </a:rPr>
              <a:t> підписання</a:t>
            </a:r>
          </a:p>
          <a:p>
            <a:pPr marL="0" marR="0" lvl="0" indent="0" algn="ctr" defTabSz="9144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0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Arial" panose="020B0604020202020204" pitchFamily="34" charset="0"/>
              </a:rPr>
              <a:t>договорів </a:t>
            </a:r>
            <a:r>
              <a:rPr lang="uk-UA" sz="1050" b="1">
                <a:solidFill>
                  <a:srgbClr val="000000">
                    <a:lumMod val="85000"/>
                    <a:lumOff val="15000"/>
                  </a:srgbClr>
                </a:solidFill>
                <a:latin typeface="Times New Roman"/>
                <a:ea typeface="Calibri"/>
                <a:cs typeface="Arial" panose="020B0604020202020204" pitchFamily="34" charset="0"/>
              </a:rPr>
              <a:t>та</a:t>
            </a:r>
            <a:r>
              <a:rPr kumimoji="0" lang="uk-UA" sz="10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Arial" panose="020B0604020202020204" pitchFamily="34" charset="0"/>
              </a:rPr>
              <a:t> документів</a:t>
            </a:r>
            <a:endParaRPr kumimoji="0" lang="uk-UA" sz="1050" b="1" i="1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Times New Roman"/>
              <a:ea typeface="Calibri"/>
              <a:cs typeface="Arial" panose="020B0604020202020204" pitchFamily="3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C771427-DAB0-49C5-BF69-630420B94E24}"/>
              </a:ext>
            </a:extLst>
          </p:cNvPr>
          <p:cNvSpPr/>
          <p:nvPr/>
        </p:nvSpPr>
        <p:spPr>
          <a:xfrm>
            <a:off x="2622372" y="3608106"/>
            <a:ext cx="2949958" cy="21044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0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Arial" panose="020B0604020202020204" pitchFamily="34" charset="0"/>
              </a:rPr>
              <a:t>Веб-сайт/mob app страхової компанії</a:t>
            </a:r>
            <a:endParaRPr kumimoji="0" lang="uk-UA" sz="1050" b="1" i="1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Times New Roman"/>
              <a:ea typeface="Calibri"/>
              <a:cs typeface="Arial" panose="020B0604020202020204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FAE77434-9ED6-4AEC-B2BD-3571005F2039}"/>
              </a:ext>
            </a:extLst>
          </p:cNvPr>
          <p:cNvSpPr/>
          <p:nvPr/>
        </p:nvSpPr>
        <p:spPr>
          <a:xfrm>
            <a:off x="1600199" y="4452414"/>
            <a:ext cx="595035" cy="2104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0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Arial" panose="020B0604020202020204" pitchFamily="34" charset="0"/>
              </a:rPr>
              <a:t>Клієнт</a:t>
            </a:r>
            <a:endParaRPr kumimoji="0" lang="uk-UA" sz="1050" b="1" i="1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Times New Roman"/>
              <a:ea typeface="Calibri"/>
              <a:cs typeface="Arial" panose="020B0604020202020204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FD29AAF7-BE4E-4FEB-9468-B6DD66D057CF}"/>
              </a:ext>
            </a:extLst>
          </p:cNvPr>
          <p:cNvSpPr/>
          <p:nvPr/>
        </p:nvSpPr>
        <p:spPr>
          <a:xfrm>
            <a:off x="2878352" y="4348726"/>
            <a:ext cx="1245658" cy="441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0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Arial" panose="020B0604020202020204" pitchFamily="34" charset="0"/>
              </a:rPr>
              <a:t>Віддалена </a:t>
            </a:r>
            <a:r>
              <a:rPr lang="uk-UA" sz="1050" b="1">
                <a:solidFill>
                  <a:srgbClr val="000000">
                    <a:lumMod val="85000"/>
                    <a:lumOff val="15000"/>
                  </a:srgbClr>
                </a:solidFill>
                <a:latin typeface="Times New Roman"/>
                <a:ea typeface="Calibri"/>
                <a:cs typeface="Arial" panose="020B0604020202020204" pitchFamily="34" charset="0"/>
              </a:rPr>
              <a:t>і</a:t>
            </a:r>
            <a:r>
              <a:rPr kumimoji="0" lang="uk-UA" sz="10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Arial" panose="020B0604020202020204" pitchFamily="34" charset="0"/>
              </a:rPr>
              <a:t>дентифікація/ верифікация</a:t>
            </a:r>
            <a:endParaRPr kumimoji="0" lang="uk-UA" sz="1050" b="1" i="1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Times New Roman"/>
              <a:ea typeface="Calibri"/>
              <a:cs typeface="Arial" panose="020B0604020202020204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A431AA34-9C5E-425C-A6EA-539E74E3D79A}"/>
              </a:ext>
            </a:extLst>
          </p:cNvPr>
          <p:cNvSpPr/>
          <p:nvPr/>
        </p:nvSpPr>
        <p:spPr>
          <a:xfrm>
            <a:off x="6233042" y="4358921"/>
            <a:ext cx="1191353" cy="2104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0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Arial" panose="020B0604020202020204" pitchFamily="34" charset="0"/>
              </a:rPr>
              <a:t>Обслуговування</a:t>
            </a:r>
            <a:endParaRPr kumimoji="0" lang="uk-UA" sz="1050" b="1" i="1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Times New Roman"/>
              <a:ea typeface="Calibri"/>
              <a:cs typeface="Arial" panose="020B0604020202020204" pitchFamily="34" charset="0"/>
            </a:endParaRPr>
          </a:p>
        </p:txBody>
      </p:sp>
      <p:sp>
        <p:nvSpPr>
          <p:cNvPr id="38" name="Oval 18">
            <a:extLst>
              <a:ext uri="{FF2B5EF4-FFF2-40B4-BE49-F238E27FC236}">
                <a16:creationId xmlns:a16="http://schemas.microsoft.com/office/drawing/2014/main" id="{3BCB369E-1615-4C84-8AA0-4A5A10BED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8388" y="6508750"/>
            <a:ext cx="455612" cy="3492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573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uk-UA" sz="1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13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4700C169-A4B3-444B-B167-F2111114A463}"/>
              </a:ext>
            </a:extLst>
          </p:cNvPr>
          <p:cNvSpPr/>
          <p:nvPr/>
        </p:nvSpPr>
        <p:spPr>
          <a:xfrm>
            <a:off x="2568574" y="6443627"/>
            <a:ext cx="4133850" cy="23339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FFFFF">
                <a:lumMod val="75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000" i="1" kern="0" dirty="0">
                <a:solidFill>
                  <a:srgbClr val="740000"/>
                </a:solidFill>
              </a:rPr>
              <a:t>Тиждень безпеки дорожнього руху в Україні, Київ   21-27 травня 2018</a:t>
            </a:r>
            <a:endParaRPr kumimoji="0" lang="uk-UA" sz="1000" i="1" u="none" strike="noStrike" kern="0" cap="none" spc="0" normalizeH="0" baseline="0" dirty="0">
              <a:ln>
                <a:noFill/>
              </a:ln>
              <a:solidFill>
                <a:srgbClr val="74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37918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74912" y="159568"/>
            <a:ext cx="5256584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b="1" i="0" u="none" strike="noStrike" kern="1200" cap="none" spc="0" normalizeH="0" baseline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Статистика </a:t>
            </a: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b="1" i="0" u="none" strike="noStrike" kern="1200" cap="none" spc="0" normalizeH="0" baseline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випуску електронних полісів</a:t>
            </a:r>
            <a:endParaRPr kumimoji="0" lang="uk-UA" sz="2200" b="1" i="0" u="none" strike="noStrike" kern="1200" cap="none" spc="0" normalizeH="0" baseline="0" dirty="0">
              <a:ln>
                <a:noFill/>
              </a:ln>
              <a:solidFill>
                <a:srgbClr val="9BBB59">
                  <a:lumMod val="20000"/>
                  <a:lumOff val="8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295400" cy="400050"/>
          </a:xfrm>
          <a:prstGeom prst="rect">
            <a:avLst/>
          </a:prstGeom>
        </p:spPr>
      </p:pic>
      <p:pic>
        <p:nvPicPr>
          <p:cNvPr id="9" name="Picture 2" descr="https://upload.wikimedia.org/wikipedia/commons/thumb/e/e4/Infobox_info_icon.svg/1024px-Infobox_info_icon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500"/>
                    </a14:imgEffect>
                    <a14:imgEffect>
                      <a14:brightnessContrast brigh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19436"/>
            <a:ext cx="428533" cy="38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18"/>
          <p:cNvSpPr>
            <a:spLocks noChangeArrowheads="1"/>
          </p:cNvSpPr>
          <p:nvPr/>
        </p:nvSpPr>
        <p:spPr bwMode="auto">
          <a:xfrm>
            <a:off x="8688388" y="6508750"/>
            <a:ext cx="455612" cy="3492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573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marL="0" marR="0" lvl="0" indent="0" algn="l" defTabSz="449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14</a:t>
            </a:r>
            <a:endParaRPr kumimoji="0" lang="uk-UA" sz="1000" b="0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pic>
        <p:nvPicPr>
          <p:cNvPr id="10" name="Picture 2" descr="Прапор Євросоюзу 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2554">
            <a:off x="6642468" y="94939"/>
            <a:ext cx="1072842" cy="106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Класичний український синьо-жовтий прапор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5312">
            <a:off x="7644803" y="244693"/>
            <a:ext cx="985834" cy="98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Пов’язане зображення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-49000"/>
                    </a14:imgEffect>
                    <a14:imgEffect>
                      <a14:colorTemperature colorTemp="7100"/>
                    </a14:imgEffect>
                    <a14:imgEffect>
                      <a14:brightnessContrast bright="22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997" y="3657600"/>
            <a:ext cx="2857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916857"/>
              </p:ext>
            </p:extLst>
          </p:nvPr>
        </p:nvGraphicFramePr>
        <p:xfrm>
          <a:off x="857250" y="1337655"/>
          <a:ext cx="7536657" cy="4642881"/>
        </p:xfrm>
        <a:graphic>
          <a:graphicData uri="http://schemas.openxmlformats.org/drawingml/2006/table">
            <a:tbl>
              <a:tblPr firstRow="1" firstCol="1" bandRow="1"/>
              <a:tblGrid>
                <a:gridCol w="6004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17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3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aseline="0" noProof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Показники </a:t>
                      </a:r>
                    </a:p>
                  </a:txBody>
                  <a:tcPr marL="35139" marR="351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noProof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Значення </a:t>
                      </a:r>
                    </a:p>
                  </a:txBody>
                  <a:tcPr marL="35139" marR="351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6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0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страховиків–членів МТСБУ (</a:t>
                      </a:r>
                      <a:r>
                        <a:rPr lang="uk-UA" sz="1100" b="0" i="1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станом на 01.05.2018 </a:t>
                      </a:r>
                      <a:r>
                        <a:rPr lang="uk-UA" sz="1200" b="0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35139" marR="351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noProof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35139" marR="351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6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0" noProof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страховиків, які випустили електронні поліси  </a:t>
                      </a:r>
                    </a:p>
                  </a:txBody>
                  <a:tcPr marL="35139" marR="351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  (</a:t>
                      </a:r>
                      <a:r>
                        <a:rPr lang="uk-UA" sz="1200" b="1" noProof="0" dirty="0">
                          <a:solidFill>
                            <a:srgbClr val="74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45,3%</a:t>
                      </a:r>
                      <a:r>
                        <a:rPr lang="uk-UA" sz="1200" b="1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35139" marR="351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432394"/>
                  </a:ext>
                </a:extLst>
              </a:tr>
              <a:tr h="4549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0" noProof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</a:t>
                      </a:r>
                      <a:r>
                        <a:rPr lang="uk-UA" sz="1200" b="0" baseline="0" noProof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випущених електронних </a:t>
                      </a:r>
                      <a:r>
                        <a:rPr lang="uk-UA" sz="1200" b="0" noProof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договорів страхуваня (</a:t>
                      </a:r>
                      <a:r>
                        <a:rPr lang="uk-UA" sz="1100" b="0" i="1" noProof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станом на 17.04.2018 </a:t>
                      </a:r>
                      <a:r>
                        <a:rPr lang="uk-UA" sz="1200" b="0" i="1" noProof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35139" marR="351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noProof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4 777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noProof="0">
                          <a:solidFill>
                            <a:srgbClr val="74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uk-UA" sz="1200" b="0" noProof="0">
                          <a:solidFill>
                            <a:srgbClr val="74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uk-UA" sz="1200" b="1" noProof="0">
                          <a:solidFill>
                            <a:srgbClr val="74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3 134 398 </a:t>
                      </a:r>
                      <a:r>
                        <a:rPr lang="uk-UA" sz="1200" b="0" i="1" noProof="0">
                          <a:solidFill>
                            <a:srgbClr val="74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грн</a:t>
                      </a:r>
                      <a:r>
                        <a:rPr lang="uk-UA" sz="1200" b="1" noProof="0">
                          <a:solidFill>
                            <a:srgbClr val="74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 marL="35139" marR="351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947506"/>
                  </a:ext>
                </a:extLst>
              </a:tr>
              <a:tr h="2625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i="1" noProof="0" dirty="0">
                          <a:solidFill>
                            <a:srgbClr val="74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Інформація у розрізі страховиків:</a:t>
                      </a:r>
                    </a:p>
                  </a:txBody>
                  <a:tcPr marL="35139" marR="351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1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39" marR="351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196916"/>
                  </a:ext>
                </a:extLst>
              </a:tr>
              <a:tr h="2417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noProof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СК «ВУСО»</a:t>
                      </a:r>
                    </a:p>
                  </a:txBody>
                  <a:tcPr marL="35139" marR="351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2 568 </a:t>
                      </a:r>
                    </a:p>
                  </a:txBody>
                  <a:tcPr marL="35139" marR="351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097074"/>
                  </a:ext>
                </a:extLst>
              </a:tr>
              <a:tr h="2417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noProof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СГ «ТАС» (приватне)</a:t>
                      </a:r>
                    </a:p>
                  </a:txBody>
                  <a:tcPr marL="35139" marR="351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830</a:t>
                      </a:r>
                    </a:p>
                  </a:txBody>
                  <a:tcPr marL="35139" marR="351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123477"/>
                  </a:ext>
                </a:extLst>
              </a:tr>
              <a:tr h="2285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uk-UA" sz="1100" b="1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СК «ПЗУ Україна» </a:t>
                      </a:r>
                    </a:p>
                  </a:txBody>
                  <a:tcPr marL="35139" marR="351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uk-UA" sz="11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</a:t>
                      </a:r>
                    </a:p>
                  </a:txBody>
                  <a:tcPr marL="35139" marR="351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061409"/>
                  </a:ext>
                </a:extLst>
              </a:tr>
              <a:tr h="2417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noProof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СК «АХА Страхування» </a:t>
                      </a:r>
                    </a:p>
                  </a:txBody>
                  <a:tcPr marL="35139" marR="351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358</a:t>
                      </a:r>
                    </a:p>
                  </a:txBody>
                  <a:tcPr marL="35139" marR="351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45230"/>
                  </a:ext>
                </a:extLst>
              </a:tr>
              <a:tr h="2417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noProof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СК «БРОКБІЗНЕС» </a:t>
                      </a:r>
                    </a:p>
                  </a:txBody>
                  <a:tcPr marL="35139" marR="351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153</a:t>
                      </a:r>
                    </a:p>
                  </a:txBody>
                  <a:tcPr marL="35139" marR="351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207667"/>
                  </a:ext>
                </a:extLst>
              </a:tr>
              <a:tr h="2636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noProof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СК «</a:t>
                      </a:r>
                      <a:r>
                        <a:rPr lang="uk-UA" sz="1200" b="1" noProof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ДОМІНАНТА</a:t>
                      </a:r>
                      <a:r>
                        <a:rPr lang="uk-UA" sz="1100" b="1" noProof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</a:p>
                  </a:txBody>
                  <a:tcPr marL="35139" marR="351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marL="35139" marR="351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80054"/>
                  </a:ext>
                </a:extLst>
              </a:tr>
              <a:tr h="2417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noProof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СК «АРСЕНАЛ СТРАХУВАННЯ» </a:t>
                      </a:r>
                    </a:p>
                  </a:txBody>
                  <a:tcPr marL="35139" marR="351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35139" marR="351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759590"/>
                  </a:ext>
                </a:extLst>
              </a:tr>
              <a:tr h="2417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noProof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СК «Універсальна» </a:t>
                      </a:r>
                    </a:p>
                  </a:txBody>
                  <a:tcPr marL="35139" marR="351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35139" marR="351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935402"/>
                  </a:ext>
                </a:extLst>
              </a:tr>
              <a:tr h="2417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81075" algn="l"/>
                        </a:tabLst>
                        <a:defRPr/>
                      </a:pPr>
                      <a:r>
                        <a:rPr lang="uk-UA" sz="1100" b="1" noProof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СК «БРІТІШ АВТО КЛАБ»</a:t>
                      </a:r>
                    </a:p>
                  </a:txBody>
                  <a:tcPr marL="35139" marR="351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63</a:t>
                      </a:r>
                      <a:endParaRPr lang="uk-UA" sz="1100" b="1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39" marR="351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704539"/>
                  </a:ext>
                </a:extLst>
              </a:tr>
              <a:tr h="2417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noProof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СК «ІНГО Україна» </a:t>
                      </a:r>
                    </a:p>
                  </a:txBody>
                  <a:tcPr marL="35139" marR="351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35139" marR="351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94647"/>
                  </a:ext>
                </a:extLst>
              </a:tr>
              <a:tr h="2417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noProof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СО «Глобус»</a:t>
                      </a:r>
                    </a:p>
                  </a:txBody>
                  <a:tcPr marL="35139" marR="351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34</a:t>
                      </a:r>
                      <a:endParaRPr lang="uk-UA" sz="1100" b="1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39" marR="351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220882"/>
                  </a:ext>
                </a:extLst>
              </a:tr>
              <a:tr h="2417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noProof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СК «Європейський Страховий Альянс»</a:t>
                      </a:r>
                    </a:p>
                  </a:txBody>
                  <a:tcPr marL="35139" marR="351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</a:t>
                      </a:r>
                      <a:endParaRPr lang="uk-UA" sz="1100" b="1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39" marR="351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299179"/>
                  </a:ext>
                </a:extLst>
              </a:tr>
              <a:tr h="2417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noProof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uk-UA" sz="1100" b="1" noProof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 інші СК</a:t>
                      </a:r>
                    </a:p>
                  </a:txBody>
                  <a:tcPr marL="35139" marR="351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66</a:t>
                      </a:r>
                      <a:endParaRPr lang="uk-UA" sz="1100" b="1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39" marR="351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289889"/>
                  </a:ext>
                </a:extLst>
              </a:tr>
            </a:tbl>
          </a:graphicData>
        </a:graphic>
      </p:graphicFrame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AEDF752-AFFF-4873-9E03-AD38B0973CEB}"/>
              </a:ext>
            </a:extLst>
          </p:cNvPr>
          <p:cNvSpPr/>
          <p:nvPr/>
        </p:nvSpPr>
        <p:spPr>
          <a:xfrm>
            <a:off x="2568574" y="6443627"/>
            <a:ext cx="4133850" cy="23339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FFFFF">
                <a:lumMod val="75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000" i="1" kern="0" dirty="0">
                <a:solidFill>
                  <a:srgbClr val="740000"/>
                </a:solidFill>
              </a:rPr>
              <a:t>Тиждень безпеки дорожнього руху в Україні, Київ   21-27 травня 2018</a:t>
            </a:r>
            <a:endParaRPr kumimoji="0" lang="uk-UA" sz="1000" i="1" u="none" strike="noStrike" kern="0" cap="none" spc="0" normalizeH="0" baseline="0" dirty="0">
              <a:ln>
                <a:noFill/>
              </a:ln>
              <a:solidFill>
                <a:srgbClr val="74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76654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11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206780" cy="6907672"/>
          </a:xfrm>
          <a:prstGeom prst="rect">
            <a:avLst/>
          </a:prstGeom>
          <a:solidFill>
            <a:srgbClr val="CC3300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  <a:extLst/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556000" y="6146800"/>
            <a:ext cx="130232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  </a:t>
            </a:r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8688388" y="6508750"/>
            <a:ext cx="455612" cy="3492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573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uk-UA" sz="1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15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361950"/>
            <a:ext cx="1295400" cy="40005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54407" y="683769"/>
            <a:ext cx="5190703" cy="546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0" cap="none" spc="0" normalizeH="0" baseline="0" dirty="0">
                <a:ln>
                  <a:noFill/>
                </a:ln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On-line перевірка </a:t>
            </a:r>
          </a:p>
          <a:p>
            <a:pPr marL="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0" cap="none" spc="0" normalizeH="0" baseline="0" dirty="0">
                <a:ln>
                  <a:noFill/>
                </a:ln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наявності полісу ОСЦПВ</a:t>
            </a:r>
            <a:endParaRPr kumimoji="0" lang="uk-UA" sz="2000" b="1" i="0" u="none" strike="noStrike" kern="1200" cap="none" spc="0" normalizeH="0" baseline="0" dirty="0">
              <a:ln>
                <a:noFill/>
              </a:ln>
              <a:solidFill>
                <a:srgbClr val="7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Calibri"/>
              <a:cs typeface="Times New Roman"/>
            </a:endParaRPr>
          </a:p>
        </p:txBody>
      </p:sp>
      <p:pic>
        <p:nvPicPr>
          <p:cNvPr id="21" name="Picture 2" descr="Класичний український синьо-жовтий прапор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5312">
            <a:off x="7644803" y="244693"/>
            <a:ext cx="985834" cy="98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Прапор Євросоюзу 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3178">
            <a:off x="6642500" y="95875"/>
            <a:ext cx="1045695" cy="106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упити HUAWEI MediaPad T3 10 16GB Wi-Fi Gra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212" y="641855"/>
            <a:ext cx="1108400" cy="59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541389" y="4608992"/>
            <a:ext cx="6705601" cy="1595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               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 Р О Б Л Е М А</a:t>
            </a:r>
          </a:p>
          <a:p>
            <a:pPr marL="0" marR="0" lvl="0" indent="0" algn="just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00" b="1" i="1" u="none" strike="noStrike" kern="1200" cap="none" spc="0" normalizeH="0" baseline="0" noProof="0" dirty="0">
              <a:ln>
                <a:noFill/>
              </a:ln>
              <a:solidFill>
                <a:srgbClr val="7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00" b="1" i="1" u="none" strike="noStrike" kern="1200" cap="none" spc="0" normalizeH="0" baseline="0" noProof="0" dirty="0">
              <a:ln>
                <a:noFill/>
              </a:ln>
              <a:solidFill>
                <a:srgbClr val="7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700" b="1" i="0" u="none" strike="noStrike" kern="120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Нормативно-правова база МВС, в частині </a:t>
            </a:r>
            <a:r>
              <a:rPr kumimoji="0" lang="uk-UA" sz="1700" b="1" i="0" u="none" strike="noStrike" kern="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оn-line перевірки поліса ОСЦПВ,  дещо відстає від сучасних вимог</a:t>
            </a:r>
            <a:r>
              <a:rPr kumimoji="0" lang="uk-UA" sz="1700" b="1" i="0" u="none" strike="noStrike" kern="120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endParaRPr kumimoji="0" lang="uk-UA" sz="1700" b="0" i="0" u="none" strike="noStrike" kern="1200" cap="none" spc="0" normalizeH="0" baseline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4" name="Стрелка вправо 23"/>
          <p:cNvSpPr/>
          <p:nvPr/>
        </p:nvSpPr>
        <p:spPr bwMode="auto">
          <a:xfrm rot="5400000">
            <a:off x="4597766" y="4679972"/>
            <a:ext cx="348598" cy="628730"/>
          </a:xfrm>
          <a:prstGeom prst="rightArrow">
            <a:avLst/>
          </a:prstGeom>
          <a:solidFill>
            <a:srgbClr val="92D050">
              <a:alpha val="43000"/>
            </a:srgbClr>
          </a:solidFill>
          <a:ln w="0" cap="flat" cmpd="sng" algn="ctr">
            <a:solidFill>
              <a:srgbClr val="000000">
                <a:alpha val="40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74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D71594-072B-431A-81A8-3678E844EF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65" y="2168165"/>
            <a:ext cx="905803" cy="80177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339152-8781-4161-A656-3A1D37B1DAF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61" y="3238501"/>
            <a:ext cx="1295400" cy="801772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7E6DFF7-B12F-440B-97F5-7CD7D8FCEFB1}"/>
              </a:ext>
            </a:extLst>
          </p:cNvPr>
          <p:cNvSpPr/>
          <p:nvPr/>
        </p:nvSpPr>
        <p:spPr>
          <a:xfrm>
            <a:off x="1499897" y="1732444"/>
            <a:ext cx="6747093" cy="2785378"/>
          </a:xfrm>
          <a:prstGeom prst="rect">
            <a:avLst/>
          </a:prstGeom>
          <a:ln w="15875">
            <a:solidFill>
              <a:schemeClr val="bg2">
                <a:lumMod val="75000"/>
                <a:alpha val="31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Програмна інтеграція баз даних МТСБУ та Національної</a:t>
            </a:r>
          </a:p>
          <a:p>
            <a:pPr marL="0" marR="0" lvl="0" indent="0" algn="just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поліції України</a:t>
            </a:r>
          </a:p>
          <a:p>
            <a:pPr marL="0" marR="0" lvl="0" indent="0" algn="just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6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6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66700" marR="0" lvl="0" indent="-266700" algn="just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●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Можливість 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on-line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перевірки поліса страхувальником в будь- який час 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uk-UA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 оплати та після оплати Поліса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), 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підтвердження достовірності</a:t>
            </a:r>
          </a:p>
          <a:p>
            <a:pPr marL="0" marR="0" lvl="0" indent="0" algn="just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страхової послуги, запропонованої страховиком</a:t>
            </a:r>
          </a:p>
          <a:p>
            <a:pPr marL="0" marR="0" lvl="0" indent="0" algn="just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6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6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●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Планшети (комп'ютери) поліцейських мають 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</a:t>
            </a:r>
            <a:r>
              <a:rPr kumimoji="0" lang="uk-UA" sz="1700" b="1" i="0" u="none" strike="noStrike" kern="1200" cap="none" spc="0" normalizeH="0" baseline="0" noProof="0" dirty="0">
                <a:ln>
                  <a:noFill/>
                </a:ln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швидку кнопку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</a:t>
            </a:r>
          </a:p>
          <a:p>
            <a:pPr marL="0" marR="0" lvl="0" indent="0" algn="just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для перевірки поліса ОСЦПВ</a:t>
            </a:r>
          </a:p>
          <a:p>
            <a:pPr marL="0" marR="0" lvl="0" indent="0" algn="just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pic>
        <p:nvPicPr>
          <p:cNvPr id="17" name="Picture 4" descr="Переглянути вихідне зображення">
            <a:extLst>
              <a:ext uri="{FF2B5EF4-FFF2-40B4-BE49-F238E27FC236}">
                <a16:creationId xmlns:a16="http://schemas.microsoft.com/office/drawing/2014/main" id="{91414184-154B-4669-8DD5-187F9DDC6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514" y="3905262"/>
            <a:ext cx="1065304" cy="58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33D5BEA-27F0-48B4-960E-D9ED488D9DC1}"/>
              </a:ext>
            </a:extLst>
          </p:cNvPr>
          <p:cNvSpPr/>
          <p:nvPr/>
        </p:nvSpPr>
        <p:spPr>
          <a:xfrm>
            <a:off x="2568574" y="6443627"/>
            <a:ext cx="4133850" cy="23339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FFFFF">
                <a:lumMod val="75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000" i="1" kern="0" dirty="0">
                <a:solidFill>
                  <a:srgbClr val="740000"/>
                </a:solidFill>
              </a:rPr>
              <a:t>Тиждень безпеки дорожнього руху в Україні, Київ   21-27 травня 2018</a:t>
            </a:r>
            <a:endParaRPr kumimoji="0" lang="uk-UA" sz="1000" i="1" u="none" strike="noStrike" kern="0" cap="none" spc="0" normalizeH="0" baseline="0" dirty="0">
              <a:ln>
                <a:noFill/>
              </a:ln>
              <a:solidFill>
                <a:srgbClr val="74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95153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11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03" y="1"/>
            <a:ext cx="9167103" cy="6909396"/>
          </a:xfrm>
          <a:prstGeom prst="rect">
            <a:avLst/>
          </a:prstGeom>
          <a:solidFill>
            <a:srgbClr val="CC3300"/>
          </a:solidFill>
          <a:ln w="9525">
            <a:solidFill>
              <a:schemeClr val="bg1">
                <a:lumMod val="75000"/>
                <a:alpha val="49000"/>
              </a:schemeClr>
            </a:solidFill>
            <a:prstDash val="sysDash"/>
            <a:miter lim="800000"/>
            <a:headEnd/>
            <a:tailEnd/>
          </a:ln>
          <a:effectLst>
            <a:innerShdw blurRad="114300">
              <a:prstClr val="black"/>
            </a:innerShdw>
          </a:effectLst>
          <a:extLst/>
        </p:spPr>
      </p:pic>
      <p:sp>
        <p:nvSpPr>
          <p:cNvPr id="15" name="Прямоугольник 14"/>
          <p:cNvSpPr/>
          <p:nvPr/>
        </p:nvSpPr>
        <p:spPr>
          <a:xfrm>
            <a:off x="2631280" y="5313122"/>
            <a:ext cx="5700788" cy="289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uk-UA" sz="1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8688388" y="6508750"/>
            <a:ext cx="455612" cy="3492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573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uk-UA" sz="1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16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361950"/>
            <a:ext cx="1295400" cy="40005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01993" y="523473"/>
            <a:ext cx="5177754" cy="309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dirty="0">
                <a:solidFill>
                  <a:srgbClr val="003300"/>
                </a:solidFill>
                <a:latin typeface="Times New Roman"/>
              </a:rPr>
              <a:t>Е</a:t>
            </a:r>
            <a:r>
              <a:rPr kumimoji="0" lang="uk-UA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лектронний</a:t>
            </a: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 </a:t>
            </a:r>
            <a:r>
              <a:rPr lang="uk-UA" sz="2000" b="1" dirty="0">
                <a:solidFill>
                  <a:srgbClr val="003300"/>
                </a:solidFill>
                <a:latin typeface="Times New Roman"/>
              </a:rPr>
              <a:t>є</a:t>
            </a:r>
            <a:r>
              <a:rPr kumimoji="0" lang="uk-UA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вропротокол</a:t>
            </a:r>
            <a:endParaRPr kumimoji="0" lang="uk-UA" sz="20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pic>
        <p:nvPicPr>
          <p:cNvPr id="21" name="Picture 2" descr="Класичний український синьо-жовтий прапор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5312">
            <a:off x="7644803" y="244693"/>
            <a:ext cx="985834" cy="98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Прапор Євросоюзу 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3178">
            <a:off x="6642500" y="95875"/>
            <a:ext cx="1045695" cy="106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Результат пошуку зображень за запитом &quot;картинка інновації у страхуванні&quot;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1000" contras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82" y="3157236"/>
            <a:ext cx="1914524" cy="164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storage.agravery.com/uploads/files/%283%29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04" y="1955677"/>
            <a:ext cx="1141447" cy="55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Переглянути вихідне зображення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9" y="2476743"/>
            <a:ext cx="1177594" cy="60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40110" y="853674"/>
            <a:ext cx="1926687" cy="289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dtp.mtsbu.ua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7" name="Стрелка вправо 26"/>
          <p:cNvSpPr/>
          <p:nvPr/>
        </p:nvSpPr>
        <p:spPr bwMode="auto">
          <a:xfrm rot="5400000">
            <a:off x="3462388" y="2098078"/>
            <a:ext cx="553999" cy="561583"/>
          </a:xfrm>
          <a:prstGeom prst="rightArrow">
            <a:avLst/>
          </a:prstGeom>
          <a:solidFill>
            <a:srgbClr val="92D050">
              <a:alpha val="61000"/>
            </a:srgbClr>
          </a:solidFill>
          <a:ln w="0" cap="flat" cmpd="sng" algn="ctr">
            <a:solidFill>
              <a:srgbClr val="000000">
                <a:alpha val="40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 bwMode="auto">
          <a:xfrm>
            <a:off x="1978133" y="1193185"/>
            <a:ext cx="5628651" cy="917016"/>
          </a:xfrm>
          <a:prstGeom prst="horizontalScroll">
            <a:avLst/>
          </a:prstGeom>
          <a:solidFill>
            <a:schemeClr val="bg1">
              <a:lumMod val="95000"/>
              <a:alpha val="7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●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uk-UA" sz="1300" b="1" dirty="0">
                <a:solidFill>
                  <a:srgbClr val="740000"/>
                </a:solidFill>
              </a:rPr>
              <a:t>Е</a:t>
            </a:r>
            <a:r>
              <a:rPr kumimoji="0" lang="uk-UA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лектронний</a:t>
            </a:r>
            <a:r>
              <a:rPr kumimoji="0" lang="uk-UA" sz="1300" b="1" i="0" u="none" strike="noStrike" kern="1200" cap="none" spc="0" normalizeH="0" baseline="0" noProof="0" dirty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uk-UA" sz="1300" b="1" dirty="0">
                <a:solidFill>
                  <a:srgbClr val="740000"/>
                </a:solidFill>
              </a:rPr>
              <a:t>є</a:t>
            </a:r>
            <a:r>
              <a:rPr kumimoji="0" lang="uk-UA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вропротокол</a:t>
            </a:r>
            <a:r>
              <a:rPr kumimoji="0" lang="uk-UA" sz="1300" b="1" i="0" u="none" strike="noStrike" kern="1200" cap="none" spc="0" normalizeH="0" baseline="0" noProof="0" dirty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uk-UA" sz="13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сучасний, зручний та швидкий спосіб оформлення Повідомлення про ДТП  у будь-якому регіоні України без виклику представників Національної поліції запроваджений </a:t>
            </a:r>
            <a:r>
              <a:rPr lang="uk-UA" sz="1300" b="1" dirty="0">
                <a:solidFill>
                  <a:srgbClr val="740000"/>
                </a:solidFill>
              </a:rPr>
              <a:t>з</a:t>
            </a:r>
            <a:r>
              <a:rPr kumimoji="0" lang="uk-UA" sz="1300" b="1" i="0" u="none" strike="noStrike" kern="1200" cap="none" spc="0" normalizeH="0" baseline="0" noProof="0" dirty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 жовтня 2017 </a:t>
            </a:r>
            <a:r>
              <a:rPr kumimoji="0" lang="uk-UA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року, </a:t>
            </a:r>
            <a:r>
              <a:rPr kumimoji="0" lang="uk-UA" sz="1300" b="0" i="0" u="none" strike="noStrike" kern="1200" cap="none" spc="0" normalizeH="0" baseline="0" noProof="0" dirty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максимально інтегрований  з ЦБД МТСБУ </a:t>
            </a:r>
            <a:endParaRPr kumimoji="0" lang="uk-UA" sz="1300" b="0" i="0" u="none" strike="noStrike" kern="1200" cap="none" spc="0" normalizeH="0" baseline="0" noProof="0" dirty="0">
              <a:ln>
                <a:noFill/>
              </a:ln>
              <a:solidFill>
                <a:srgbClr val="740000"/>
              </a:solidFill>
              <a:effectLst/>
              <a:uLnTx/>
              <a:uFillTx/>
              <a:latin typeface="Times New Roman"/>
              <a:ea typeface="Calibri"/>
              <a:cs typeface="Times New Roman"/>
            </a:endParaRPr>
          </a:p>
        </p:txBody>
      </p:sp>
      <p:sp>
        <p:nvSpPr>
          <p:cNvPr id="33" name="Oval 9"/>
          <p:cNvSpPr>
            <a:spLocks noChangeArrowheads="1"/>
          </p:cNvSpPr>
          <p:nvPr/>
        </p:nvSpPr>
        <p:spPr bwMode="auto">
          <a:xfrm>
            <a:off x="1428477" y="1395620"/>
            <a:ext cx="338174" cy="304800"/>
          </a:xfrm>
          <a:prstGeom prst="ellipse">
            <a:avLst/>
          </a:prstGeom>
          <a:noFill/>
          <a:ln w="28440">
            <a:solidFill>
              <a:srgbClr val="006600">
                <a:alpha val="5200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!</a:t>
            </a:r>
            <a:endParaRPr kumimoji="0" lang="uk-UA" sz="20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charset="0"/>
              <a:ea typeface="+mn-ea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344340" y="5528046"/>
            <a:ext cx="6204219" cy="58086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FFFFF">
                <a:lumMod val="75000"/>
              </a:srgbClr>
            </a:outerShdw>
          </a:effectLst>
        </p:spPr>
        <p:txBody>
          <a:bodyPr wrap="square">
            <a:spAutoFit/>
          </a:bodyPr>
          <a:lstStyle/>
          <a:p>
            <a:pPr lvl="0"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050" b="1" i="1" kern="0" dirty="0">
                <a:solidFill>
                  <a:srgbClr val="740000"/>
                </a:solidFill>
              </a:rPr>
              <a:t>«ЦЕ - НАЙКРАЩЕ, ЩО ЗРОБЛЕНО ДЛЯ БЛАГА ВОДІЇВ, ЖЕРТВ ДТП</a:t>
            </a:r>
          </a:p>
          <a:p>
            <a:pPr lvl="0"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050" b="1" i="1" kern="0" dirty="0">
                <a:solidFill>
                  <a:srgbClr val="740000"/>
                </a:solidFill>
              </a:rPr>
              <a:t> ТА НАЦІОНАЛЬНОЇ ПОЛІЦІЇ»</a:t>
            </a:r>
          </a:p>
          <a:p>
            <a:pPr lvl="0"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uk-UA" sz="1000" b="1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(відгуки на  </a:t>
            </a:r>
            <a:r>
              <a:rPr kumimoji="0" lang="uk-UA" sz="1000" b="1" i="1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Facebook</a:t>
            </a:r>
            <a:r>
              <a:rPr kumimoji="0" lang="uk-UA" sz="1000" b="1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959301" y="3302269"/>
            <a:ext cx="3026217" cy="1054135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>
            <a:outerShdw blurRad="50800" dist="50800" dir="5400000" algn="ctr" rotWithShape="0">
              <a:srgbClr val="FFFFFF">
                <a:lumMod val="75000"/>
              </a:srgbClr>
            </a:outerShdw>
          </a:effectLst>
        </p:spPr>
        <p:txBody>
          <a:bodyPr wrap="square">
            <a:spAutoFit/>
          </a:bodyPr>
          <a:lstStyle/>
          <a:p>
            <a:pPr marL="174625" marR="0" lvl="0" indent="-174625" algn="just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◙ </a:t>
            </a:r>
            <a:r>
              <a:rPr kumimoji="0" lang="uk-UA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 </a:t>
            </a:r>
            <a:r>
              <a:rPr kumimoji="0" lang="uk-UA" sz="1500" b="1" i="0" u="none" strike="noStrike" kern="1200" cap="none" spc="0" normalizeH="0" baseline="0" noProof="0" dirty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2018 році </a:t>
            </a:r>
            <a:r>
              <a:rPr kumimoji="0" lang="uk-UA" sz="1500" b="0" i="1" u="none" strike="noStrike" kern="1200" cap="none" spc="0" normalizeH="0" baseline="0" noProof="0" dirty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(станом на 25.04.2018) </a:t>
            </a:r>
            <a:r>
              <a:rPr kumimoji="0" lang="uk-UA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оформлено </a:t>
            </a:r>
            <a:r>
              <a:rPr kumimoji="0" lang="uk-UA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2 145 </a:t>
            </a:r>
            <a:r>
              <a:rPr lang="uk-UA" sz="1500" dirty="0">
                <a:solidFill>
                  <a:srgbClr val="000000"/>
                </a:solidFill>
              </a:rPr>
              <a:t>є</a:t>
            </a:r>
            <a:r>
              <a:rPr kumimoji="0" lang="uk-UA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вропротоколів</a:t>
            </a:r>
            <a:r>
              <a:rPr kumimoji="0" lang="uk-UA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з них  </a:t>
            </a:r>
            <a:r>
              <a:rPr kumimoji="0" lang="uk-UA" sz="1500" b="1" i="0" u="none" strike="noStrike" kern="1200" cap="none" spc="0" normalizeH="0" baseline="0" noProof="0" dirty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9,0%</a:t>
            </a:r>
            <a:r>
              <a:rPr kumimoji="0" lang="uk-UA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</a:t>
            </a:r>
            <a:r>
              <a:rPr kumimoji="0" lang="uk-UA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194 </a:t>
            </a:r>
            <a:r>
              <a:rPr kumimoji="0" lang="uk-UA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штуки</a:t>
            </a:r>
            <a:r>
              <a:rPr kumimoji="0" lang="uk-UA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 </a:t>
            </a:r>
            <a:r>
              <a:rPr kumimoji="0" lang="uk-UA" sz="1500" b="1" i="0" u="none" strike="noStrike" kern="1200" cap="none" spc="0" normalizeH="0" baseline="0" noProof="0" dirty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електронному форматі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6FC96DB8-7A49-438D-B8B6-D4703D86AFF9}"/>
              </a:ext>
            </a:extLst>
          </p:cNvPr>
          <p:cNvSpPr/>
          <p:nvPr/>
        </p:nvSpPr>
        <p:spPr>
          <a:xfrm>
            <a:off x="2218833" y="2714594"/>
            <a:ext cx="3041111" cy="2233945"/>
          </a:xfrm>
          <a:prstGeom prst="rect">
            <a:avLst/>
          </a:prstGeom>
          <a:solidFill>
            <a:srgbClr val="92D050">
              <a:alpha val="10000"/>
            </a:srgbClr>
          </a:solidFill>
          <a:ln w="15875">
            <a:solidFill>
              <a:schemeClr val="bg2">
                <a:lumMod val="75000"/>
                <a:alpha val="42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500" b="1" i="0" u="none" strike="noStrike" kern="1200" cap="none" spc="0" normalizeH="0" baseline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Умови застосування:</a:t>
            </a:r>
          </a:p>
          <a:p>
            <a:pPr marL="0" marR="0" lvl="0" indent="0" algn="l" defTabSz="914400" rtl="0" eaLnBrk="1" fontAlgn="base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600" b="0" i="0" u="none" strike="noStrike" kern="1200" cap="none" spc="0" normalizeH="0" baseline="0" dirty="0">
              <a:ln>
                <a:noFill/>
              </a:ln>
              <a:solidFill>
                <a:srgbClr val="74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80975" marR="0" lvl="0" indent="-180975" algn="l" defTabSz="914400" rtl="0" eaLnBrk="1" fontAlgn="base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0" u="none" strike="noStrike" kern="1200" cap="none" spc="0" normalizeH="0" baseline="0" dirty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●</a:t>
            </a:r>
            <a:r>
              <a:rPr kumimoji="0" lang="uk-UA" sz="15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uk-UA" sz="1300" b="0" i="1" u="none" strike="noStrike" kern="1200" cap="none" spc="0" normalizeH="0" baseline="0" dirty="0">
                <a:ln>
                  <a:noFill/>
                </a:ln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відсутні травмовані чи загиблі </a:t>
            </a:r>
            <a:r>
              <a:rPr kumimoji="0" lang="uk-UA" sz="13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  ДТП люди</a:t>
            </a:r>
          </a:p>
          <a:p>
            <a:pPr marL="0" marR="0" lvl="0" indent="0" algn="l" defTabSz="914400" rtl="0" eaLnBrk="1" fontAlgn="base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0" u="none" strike="noStrike" kern="1200" cap="none" spc="0" normalizeH="0" baseline="0" dirty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●</a:t>
            </a:r>
            <a:r>
              <a:rPr kumimoji="0" lang="uk-UA" sz="1300" b="0" i="0" u="none" strike="noStrike" kern="1200" cap="none" spc="0" normalizeH="0" baseline="0" dirty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uk-UA" sz="13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усіх водіїв - учасників ДТП </a:t>
            </a:r>
            <a:r>
              <a:rPr kumimoji="0" lang="uk-UA" sz="1300" i="1" u="none" strike="noStrike" kern="1200" cap="none" spc="0" normalizeH="0" baseline="0" dirty="0">
                <a:ln>
                  <a:noFill/>
                </a:ln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є чинні</a:t>
            </a:r>
          </a:p>
          <a:p>
            <a:pPr marL="0" marR="0" lvl="0" indent="0" algn="l" defTabSz="914400" rtl="0" eaLnBrk="1" fontAlgn="base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300" b="0" i="1" u="none" strike="noStrike" kern="1200" cap="none" spc="0" normalizeH="0" baseline="0" dirty="0">
                <a:ln>
                  <a:noFill/>
                </a:ln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поліси ОСЦПВ</a:t>
            </a:r>
          </a:p>
          <a:p>
            <a:pPr marL="0" marR="0" lvl="0" indent="0" algn="l" defTabSz="914400" rtl="0" eaLnBrk="1" fontAlgn="base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0" u="none" strike="noStrike" kern="1200" cap="none" spc="0" normalizeH="0" baseline="0" dirty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●</a:t>
            </a:r>
            <a:r>
              <a:rPr kumimoji="0" lang="uk-UA" sz="1300" b="0" i="0" u="none" strike="noStrike" kern="1200" cap="none" spc="0" normalizeH="0" baseline="0" dirty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uk-UA" sz="13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 водіїв </a:t>
            </a:r>
            <a:r>
              <a:rPr kumimoji="0" lang="uk-UA" sz="1300" b="0" i="1" u="none" strike="noStrike" kern="1200" cap="none" spc="0" normalizeH="0" baseline="0" dirty="0">
                <a:ln>
                  <a:noFill/>
                </a:ln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немає розбіжностей щодо</a:t>
            </a:r>
          </a:p>
          <a:p>
            <a:pPr marL="0" marR="0" lvl="0" indent="0" algn="l" defTabSz="914400" rtl="0" eaLnBrk="1" fontAlgn="base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3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обставин ДТП </a:t>
            </a:r>
          </a:p>
          <a:p>
            <a:pPr marL="180975" marR="0" lvl="0" indent="-180975" algn="l" defTabSz="914400" rtl="0" eaLnBrk="1" fontAlgn="base" latinLnBrk="0" hangingPunct="1">
              <a:lnSpc>
                <a:spcPts val="1300"/>
              </a:lnSpc>
              <a:spcBef>
                <a:spcPts val="1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0" u="none" strike="noStrike" kern="1200" cap="none" spc="0" normalizeH="0" baseline="0" dirty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●</a:t>
            </a:r>
            <a:r>
              <a:rPr kumimoji="0" lang="uk-UA" sz="1300" b="0" i="0" u="none" strike="noStrike" kern="1200" cap="none" spc="0" normalizeH="0" baseline="0" dirty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uk-UA" sz="1300" b="0" i="1" u="none" strike="noStrike" kern="1200" cap="none" spc="0" normalizeH="0" baseline="0" dirty="0">
                <a:ln>
                  <a:noFill/>
                </a:ln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водії тверезі</a:t>
            </a:r>
            <a:r>
              <a:rPr kumimoji="0" lang="uk-UA" sz="13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а також у них </a:t>
            </a:r>
            <a:r>
              <a:rPr kumimoji="0" lang="uk-UA" sz="1300" b="0" i="1" u="none" strike="noStrike" kern="1200" cap="none" spc="0" normalizeH="0" baseline="0" dirty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немає ознак впливу  наркотиків чи лікарських препаратів</a:t>
            </a:r>
          </a:p>
          <a:p>
            <a:pPr marL="180975" marR="0" lvl="0" indent="-180975" algn="l" defTabSz="914400" rtl="0" eaLnBrk="1" fontAlgn="base" latinLnBrk="0" hangingPunct="1">
              <a:lnSpc>
                <a:spcPts val="1300"/>
              </a:lnSpc>
              <a:spcBef>
                <a:spcPts val="1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0" u="none" strike="noStrike" kern="1200" cap="none" spc="0" normalizeH="0" baseline="0" dirty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●</a:t>
            </a:r>
            <a:r>
              <a:rPr kumimoji="0" lang="uk-UA" sz="1300" b="0" i="0" u="none" strike="noStrike" kern="1200" cap="none" spc="0" normalizeH="0" baseline="0" dirty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uk-UA" sz="1300" b="1" i="1" u="none" strike="noStrike" kern="1200" cap="none" spc="0" normalizeH="0" baseline="0" dirty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розмір збитку лімітований</a:t>
            </a:r>
            <a:r>
              <a:rPr kumimoji="0" lang="uk-UA" sz="13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на сьогодні </a:t>
            </a:r>
            <a:r>
              <a:rPr lang="uk-UA" sz="1300" dirty="0">
                <a:solidFill>
                  <a:srgbClr val="000000"/>
                </a:solidFill>
              </a:rPr>
              <a:t>с</a:t>
            </a:r>
            <a:r>
              <a:rPr kumimoji="0" lang="uk-UA" sz="13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кладає </a:t>
            </a:r>
            <a:r>
              <a:rPr kumimoji="0" lang="uk-UA" sz="1300" b="1" i="0" u="none" strike="noStrike" kern="1200" cap="none" spc="0" normalizeH="0" baseline="0" dirty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50 000 </a:t>
            </a:r>
            <a:r>
              <a:rPr kumimoji="0" lang="uk-UA" sz="13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грн.</a:t>
            </a:r>
          </a:p>
        </p:txBody>
      </p:sp>
      <p:sp>
        <p:nvSpPr>
          <p:cNvPr id="31" name="Стрелка вправо 26">
            <a:extLst>
              <a:ext uri="{FF2B5EF4-FFF2-40B4-BE49-F238E27FC236}">
                <a16:creationId xmlns:a16="http://schemas.microsoft.com/office/drawing/2014/main" id="{91D0E3E0-E746-401E-B6A6-2355DBDCA683}"/>
              </a:ext>
            </a:extLst>
          </p:cNvPr>
          <p:cNvSpPr/>
          <p:nvPr/>
        </p:nvSpPr>
        <p:spPr bwMode="auto">
          <a:xfrm>
            <a:off x="5337320" y="3594449"/>
            <a:ext cx="606724" cy="561583"/>
          </a:xfrm>
          <a:prstGeom prst="rightArrow">
            <a:avLst/>
          </a:prstGeom>
          <a:solidFill>
            <a:srgbClr val="92D050">
              <a:alpha val="61000"/>
            </a:srgbClr>
          </a:solidFill>
          <a:ln w="0" cap="flat" cmpd="sng" algn="ctr">
            <a:solidFill>
              <a:srgbClr val="000000">
                <a:alpha val="40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2E5C617D-FE6E-45E5-872C-EDA70272CCA0}"/>
              </a:ext>
            </a:extLst>
          </p:cNvPr>
          <p:cNvSpPr/>
          <p:nvPr/>
        </p:nvSpPr>
        <p:spPr bwMode="auto">
          <a:xfrm>
            <a:off x="3676650" y="4646751"/>
            <a:ext cx="514220" cy="302916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4" name="Oval 9">
            <a:extLst>
              <a:ext uri="{FF2B5EF4-FFF2-40B4-BE49-F238E27FC236}">
                <a16:creationId xmlns:a16="http://schemas.microsoft.com/office/drawing/2014/main" id="{59F1A460-68D2-49CA-891B-DC80CA575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4340" y="2790070"/>
            <a:ext cx="338174" cy="298886"/>
          </a:xfrm>
          <a:prstGeom prst="ellipse">
            <a:avLst/>
          </a:prstGeom>
          <a:noFill/>
          <a:ln w="2844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NB</a:t>
            </a:r>
            <a:endParaRPr kumimoji="0" lang="uk-UA" sz="1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charset="0"/>
              <a:ea typeface="+mn-ea"/>
              <a:cs typeface="Times New Roman" pitchFamily="18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07DB26A-9A3B-4051-9EF7-9A28DB68B8D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369" y="5580936"/>
            <a:ext cx="285145" cy="267778"/>
          </a:xfrm>
          <a:prstGeom prst="rect">
            <a:avLst/>
          </a:prstGeom>
        </p:spPr>
      </p:pic>
      <p:sp>
        <p:nvSpPr>
          <p:cNvPr id="26" name="Rectangle 3">
            <a:extLst>
              <a:ext uri="{FF2B5EF4-FFF2-40B4-BE49-F238E27FC236}">
                <a16:creationId xmlns:a16="http://schemas.microsoft.com/office/drawing/2014/main" id="{9BA60123-E496-4013-B8CF-B40E4FC5C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9301" y="4393329"/>
            <a:ext cx="388871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* </a:t>
            </a: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Дані ЦБД МТСБУ  станом на 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25</a:t>
            </a: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.0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4</a:t>
            </a: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.2018</a:t>
            </a:r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srgbClr val="74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703E689-3D88-4E43-AFB3-C938937F250F}"/>
              </a:ext>
            </a:extLst>
          </p:cNvPr>
          <p:cNvSpPr/>
          <p:nvPr/>
        </p:nvSpPr>
        <p:spPr>
          <a:xfrm>
            <a:off x="2568574" y="6443627"/>
            <a:ext cx="4133850" cy="23339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FFFFF">
                <a:lumMod val="75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000" i="1" kern="0" dirty="0">
                <a:solidFill>
                  <a:srgbClr val="740000"/>
                </a:solidFill>
              </a:rPr>
              <a:t>Тиждень безпеки дорожнього руху в Україні, Київ   21-27 травня 2018</a:t>
            </a:r>
            <a:endParaRPr kumimoji="0" lang="uk-UA" sz="1000" i="1" u="none" strike="noStrike" kern="0" cap="none" spc="0" normalizeH="0" baseline="0" dirty="0">
              <a:ln>
                <a:noFill/>
              </a:ln>
              <a:solidFill>
                <a:srgbClr val="74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13620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11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381" cy="6909397"/>
          </a:xfrm>
          <a:prstGeom prst="rect">
            <a:avLst/>
          </a:prstGeom>
          <a:solidFill>
            <a:srgbClr val="CC3300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  <a:extLst/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556000" y="6146800"/>
            <a:ext cx="130232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  </a:t>
            </a:r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8688388" y="6508750"/>
            <a:ext cx="455612" cy="3492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573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uk-UA" sz="1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17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361950"/>
            <a:ext cx="1295400" cy="400050"/>
          </a:xfrm>
          <a:prstGeom prst="rect">
            <a:avLst/>
          </a:prstGeom>
        </p:spPr>
      </p:pic>
      <p:pic>
        <p:nvPicPr>
          <p:cNvPr id="21" name="Picture 2" descr="Класичний український синьо-жовтий прапор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5312">
            <a:off x="7644803" y="244693"/>
            <a:ext cx="985834" cy="98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Прапор Євросоюзу 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3178">
            <a:off x="6642500" y="95875"/>
            <a:ext cx="1045695" cy="106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2342276" y="631418"/>
            <a:ext cx="4494212" cy="726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7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b="1" i="0" u="none" strike="noStrike" kern="1200" cap="none" spc="0" normalizeH="0" baseline="0" dirty="0">
                <a:ln>
                  <a:noFill/>
                </a:ln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Автоматизація </a:t>
            </a:r>
          </a:p>
          <a:p>
            <a:pPr marL="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b="1" i="0" u="none" strike="noStrike" kern="1200" cap="none" spc="0" normalizeH="0" baseline="0" dirty="0">
                <a:ln>
                  <a:noFill/>
                </a:ln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 pitchFamily="18" charset="0"/>
              </a:rPr>
              <a:t>регламентних виплат</a:t>
            </a:r>
            <a:endParaRPr kumimoji="0" lang="uk-UA" sz="2200" b="1" i="1" u="none" strike="noStrike" kern="1200" cap="none" spc="0" normalizeH="0" baseline="0" dirty="0">
              <a:ln>
                <a:noFill/>
              </a:ln>
              <a:solidFill>
                <a:srgbClr val="7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31" name="Oval 9"/>
          <p:cNvSpPr>
            <a:spLocks noChangeArrowheads="1"/>
          </p:cNvSpPr>
          <p:nvPr/>
        </p:nvSpPr>
        <p:spPr bwMode="auto">
          <a:xfrm>
            <a:off x="2153455" y="2039406"/>
            <a:ext cx="325438" cy="309563"/>
          </a:xfrm>
          <a:prstGeom prst="ellipse">
            <a:avLst/>
          </a:prstGeom>
          <a:solidFill>
            <a:srgbClr val="265C2B">
              <a:alpha val="12000"/>
            </a:srgbClr>
          </a:solidFill>
          <a:ln w="12700">
            <a:solidFill>
              <a:schemeClr val="bg1">
                <a:lumMod val="75000"/>
              </a:schemeClr>
            </a:solidFill>
            <a:prstDash val="sysDash"/>
            <a:miter lim="800000"/>
            <a:headEnd/>
            <a:tailEnd/>
          </a:ln>
          <a:extLst/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■</a:t>
            </a:r>
            <a:endParaRPr kumimoji="0" lang="uk-UA" sz="1400" b="1" i="0" u="none" strike="noStrike" kern="1200" cap="none" spc="0" normalizeH="0" baseline="0" noProof="0" dirty="0">
              <a:ln>
                <a:noFill/>
              </a:ln>
              <a:solidFill>
                <a:srgbClr val="740000"/>
              </a:solidFill>
              <a:effectLst/>
              <a:uLnTx/>
              <a:uFillTx/>
              <a:latin typeface="Arial" charset="0"/>
              <a:ea typeface="+mn-ea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504995" y="1970565"/>
            <a:ext cx="5700788" cy="836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 pitchFamily="18" charset="0"/>
              </a:rPr>
              <a:t>Автоматизована  система регламентних виплат  </a:t>
            </a:r>
          </a:p>
          <a:p>
            <a:pPr marL="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(</a:t>
            </a:r>
            <a:r>
              <a:rPr kumimoji="0" lang="uk-UA" sz="1200" b="1" i="1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Запроваджена в МТСБУ з </a:t>
            </a:r>
            <a:r>
              <a:rPr kumimoji="0" lang="uk-UA" sz="1400" b="1" i="1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2016 </a:t>
            </a:r>
            <a:r>
              <a:rPr kumimoji="0" lang="uk-UA" sz="1200" b="1" i="1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року</a:t>
            </a:r>
            <a:r>
              <a:rPr kumimoji="0" lang="uk-UA" sz="1200" b="0" i="1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1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Програмне забезпечення охоплює спектр завдань від   реєстрації заяви до проведення виплати)</a:t>
            </a:r>
          </a:p>
        </p:txBody>
      </p:sp>
      <p:pic>
        <p:nvPicPr>
          <p:cNvPr id="24" name="Picture 14" descr="Результат пошуку зображень за запитом &quot;картинка інновації у страхуванні&quot;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1000" contras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94" y="2895965"/>
            <a:ext cx="1772012" cy="13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dengi_1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87" y="3930408"/>
            <a:ext cx="895572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dengi_4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92" y="3484841"/>
            <a:ext cx="565583" cy="49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Результат пошуку зображень за запитом &quot;зелена карта в картинках&quot;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62000"/>
                    </a14:imgEffect>
                    <a14:imgEffect>
                      <a14:brightnessContrast bright="20000" contras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716" y="3819329"/>
            <a:ext cx="438620" cy="40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: вверх-вниз 1">
            <a:extLst>
              <a:ext uri="{FF2B5EF4-FFF2-40B4-BE49-F238E27FC236}">
                <a16:creationId xmlns:a16="http://schemas.microsoft.com/office/drawing/2014/main" id="{87EB839B-F376-4175-A399-13F74CDDF901}"/>
              </a:ext>
            </a:extLst>
          </p:cNvPr>
          <p:cNvSpPr/>
          <p:nvPr/>
        </p:nvSpPr>
        <p:spPr bwMode="auto">
          <a:xfrm>
            <a:off x="4601152" y="2921155"/>
            <a:ext cx="601444" cy="882577"/>
          </a:xfrm>
          <a:prstGeom prst="upDownArrow">
            <a:avLst/>
          </a:prstGeom>
          <a:pattFill prst="pct50">
            <a:fgClr>
              <a:srgbClr val="92D050"/>
            </a:fgClr>
            <a:bgClr>
              <a:schemeClr val="bg1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0" name="Picture 4" descr="dengi_18">
            <a:extLst>
              <a:ext uri="{FF2B5EF4-FFF2-40B4-BE49-F238E27FC236}">
                <a16:creationId xmlns:a16="http://schemas.microsoft.com/office/drawing/2014/main" id="{2716B3CE-68AD-4CF9-8016-E85A95579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-22000"/>
                    </a14:imgEffect>
                    <a14:imgEffect>
                      <a14:brightnessContrast bright="11000" contras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0528">
            <a:off x="261896" y="2514563"/>
            <a:ext cx="1052296" cy="892236"/>
          </a:xfrm>
          <a:prstGeom prst="rect">
            <a:avLst/>
          </a:prstGeom>
          <a:noFill/>
        </p:spPr>
      </p:pic>
      <p:graphicFrame>
        <p:nvGraphicFramePr>
          <p:cNvPr id="26" name="Таблица 25">
            <a:extLst>
              <a:ext uri="{FF2B5EF4-FFF2-40B4-BE49-F238E27FC236}">
                <a16:creationId xmlns:a16="http://schemas.microsoft.com/office/drawing/2014/main" id="{D8ABDE04-2EE9-472C-85EA-36BB0A2DFF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603877"/>
              </p:ext>
            </p:extLst>
          </p:nvPr>
        </p:nvGraphicFramePr>
        <p:xfrm>
          <a:off x="2504995" y="4814074"/>
          <a:ext cx="5116976" cy="1264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3178">
                  <a:extLst>
                    <a:ext uri="{9D8B030D-6E8A-4147-A177-3AD203B41FA5}">
                      <a16:colId xmlns:a16="http://schemas.microsoft.com/office/drawing/2014/main" val="4177277451"/>
                    </a:ext>
                  </a:extLst>
                </a:gridCol>
                <a:gridCol w="1973055">
                  <a:extLst>
                    <a:ext uri="{9D8B030D-6E8A-4147-A177-3AD203B41FA5}">
                      <a16:colId xmlns:a16="http://schemas.microsoft.com/office/drawing/2014/main" val="3953313967"/>
                    </a:ext>
                  </a:extLst>
                </a:gridCol>
                <a:gridCol w="2410743">
                  <a:extLst>
                    <a:ext uri="{9D8B030D-6E8A-4147-A177-3AD203B41FA5}">
                      <a16:colId xmlns:a16="http://schemas.microsoft.com/office/drawing/2014/main" val="133222900"/>
                    </a:ext>
                  </a:extLst>
                </a:gridCol>
              </a:tblGrid>
              <a:tr h="203955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Роки</a:t>
                      </a:r>
                      <a:endParaRPr lang="uk-UA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uk-UA" sz="1200" b="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Кількість потерпілих, </a:t>
                      </a:r>
                      <a:r>
                        <a:rPr lang="uk-UA" sz="1200" b="0" i="1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осіб</a:t>
                      </a:r>
                      <a:endParaRPr lang="uk-UA" sz="1200" b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uk-UA" sz="1200" b="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Питома вага потерпілих, </a:t>
                      </a:r>
                      <a:r>
                        <a:rPr lang="ru-RU" sz="12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%</a:t>
                      </a:r>
                      <a:endParaRPr lang="uk-UA" sz="1200" b="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5963752"/>
                  </a:ext>
                </a:extLst>
              </a:tr>
              <a:tr h="254944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n-US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(VIII-XII)</a:t>
                      </a:r>
                      <a:endParaRPr lang="ru-RU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2016</a:t>
                      </a:r>
                      <a:endParaRPr lang="uk-UA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609</a:t>
                      </a:r>
                      <a:endParaRPr lang="uk-U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600" b="1" dirty="0">
                          <a:solidFill>
                            <a:srgbClr val="740000"/>
                          </a:solidFill>
                        </a:rPr>
                        <a:t>12,02</a:t>
                      </a:r>
                      <a:endParaRPr lang="uk-UA" sz="1600" b="1" dirty="0">
                        <a:solidFill>
                          <a:srgbClr val="74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597822"/>
                  </a:ext>
                </a:extLst>
              </a:tr>
              <a:tr h="254944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2017</a:t>
                      </a:r>
                      <a:endParaRPr lang="uk-UA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3 327</a:t>
                      </a:r>
                      <a:endParaRPr lang="uk-U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600" b="1" dirty="0">
                          <a:solidFill>
                            <a:srgbClr val="740000"/>
                          </a:solidFill>
                        </a:rPr>
                        <a:t>47,25</a:t>
                      </a:r>
                      <a:endParaRPr lang="uk-UA" sz="1600" b="1" dirty="0">
                        <a:solidFill>
                          <a:srgbClr val="74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60702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1-й кв</a:t>
                      </a:r>
                      <a:r>
                        <a:rPr lang="ru-RU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.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2018</a:t>
                      </a:r>
                      <a:endParaRPr lang="uk-UA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1 163</a:t>
                      </a:r>
                      <a:endParaRPr lang="uk-U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600" b="1" dirty="0">
                          <a:solidFill>
                            <a:srgbClr val="740000"/>
                          </a:solidFill>
                        </a:rPr>
                        <a:t>50,26</a:t>
                      </a:r>
                      <a:endParaRPr lang="uk-UA" sz="1600" b="1" dirty="0">
                        <a:solidFill>
                          <a:srgbClr val="74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0393180"/>
                  </a:ext>
                </a:extLst>
              </a:tr>
            </a:tbl>
          </a:graphicData>
        </a:graphic>
      </p:graphicFrame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F8A670A7-3F0B-4B05-9F7A-5DC51796E1CE}"/>
              </a:ext>
            </a:extLst>
          </p:cNvPr>
          <p:cNvSpPr/>
          <p:nvPr/>
        </p:nvSpPr>
        <p:spPr>
          <a:xfrm>
            <a:off x="2682198" y="3890760"/>
            <a:ext cx="5700788" cy="1441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ІТ сервіс </a:t>
            </a:r>
            <a:r>
              <a:rPr kumimoji="0" lang="uk-UA" sz="1800" b="0" i="0" u="none" strike="noStrike" kern="1200" cap="none" spc="0" normalizeH="0" baseline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– </a:t>
            </a:r>
            <a:r>
              <a:rPr kumimoji="0" lang="uk-UA" sz="1800" b="1" i="0" u="none" strike="noStrike" kern="1200" cap="none" spc="0" normalizeH="0" baseline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віртуальний «Кабінет потерпілого»</a:t>
            </a:r>
          </a:p>
          <a:p>
            <a:pPr marL="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050" b="0" i="1" u="none" strike="noStrike" kern="0" cap="none" spc="0" normalizeH="0" baseline="0" dirty="0">
                <a:ln>
                  <a:noFill/>
                </a:ln>
                <a:solidFill>
                  <a:srgbClr val="A2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uk-UA" sz="1200" b="1" i="1" u="none" strike="noStrike" kern="0" cap="none" spc="0" normalizeH="0" baseline="0" dirty="0">
                <a:ln>
                  <a:noFill/>
                </a:ln>
                <a:solidFill>
                  <a:srgbClr val="A2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Запроваджений з вересня 2016 року.</a:t>
            </a:r>
            <a:r>
              <a:rPr kumimoji="0" lang="uk-UA" sz="1200" b="0" i="1" u="none" strike="noStrike" kern="0" cap="none" spc="0" normalizeH="0" baseline="0" dirty="0">
                <a:ln>
                  <a:noFill/>
                </a:ln>
                <a:solidFill>
                  <a:srgbClr val="A2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Загальна кількість  та питома вага потерпілих,</a:t>
            </a:r>
            <a:r>
              <a:rPr kumimoji="0" lang="uk-UA" sz="1200" b="0" i="0" u="none" strike="noStrike" kern="1200" cap="none" spc="0" normalizeH="0" baseline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які виявили бажання  </a:t>
            </a:r>
          </a:p>
          <a:p>
            <a:pPr marL="0" marR="0" lvl="0" indent="0" algn="ct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1200" cap="none" spc="0" normalizeH="0" baseline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скористатися цією послугою</a:t>
            </a:r>
            <a:endParaRPr kumimoji="0" lang="uk-UA" sz="1200" b="0" i="1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4" name="Oval 9">
            <a:extLst>
              <a:ext uri="{FF2B5EF4-FFF2-40B4-BE49-F238E27FC236}">
                <a16:creationId xmlns:a16="http://schemas.microsoft.com/office/drawing/2014/main" id="{9C499CC1-5CD7-4309-9D97-174C70C40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1323" y="4042050"/>
            <a:ext cx="325438" cy="309563"/>
          </a:xfrm>
          <a:prstGeom prst="ellipse">
            <a:avLst/>
          </a:prstGeom>
          <a:solidFill>
            <a:srgbClr val="265C2B">
              <a:alpha val="12000"/>
            </a:srgbClr>
          </a:solidFill>
          <a:ln w="12700">
            <a:solidFill>
              <a:schemeClr val="bg1">
                <a:lumMod val="75000"/>
              </a:schemeClr>
            </a:solidFill>
            <a:prstDash val="sysDash"/>
            <a:miter lim="800000"/>
            <a:headEnd/>
            <a:tailEnd/>
          </a:ln>
          <a:extLst/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■</a:t>
            </a:r>
            <a:endParaRPr kumimoji="0" lang="uk-UA" sz="1400" b="1" i="0" u="none" strike="noStrike" kern="1200" cap="none" spc="0" normalizeH="0" baseline="0" noProof="0" dirty="0">
              <a:ln>
                <a:noFill/>
              </a:ln>
              <a:solidFill>
                <a:srgbClr val="740000"/>
              </a:solidFill>
              <a:effectLst/>
              <a:uLnTx/>
              <a:uFillTx/>
              <a:latin typeface="Arial" charset="0"/>
              <a:ea typeface="+mn-ea"/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938680A-D137-4E46-ADEF-5F09163DBC5C}"/>
              </a:ext>
            </a:extLst>
          </p:cNvPr>
          <p:cNvSpPr/>
          <p:nvPr/>
        </p:nvSpPr>
        <p:spPr>
          <a:xfrm>
            <a:off x="2568574" y="6443627"/>
            <a:ext cx="4133850" cy="23339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FFFFF">
                <a:lumMod val="75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000" i="1" kern="0" dirty="0">
                <a:solidFill>
                  <a:srgbClr val="740000"/>
                </a:solidFill>
              </a:rPr>
              <a:t>Тиждень безпеки дорожнього руху в Україні, Київ   21-27 травня 2018</a:t>
            </a:r>
            <a:endParaRPr kumimoji="0" lang="uk-UA" sz="1000" i="1" u="none" strike="noStrike" kern="0" cap="none" spc="0" normalizeH="0" baseline="0" dirty="0">
              <a:ln>
                <a:noFill/>
              </a:ln>
              <a:solidFill>
                <a:srgbClr val="74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31008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 descr="11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895350" y="2794000"/>
            <a:ext cx="7559675" cy="56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95300" y="4787900"/>
            <a:ext cx="8315325" cy="86177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9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</a:p>
          <a:p>
            <a:pPr marL="0" marR="0" lvl="0" indent="0" algn="ctr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124" y="2593975"/>
            <a:ext cx="3517751" cy="985599"/>
          </a:xfrm>
          <a:prstGeom prst="rect">
            <a:avLst/>
          </a:prstGeom>
        </p:spPr>
      </p:pic>
      <p:sp>
        <p:nvSpPr>
          <p:cNvPr id="13" name="Rectangle 8">
            <a:extLst>
              <a:ext uri="{FF2B5EF4-FFF2-40B4-BE49-F238E27FC236}">
                <a16:creationId xmlns:a16="http://schemas.microsoft.com/office/drawing/2014/main" id="{1C6BF09C-C37B-414A-BFD0-9E5B0957D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3243" y="4224902"/>
            <a:ext cx="4823888" cy="92392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www.mtsbu.ua</a:t>
            </a:r>
          </a:p>
          <a:p>
            <a:pPr marL="0" marR="0" lvl="0" indent="0" algn="l" defTabSz="914400" rtl="0" eaLnBrk="1" fontAlgn="base" latinLnBrk="0" hangingPunct="1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https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anose="05000000000000000000" pitchFamily="2" charset="2"/>
              </a:rPr>
              <a:t>://www.facebook.com/mtsbu.ua/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89E675-6EF2-4356-9CA6-C64C7E3E88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539" y="4680847"/>
            <a:ext cx="285145" cy="267778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A51361D-45A9-4901-86D2-23CE494EA6F6}"/>
              </a:ext>
            </a:extLst>
          </p:cNvPr>
          <p:cNvSpPr/>
          <p:nvPr/>
        </p:nvSpPr>
        <p:spPr>
          <a:xfrm>
            <a:off x="2568574" y="6443627"/>
            <a:ext cx="4133850" cy="23339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FFFFF">
                <a:lumMod val="75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000" i="1" kern="0" dirty="0">
                <a:solidFill>
                  <a:srgbClr val="740000"/>
                </a:solidFill>
              </a:rPr>
              <a:t>Тиждень безпеки дорожнього руху в Україні, Київ   21-27 травня 2018</a:t>
            </a:r>
            <a:endParaRPr kumimoji="0" lang="uk-UA" sz="1000" i="1" u="none" strike="noStrike" kern="0" cap="none" spc="0" normalizeH="0" baseline="0" dirty="0">
              <a:ln>
                <a:noFill/>
              </a:ln>
              <a:solidFill>
                <a:srgbClr val="74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41589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11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610"/>
            <a:ext cx="9143999" cy="6857999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1719262" y="3706177"/>
            <a:ext cx="58324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uk-UA" sz="2000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556000" y="6146800"/>
            <a:ext cx="130232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ts val="1600"/>
              </a:lnSpc>
            </a:pPr>
            <a:r>
              <a:rPr lang="ru-RU" sz="1200" b="1" i="1" dirty="0">
                <a:solidFill>
                  <a:srgbClr val="800000"/>
                </a:solidFill>
              </a:rPr>
              <a:t>  </a:t>
            </a:r>
          </a:p>
        </p:txBody>
      </p:sp>
      <p:pic>
        <p:nvPicPr>
          <p:cNvPr id="11" name="Picture 2" descr="Прапор Євросоюзу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3178">
            <a:off x="6642500" y="95875"/>
            <a:ext cx="1045695" cy="106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Класичний український синьо-жовтий прапор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5312">
            <a:off x="7644803" y="244693"/>
            <a:ext cx="985834" cy="98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361950"/>
            <a:ext cx="1295400" cy="400050"/>
          </a:xfrm>
          <a:prstGeom prst="rect">
            <a:avLst/>
          </a:prstGeom>
        </p:spPr>
      </p:pic>
      <p:sp>
        <p:nvSpPr>
          <p:cNvPr id="16" name="Стрелка вниз 15"/>
          <p:cNvSpPr/>
          <p:nvPr/>
        </p:nvSpPr>
        <p:spPr>
          <a:xfrm>
            <a:off x="1326013" y="2165535"/>
            <a:ext cx="484632" cy="670007"/>
          </a:xfrm>
          <a:prstGeom prst="downArrow">
            <a:avLst/>
          </a:prstGeom>
          <a:solidFill>
            <a:schemeClr val="accent1">
              <a:lumMod val="60000"/>
              <a:lumOff val="40000"/>
              <a:alpha val="63000"/>
            </a:schemeClr>
          </a:solidFill>
          <a:ln w="15875" cap="flat" cmpd="sng" algn="ctr">
            <a:solidFill>
              <a:schemeClr val="tx2">
                <a:lumMod val="65000"/>
                <a:lumOff val="35000"/>
                <a:alpha val="34000"/>
              </a:scheme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228601" y="3008040"/>
            <a:ext cx="2747066" cy="1577372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ts val="1900"/>
              </a:lnSpc>
            </a:pPr>
            <a:endParaRPr lang="uk-UA" b="1" i="1" dirty="0">
              <a:solidFill>
                <a:srgbClr val="006600"/>
              </a:solidFill>
            </a:endParaRPr>
          </a:p>
          <a:p>
            <a:pPr>
              <a:lnSpc>
                <a:spcPts val="1900"/>
              </a:lnSpc>
            </a:pPr>
            <a:r>
              <a:rPr lang="uk-UA" sz="1500" b="1" i="1" dirty="0">
                <a:solidFill>
                  <a:srgbClr val="006600"/>
                </a:solidFill>
              </a:rPr>
              <a:t>Актуальність збалансування</a:t>
            </a:r>
          </a:p>
          <a:p>
            <a:pPr>
              <a:lnSpc>
                <a:spcPts val="1900"/>
              </a:lnSpc>
            </a:pPr>
            <a:r>
              <a:rPr lang="uk-UA" sz="1500" b="1" i="1" dirty="0">
                <a:solidFill>
                  <a:srgbClr val="006600"/>
                </a:solidFill>
              </a:rPr>
              <a:t> складників  для досягнення  </a:t>
            </a:r>
          </a:p>
          <a:p>
            <a:pPr>
              <a:lnSpc>
                <a:spcPts val="1900"/>
              </a:lnSpc>
            </a:pPr>
            <a:r>
              <a:rPr lang="uk-UA" sz="1500" b="1" i="1" dirty="0">
                <a:solidFill>
                  <a:srgbClr val="006600"/>
                </a:solidFill>
              </a:rPr>
              <a:t>синергетичного ефекту</a:t>
            </a:r>
          </a:p>
          <a:p>
            <a:pPr>
              <a:lnSpc>
                <a:spcPts val="1900"/>
              </a:lnSpc>
            </a:pPr>
            <a:r>
              <a:rPr lang="uk-UA" sz="1500" b="1" i="1" dirty="0">
                <a:solidFill>
                  <a:srgbClr val="006600"/>
                </a:solidFill>
              </a:rPr>
              <a:t>в сфері БДР та ОСЦПВ</a:t>
            </a:r>
          </a:p>
          <a:p>
            <a:pPr>
              <a:lnSpc>
                <a:spcPts val="1900"/>
              </a:lnSpc>
            </a:pPr>
            <a:endParaRPr lang="ru-RU" b="1" i="1" dirty="0">
              <a:solidFill>
                <a:srgbClr val="006600"/>
              </a:solidFill>
            </a:endParaRPr>
          </a:p>
        </p:txBody>
      </p:sp>
      <p:pic>
        <p:nvPicPr>
          <p:cNvPr id="31" name="Рисунок 30" descr="Самые громкие ДТП 2016 года в Украине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risscrossEtching trans="60000" pressure="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421" y="997631"/>
            <a:ext cx="1985628" cy="1198478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194881" y="1429046"/>
            <a:ext cx="2649227" cy="92392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ts val="1500"/>
              </a:lnSpc>
            </a:pPr>
            <a:r>
              <a:rPr lang="uk-UA" sz="3200" b="1" i="1" dirty="0">
                <a:solidFill>
                  <a:srgbClr val="003300"/>
                </a:solidFill>
              </a:rPr>
              <a:t> </a:t>
            </a: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БДР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Oval 18"/>
          <p:cNvSpPr>
            <a:spLocks noChangeArrowheads="1"/>
          </p:cNvSpPr>
          <p:nvPr/>
        </p:nvSpPr>
        <p:spPr bwMode="auto">
          <a:xfrm>
            <a:off x="8688388" y="6508750"/>
            <a:ext cx="455612" cy="3492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573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sz="1000" dirty="0">
                <a:solidFill>
                  <a:srgbClr val="800000"/>
                </a:solidFill>
              </a:rPr>
              <a:t>2</a:t>
            </a: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5199346" y="1822346"/>
            <a:ext cx="1066800" cy="49835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ts val="1600"/>
              </a:lnSpc>
            </a:pPr>
            <a:r>
              <a:rPr lang="uk-UA" sz="1400" b="1" i="1" dirty="0">
                <a:solidFill>
                  <a:srgbClr val="003300"/>
                </a:solidFill>
              </a:rPr>
              <a:t> </a:t>
            </a: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ДТП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CC60A8F-0D12-4F51-BFA0-C3B45772714D}"/>
              </a:ext>
            </a:extLst>
          </p:cNvPr>
          <p:cNvSpPr/>
          <p:nvPr/>
        </p:nvSpPr>
        <p:spPr>
          <a:xfrm>
            <a:off x="2995810" y="2792634"/>
            <a:ext cx="6079581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algn="l">
              <a:lnSpc>
                <a:spcPts val="1500"/>
              </a:lnSpc>
            </a:pP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● </a:t>
            </a:r>
            <a:r>
              <a:rPr lang="uk-UA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Відміна (</a:t>
            </a:r>
            <a:r>
              <a:rPr lang="uk-UA" sz="15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де-факто</a:t>
            </a:r>
            <a:r>
              <a:rPr lang="uk-UA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режиму руху  </a:t>
            </a:r>
            <a:r>
              <a:rPr lang="uk-UA" sz="1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“+20</a:t>
            </a:r>
            <a:r>
              <a:rPr lang="uk-UA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″ км/год та  запровадження чітко диференційованого обмеження швидкості в населених пунктах, на вуличних мережах великих та середніх міст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ACA1B8B-3CE5-436E-8A91-3C4C4A11B7EF}"/>
              </a:ext>
            </a:extLst>
          </p:cNvPr>
          <p:cNvSpPr/>
          <p:nvPr/>
        </p:nvSpPr>
        <p:spPr>
          <a:xfrm>
            <a:off x="3011424" y="5258675"/>
            <a:ext cx="568296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ts val="1500"/>
              </a:lnSpc>
            </a:pPr>
            <a:r>
              <a:rPr lang="uk-UA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●  Культивування усіма доступними засобами взаємоповаги  </a:t>
            </a:r>
          </a:p>
          <a:p>
            <a:pPr algn="l">
              <a:lnSpc>
                <a:spcPts val="1500"/>
              </a:lnSpc>
            </a:pPr>
            <a:r>
              <a:rPr lang="uk-UA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водіїв, пасажирів, пішоходів, велосипедистів у дорожньому русі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2CB5035-D66C-44CC-94A9-7775AF492D84}"/>
              </a:ext>
            </a:extLst>
          </p:cNvPr>
          <p:cNvSpPr/>
          <p:nvPr/>
        </p:nvSpPr>
        <p:spPr>
          <a:xfrm>
            <a:off x="3011424" y="4754648"/>
            <a:ext cx="583247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ts val="1500"/>
              </a:lnSpc>
            </a:pPr>
            <a:r>
              <a:rPr lang="uk-UA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●  Запровадження повноцінної, системної освіти з питань БДР</a:t>
            </a:r>
          </a:p>
          <a:p>
            <a:pPr algn="l">
              <a:lnSpc>
                <a:spcPts val="1500"/>
              </a:lnSpc>
            </a:pPr>
            <a:r>
              <a:rPr lang="uk-UA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та формування страхової культури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8FC0681-FCB5-4EC7-B76A-3CF28F4533B0}"/>
              </a:ext>
            </a:extLst>
          </p:cNvPr>
          <p:cNvSpPr/>
          <p:nvPr/>
        </p:nvSpPr>
        <p:spPr>
          <a:xfrm>
            <a:off x="2951600" y="4158197"/>
            <a:ext cx="556229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ts val="1500"/>
              </a:lnSpc>
            </a:pPr>
            <a:r>
              <a:rPr lang="uk-UA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●  Застосування ефективних елементів страхового примусу та </a:t>
            </a:r>
          </a:p>
          <a:p>
            <a:pPr algn="l">
              <a:lnSpc>
                <a:spcPts val="1500"/>
              </a:lnSpc>
            </a:pPr>
            <a:r>
              <a:rPr lang="uk-UA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стимулювання водіїв </a:t>
            </a:r>
            <a:r>
              <a:rPr lang="uk-UA" sz="1500" dirty="0"/>
              <a:t>до дотримання правил дорожнього руху  </a:t>
            </a:r>
            <a:endParaRPr lang="uk-UA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C17FC986-D7F8-4F49-A112-76664C2572A3}"/>
              </a:ext>
            </a:extLst>
          </p:cNvPr>
          <p:cNvSpPr/>
          <p:nvPr/>
        </p:nvSpPr>
        <p:spPr bwMode="auto">
          <a:xfrm>
            <a:off x="4901508" y="923686"/>
            <a:ext cx="1776548" cy="1732149"/>
          </a:xfrm>
          <a:prstGeom prst="ellipse">
            <a:avLst/>
          </a:prstGeom>
          <a:noFill/>
          <a:ln w="15875" cap="flat" cmpd="sng" algn="ctr">
            <a:solidFill>
              <a:srgbClr val="FFFFFF">
                <a:lumMod val="65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DFBBE61-82B2-4C38-A0E1-E847FC0292C8}"/>
              </a:ext>
            </a:extLst>
          </p:cNvPr>
          <p:cNvSpPr/>
          <p:nvPr/>
        </p:nvSpPr>
        <p:spPr>
          <a:xfrm>
            <a:off x="4207163" y="1247207"/>
            <a:ext cx="3054910" cy="25821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FFFFF">
                <a:lumMod val="75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i="1" kern="0" dirty="0"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АВТОСТРАХУВАННЯ</a:t>
            </a:r>
            <a:endParaRPr kumimoji="0" lang="uk-UA" sz="2000" b="1" i="1" u="none" strike="noStrike" kern="0" cap="none" spc="0" normalizeH="0" baseline="0" dirty="0">
              <a:ln>
                <a:noFill/>
              </a:ln>
              <a:solidFill>
                <a:srgbClr val="7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6" name="Стрелка: влево-вправо 5">
            <a:extLst>
              <a:ext uri="{FF2B5EF4-FFF2-40B4-BE49-F238E27FC236}">
                <a16:creationId xmlns:a16="http://schemas.microsoft.com/office/drawing/2014/main" id="{129245AD-EB63-44F4-B90F-B55DA922096E}"/>
              </a:ext>
            </a:extLst>
          </p:cNvPr>
          <p:cNvSpPr/>
          <p:nvPr/>
        </p:nvSpPr>
        <p:spPr bwMode="auto">
          <a:xfrm>
            <a:off x="1993715" y="1431643"/>
            <a:ext cx="2849642" cy="742671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800" b="1" i="1" dirty="0">
                <a:solidFill>
                  <a:srgbClr val="006600"/>
                </a:solidFill>
              </a:rPr>
              <a:t>с</a:t>
            </a:r>
            <a:r>
              <a:rPr kumimoji="0" lang="uk-UA" sz="1800" b="1" i="1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инергетичний ефект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2DACE03-4341-4B11-8A6B-499A1E0865E2}"/>
              </a:ext>
            </a:extLst>
          </p:cNvPr>
          <p:cNvSpPr/>
          <p:nvPr/>
        </p:nvSpPr>
        <p:spPr>
          <a:xfrm>
            <a:off x="3011424" y="3483721"/>
            <a:ext cx="6123971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l">
              <a:lnSpc>
                <a:spcPts val="1500"/>
              </a:lnSpc>
            </a:pPr>
            <a:r>
              <a:rPr lang="uk-UA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● Встановлення (</a:t>
            </a:r>
            <a:r>
              <a:rPr lang="uk-UA" sz="15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де-факто</a:t>
            </a:r>
            <a:r>
              <a:rPr lang="uk-UA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незалежного, автоматичного контролю за дорожнім  рухом та страховим забезпеченням автотранспортних засобів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B01EF97D-964B-43FB-8FB4-07A7D8066246}"/>
              </a:ext>
            </a:extLst>
          </p:cNvPr>
          <p:cNvSpPr/>
          <p:nvPr/>
        </p:nvSpPr>
        <p:spPr>
          <a:xfrm>
            <a:off x="2568574" y="6443627"/>
            <a:ext cx="4133850" cy="23339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FFFFF">
                <a:lumMod val="75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000" i="1" kern="0" dirty="0">
                <a:solidFill>
                  <a:srgbClr val="740000"/>
                </a:solidFill>
              </a:rPr>
              <a:t>Тиждень безпеки дорожнього руху в Україні, Київ   21-27 травня 2018</a:t>
            </a:r>
            <a:endParaRPr kumimoji="0" lang="uk-UA" sz="1000" i="1" u="none" strike="noStrike" kern="0" cap="none" spc="0" normalizeH="0" baseline="0" dirty="0">
              <a:ln>
                <a:noFill/>
              </a:ln>
              <a:solidFill>
                <a:srgbClr val="74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40696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18"/>
          <p:cNvSpPr>
            <a:spLocks noChangeArrowheads="1"/>
          </p:cNvSpPr>
          <p:nvPr/>
        </p:nvSpPr>
        <p:spPr bwMode="auto">
          <a:xfrm>
            <a:off x="8688388" y="6524600"/>
            <a:ext cx="455612" cy="34930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573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defTabSz="449263" fontAlgn="auto">
              <a:spcBef>
                <a:spcPts val="0"/>
              </a:spcBef>
              <a:spcAft>
                <a:spcPts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uk-UA" sz="1000" kern="0" dirty="0">
                <a:solidFill>
                  <a:srgbClr val="800000"/>
                </a:solidFill>
              </a:rPr>
              <a:t>3</a:t>
            </a:r>
          </a:p>
        </p:txBody>
      </p:sp>
      <p:pic>
        <p:nvPicPr>
          <p:cNvPr id="1028" name="Picture 4" descr="https://imagecdn1.luxnet.ua/tv24/resources/photos/news/620_DIR/201701/772347_1597203.png?20170119134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"/>
                    </a14:imgEffect>
                    <a14:imgEffect>
                      <a14:brightnessContrast bright="6000" contras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364" y="881743"/>
            <a:ext cx="5391150" cy="5842025"/>
          </a:xfrm>
          <a:prstGeom prst="rect">
            <a:avLst/>
          </a:prstGeom>
          <a:pattFill prst="pct10">
            <a:fgClr>
              <a:schemeClr val="accent1">
                <a:lumMod val="90000"/>
              </a:schemeClr>
            </a:fgClr>
            <a:bgClr>
              <a:schemeClr val="bg1"/>
            </a:bgClr>
          </a:pattFill>
        </p:spPr>
      </p:pic>
      <p:sp>
        <p:nvSpPr>
          <p:cNvPr id="5" name="Скругленный прямоугольник 4"/>
          <p:cNvSpPr/>
          <p:nvPr/>
        </p:nvSpPr>
        <p:spPr bwMode="auto">
          <a:xfrm>
            <a:off x="5440358" y="1666875"/>
            <a:ext cx="1387475" cy="8001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 w="152400" h="50800" prst="softRound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>
                <a:ln>
                  <a:noFill/>
                </a:ln>
                <a:solidFill>
                  <a:srgbClr val="A20000"/>
                </a:solidFill>
                <a:effectLst/>
              </a:rPr>
              <a:t>445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800" b="1" dirty="0"/>
              <a:t>за добу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1665579" y="1666875"/>
            <a:ext cx="1971674" cy="8001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 w="152400" h="50800" prst="softRound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>
                <a:ln>
                  <a:noFill/>
                </a:ln>
                <a:solidFill>
                  <a:srgbClr val="A20000"/>
                </a:solidFill>
                <a:effectLst/>
                <a:latin typeface="Times New Roman" pitchFamily="18" charset="0"/>
                <a:cs typeface="Times New Roman" pitchFamily="18" charset="0"/>
              </a:rPr>
              <a:t>162 526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Всього  ДТП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4913310" y="2924175"/>
            <a:ext cx="1870867" cy="8001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 w="152400" h="50800" prst="softRound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>
                <a:ln>
                  <a:noFill/>
                </a:ln>
                <a:solidFill>
                  <a:srgbClr val="740000"/>
                </a:solidFill>
                <a:effectLst/>
                <a:latin typeface="Times New Roman" pitchFamily="18" charset="0"/>
                <a:cs typeface="Times New Roman" pitchFamily="18" charset="0"/>
              </a:rPr>
              <a:t>38 109</a:t>
            </a:r>
          </a:p>
          <a:p>
            <a:pPr marL="0" marR="0" indent="0" algn="ctr" defTabSz="914400" rtl="0" eaLnBrk="1" fontAlgn="base" latinLnBrk="0" hangingPunct="1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800" b="1" dirty="0">
                <a:solidFill>
                  <a:srgbClr val="740000"/>
                </a:solidFill>
              </a:rPr>
              <a:t>постраждалих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rgbClr val="740000"/>
              </a:solidFill>
              <a:effectLst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1633537" y="2924175"/>
            <a:ext cx="1971674" cy="8001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 w="152400" h="50800" prst="softRound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800" b="1" dirty="0">
                <a:solidFill>
                  <a:srgbClr val="A20000"/>
                </a:solidFill>
              </a:rPr>
              <a:t>27 220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800" b="1" dirty="0"/>
              <a:t>ДТП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4939503" y="4095750"/>
            <a:ext cx="1844675" cy="8001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 w="152400" h="50800" prst="softRound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>
                <a:ln>
                  <a:noFill/>
                </a:ln>
                <a:solidFill>
                  <a:srgbClr val="740000"/>
                </a:solidFill>
                <a:effectLst/>
                <a:latin typeface="Times New Roman" pitchFamily="18" charset="0"/>
                <a:cs typeface="Times New Roman" pitchFamily="18" charset="0"/>
              </a:rPr>
              <a:t>3 432</a:t>
            </a:r>
          </a:p>
          <a:p>
            <a:pPr marL="0" marR="0" indent="0" algn="ctr" defTabSz="914400" rtl="0" eaLnBrk="1" fontAlgn="base" latinLnBrk="0" hangingPunct="1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800" b="1" dirty="0">
                <a:solidFill>
                  <a:srgbClr val="740000"/>
                </a:solidFill>
              </a:rPr>
              <a:t>загиблих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rgbClr val="740000"/>
              </a:solidFill>
              <a:effectLst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1655763" y="4095750"/>
            <a:ext cx="1971675" cy="8001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 w="152400" h="50800" prst="softRound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300" b="1" i="1" u="none" strike="noStrike" cap="none" normalizeH="0" baseline="0" dirty="0">
                <a:ln>
                  <a:noFill/>
                </a:ln>
                <a:solidFill>
                  <a:srgbClr val="A20000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endParaRPr kumimoji="0" lang="uk-UA" sz="1300" b="1" i="1" u="none" strike="noStrike" cap="none" normalizeH="0" dirty="0">
              <a:ln>
                <a:noFill/>
              </a:ln>
              <a:solidFill>
                <a:srgbClr val="A2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ДТП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4913310" y="5381625"/>
            <a:ext cx="1870868" cy="8001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 w="152400" h="50800" prst="softRound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ts val="1700"/>
              </a:lnSpc>
            </a:pPr>
            <a:r>
              <a:rPr lang="uk-UA" sz="1800" b="1" dirty="0">
                <a:solidFill>
                  <a:srgbClr val="740000"/>
                </a:solidFill>
              </a:rPr>
              <a:t>34 677</a:t>
            </a:r>
          </a:p>
          <a:p>
            <a:pPr marL="0" marR="0" indent="0" algn="ctr" defTabSz="914400" rtl="0" eaLnBrk="1" fontAlgn="base" latinLnBrk="0" hangingPunct="1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800" b="1" dirty="0">
                <a:solidFill>
                  <a:srgbClr val="740000"/>
                </a:solidFill>
              </a:rPr>
              <a:t>травмованих</a:t>
            </a:r>
            <a:endParaRPr kumimoji="0" lang="uk-UA" sz="1800" b="1" i="0" u="none" strike="noStrike" cap="none" normalizeH="0" baseline="0" dirty="0">
              <a:ln>
                <a:noFill/>
              </a:ln>
              <a:solidFill>
                <a:srgbClr val="740000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1638301" y="5381625"/>
            <a:ext cx="1971673" cy="8001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 w="152400" h="50800" prst="softRound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uk-UA" sz="1300" b="1" i="1" dirty="0">
                <a:solidFill>
                  <a:srgbClr val="A20000"/>
                </a:solidFill>
              </a:rPr>
              <a:t>-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ДТП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6278563" y="6296025"/>
            <a:ext cx="660590" cy="5238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1416050" y="561975"/>
            <a:ext cx="5543550" cy="74294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>
                <a:ln>
                  <a:noFill/>
                </a:ln>
                <a:solidFill>
                  <a:srgbClr val="003300"/>
                </a:solidFill>
                <a:effectLst/>
              </a:rPr>
              <a:t>Загальна кількість </a:t>
            </a:r>
          </a:p>
          <a:p>
            <a:pPr marL="0" marR="0" indent="0" algn="ctr" defTabSz="9144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>
                <a:ln>
                  <a:noFill/>
                </a:ln>
                <a:solidFill>
                  <a:srgbClr val="003300"/>
                </a:solidFill>
                <a:effectLst/>
              </a:rPr>
              <a:t>ДТП та їх наслідки у 2017 році*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rgbClr val="003300"/>
              </a:solidFill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492250" y="6290388"/>
            <a:ext cx="4251326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0" fontAlgn="auto" latinLnBrk="0" hangingPunct="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9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Wingdings"/>
              </a:rPr>
              <a:t>*Джерело: Національна поліція України</a:t>
            </a:r>
            <a:endParaRPr kumimoji="0" lang="ru-RU" sz="90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361950"/>
            <a:ext cx="1295400" cy="400050"/>
          </a:xfrm>
          <a:prstGeom prst="rect">
            <a:avLst/>
          </a:prstGeom>
        </p:spPr>
      </p:pic>
      <p:pic>
        <p:nvPicPr>
          <p:cNvPr id="24" name="Picture 2" descr="Прапор Євросоюзу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3178">
            <a:off x="6642500" y="95875"/>
            <a:ext cx="1045695" cy="106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Класичний український синьо-жовтий прапор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5312">
            <a:off x="7644803" y="244693"/>
            <a:ext cx="985834" cy="98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Українцям рекомендують знизити швидкість на пішохідних переходах до 50 км/год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9000" contrast="-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922" y="3324225"/>
            <a:ext cx="1790700" cy="127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8598380" y="2912181"/>
            <a:ext cx="635628" cy="23339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FFFFF">
                <a:lumMod val="75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!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918718" y="2578807"/>
            <a:ext cx="2235200" cy="23339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FFFFF">
                <a:lumMod val="75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0" cap="none" spc="0" normalizeH="0" baseline="0" noProof="0" dirty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</a:rPr>
              <a:t>АКТУАЛЬНО</a:t>
            </a:r>
          </a:p>
        </p:txBody>
      </p:sp>
      <p:sp>
        <p:nvSpPr>
          <p:cNvPr id="29" name="Стрелка вниз 28"/>
          <p:cNvSpPr/>
          <p:nvPr/>
        </p:nvSpPr>
        <p:spPr>
          <a:xfrm>
            <a:off x="7726738" y="2914650"/>
            <a:ext cx="484632" cy="505417"/>
          </a:xfrm>
          <a:prstGeom prst="downArrow">
            <a:avLst/>
          </a:prstGeom>
          <a:solidFill>
            <a:srgbClr val="92D050">
              <a:alpha val="38000"/>
            </a:srgbClr>
          </a:solidFill>
          <a:ln w="15875" cap="flat" cmpd="sng" algn="ctr">
            <a:solidFill>
              <a:srgbClr val="000000">
                <a:lumMod val="65000"/>
                <a:lumOff val="35000"/>
                <a:alpha val="34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C1D6F1C-ADD9-426E-9A0E-98FAB5189390}"/>
              </a:ext>
            </a:extLst>
          </p:cNvPr>
          <p:cNvSpPr/>
          <p:nvPr/>
        </p:nvSpPr>
        <p:spPr>
          <a:xfrm>
            <a:off x="2568574" y="6443627"/>
            <a:ext cx="4133850" cy="23339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FFFFF">
                <a:lumMod val="75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000" i="1" kern="0" dirty="0">
                <a:solidFill>
                  <a:srgbClr val="740000"/>
                </a:solidFill>
              </a:rPr>
              <a:t>Тиждень безпеки дорожнього руху в Україні, Київ   21-27 травня 2018</a:t>
            </a:r>
            <a:endParaRPr kumimoji="0" lang="uk-UA" sz="1000" i="1" u="none" strike="noStrike" kern="0" cap="none" spc="0" normalizeH="0" baseline="0" dirty="0">
              <a:ln>
                <a:noFill/>
              </a:ln>
              <a:solidFill>
                <a:srgbClr val="74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56410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18"/>
          <p:cNvSpPr>
            <a:spLocks noChangeArrowheads="1"/>
          </p:cNvSpPr>
          <p:nvPr/>
        </p:nvSpPr>
        <p:spPr bwMode="auto">
          <a:xfrm>
            <a:off x="8688388" y="6524600"/>
            <a:ext cx="455612" cy="34930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573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defTabSz="449263" fontAlgn="auto">
              <a:spcBef>
                <a:spcPts val="0"/>
              </a:spcBef>
              <a:spcAft>
                <a:spcPts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uk-UA" sz="1000" kern="0" dirty="0">
                <a:solidFill>
                  <a:srgbClr val="800000"/>
                </a:solidFill>
              </a:rPr>
              <a:t>4</a:t>
            </a: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6944520" y="733424"/>
            <a:ext cx="604837" cy="5238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1492250" y="890587"/>
            <a:ext cx="5391149" cy="44291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1819275" y="596627"/>
            <a:ext cx="4691060" cy="561579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>
                <a:ln>
                  <a:noFill/>
                </a:ln>
                <a:solidFill>
                  <a:srgbClr val="003300"/>
                </a:solidFill>
                <a:effectLst/>
              </a:rPr>
              <a:t>7 головних причин ДТП </a:t>
            </a:r>
          </a:p>
          <a:p>
            <a:pPr marL="0" marR="0" indent="0" algn="ctr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b="1" dirty="0">
                <a:solidFill>
                  <a:srgbClr val="003300"/>
                </a:solidFill>
              </a:rPr>
              <a:t>з постраждалими у 2017 році*</a:t>
            </a:r>
            <a:endParaRPr lang="uk-UA" sz="2000" i="1" dirty="0"/>
          </a:p>
          <a:p>
            <a:r>
              <a:rPr lang="uk-UA" sz="1200" b="1" i="1" dirty="0"/>
              <a:t>                                            </a:t>
            </a:r>
            <a:endParaRPr lang="uk-UA" sz="1400" i="1" dirty="0"/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1851275" y="5395850"/>
            <a:ext cx="4745703" cy="796617"/>
          </a:xfrm>
          <a:prstGeom prst="roundRect">
            <a:avLst/>
          </a:prstGeom>
          <a:noFill/>
          <a:ln w="9525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>
                <a:ln>
                  <a:noFill/>
                </a:ln>
                <a:solidFill>
                  <a:srgbClr val="740000"/>
                </a:solidFill>
                <a:effectLst/>
                <a:latin typeface=" Times New Roman (Основной текст)"/>
                <a:cs typeface="Arial" pitchFamily="34" charset="0"/>
              </a:rPr>
              <a:t>                                      </a:t>
            </a:r>
            <a:r>
              <a:rPr kumimoji="0" lang="uk-UA" sz="1400" i="1" u="none" strike="noStrike" cap="none" normalizeH="0" baseline="0" dirty="0">
                <a:ln>
                  <a:noFill/>
                </a:ln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Times New Roman (Основной текст)"/>
                <a:cs typeface="Arial" pitchFamily="34" charset="0"/>
              </a:rPr>
              <a:t>Внаслідок чого:                          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>
                <a:ln>
                  <a:noFill/>
                </a:ln>
                <a:solidFill>
                  <a:srgbClr val="740000"/>
                </a:solidFill>
                <a:effectLst/>
                <a:latin typeface=" Times New Roman (Основной текст)"/>
                <a:cs typeface="Arial" pitchFamily="34" charset="0"/>
              </a:rPr>
              <a:t>                                    3 432                 34 677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400" b="1" dirty="0">
                <a:solidFill>
                  <a:srgbClr val="740000"/>
                </a:solidFill>
                <a:latin typeface=" Times New Roman (Основной текст)"/>
                <a:cs typeface="Arial" pitchFamily="34" charset="0"/>
              </a:rPr>
              <a:t>                                            </a:t>
            </a:r>
            <a:r>
              <a:rPr lang="uk-UA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 Times New Roman (Основной текст)"/>
                <a:cs typeface="Arial" pitchFamily="34" charset="0"/>
              </a:rPr>
              <a:t>загиблих</a:t>
            </a:r>
            <a:r>
              <a:rPr lang="uk-UA" sz="1400" b="1" dirty="0">
                <a:solidFill>
                  <a:srgbClr val="740000"/>
                </a:solidFill>
                <a:latin typeface=" Times New Roman (Основной текст)"/>
                <a:cs typeface="Arial" pitchFamily="34" charset="0"/>
              </a:rPr>
              <a:t>           травмованих</a:t>
            </a:r>
            <a:endParaRPr kumimoji="0" lang="uk-UA" sz="1400" b="1" i="0" u="none" strike="noStrike" cap="none" normalizeH="0" baseline="0" dirty="0">
              <a:ln>
                <a:noFill/>
              </a:ln>
              <a:solidFill>
                <a:srgbClr val="740000"/>
              </a:solidFill>
              <a:effectLst/>
              <a:latin typeface=" Times New Roman (Основной текст)"/>
              <a:cs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solidFill>
                <a:srgbClr val="740000"/>
              </a:solidFill>
              <a:latin typeface="Arial" pitchFamily="34" charset="0"/>
              <a:cs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rgbClr val="74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сердц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117" y="5506667"/>
            <a:ext cx="104134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361950"/>
            <a:ext cx="1295400" cy="400050"/>
          </a:xfrm>
          <a:prstGeom prst="rect">
            <a:avLst/>
          </a:prstGeom>
        </p:spPr>
      </p:pic>
      <p:pic>
        <p:nvPicPr>
          <p:cNvPr id="37" name="Picture 2" descr="Прапор Євросоюзу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3178">
            <a:off x="6642500" y="95875"/>
            <a:ext cx="1045695" cy="106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Класичний український синьо-жовтий прапор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5312">
            <a:off x="7644803" y="244693"/>
            <a:ext cx="985834" cy="98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Українцям рекомендують знизити швидкість на пішохідних переходах до 50 км/год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9000" contrast="-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117687"/>
            <a:ext cx="1295400" cy="80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Стрелка вниз 41"/>
          <p:cNvSpPr/>
          <p:nvPr/>
        </p:nvSpPr>
        <p:spPr>
          <a:xfrm rot="5400000">
            <a:off x="1473897" y="2471436"/>
            <a:ext cx="286724" cy="346801"/>
          </a:xfrm>
          <a:prstGeom prst="downArrow">
            <a:avLst/>
          </a:prstGeom>
          <a:solidFill>
            <a:srgbClr val="92D050">
              <a:alpha val="34000"/>
            </a:srgbClr>
          </a:solidFill>
          <a:ln w="12700" cap="flat" cmpd="sng" algn="ctr">
            <a:solidFill>
              <a:srgbClr val="BBE0E3">
                <a:shade val="50000"/>
                <a:alpha val="34000"/>
              </a:srgbClr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3" name="Picture 2" descr="https://upload.wikimedia.org/wikipedia/commons/thumb/e/e4/Infobox_info_icon.svg/1024px-Infobox_info_icon.svg.pn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rgbClr val="FBDF5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500"/>
                    </a14:imgEffect>
                    <a14:imgEffect>
                      <a14:brightnessContrast bright="31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226" y="3951530"/>
            <a:ext cx="519116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547614" y="4505183"/>
            <a:ext cx="2411774" cy="519309"/>
          </a:xfrm>
          <a:prstGeom prst="rect">
            <a:avLst/>
          </a:prstGeom>
          <a:solidFill>
            <a:schemeClr val="bg1">
              <a:lumMod val="95000"/>
              <a:alpha val="34000"/>
            </a:schemeClr>
          </a:solidFill>
          <a:scene3d>
            <a:camera prst="orthographicFront"/>
            <a:lightRig rig="two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lvl="0">
              <a:lnSpc>
                <a:spcPts val="1100"/>
              </a:lnSpc>
            </a:pPr>
            <a:r>
              <a:rPr lang="uk-UA" sz="1300" b="1" dirty="0">
                <a:solidFill>
                  <a:srgbClr val="A20000"/>
                </a:solidFill>
              </a:rPr>
              <a:t>Аналогічна ситуація </a:t>
            </a:r>
          </a:p>
          <a:p>
            <a:pPr lvl="0">
              <a:lnSpc>
                <a:spcPts val="1100"/>
              </a:lnSpc>
            </a:pPr>
            <a:r>
              <a:rPr lang="uk-UA" sz="1300" b="1" dirty="0">
                <a:solidFill>
                  <a:srgbClr val="A20000"/>
                </a:solidFill>
              </a:rPr>
              <a:t>склалася і в І-му кварталі 2018 року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443E32FA-0A0C-4C22-A0D8-CCC98CED9B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791312"/>
              </p:ext>
            </p:extLst>
          </p:nvPr>
        </p:nvGraphicFramePr>
        <p:xfrm>
          <a:off x="1847076" y="1392883"/>
          <a:ext cx="4627059" cy="3901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0201">
                  <a:extLst>
                    <a:ext uri="{9D8B030D-6E8A-4147-A177-3AD203B41FA5}">
                      <a16:colId xmlns:a16="http://schemas.microsoft.com/office/drawing/2014/main" val="4161219103"/>
                    </a:ext>
                  </a:extLst>
                </a:gridCol>
                <a:gridCol w="1636858">
                  <a:extLst>
                    <a:ext uri="{9D8B030D-6E8A-4147-A177-3AD203B41FA5}">
                      <a16:colId xmlns:a16="http://schemas.microsoft.com/office/drawing/2014/main" val="2043818536"/>
                    </a:ext>
                  </a:extLst>
                </a:gridCol>
              </a:tblGrid>
              <a:tr h="49078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uk-UA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Причини ДТП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Частка,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8157081"/>
                  </a:ext>
                </a:extLst>
              </a:tr>
              <a:tr h="499453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uk-UA" sz="13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Порушення правил маневрування та недотримання безпечної дистанції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 </a:t>
                      </a:r>
                      <a:r>
                        <a:rPr lang="uk-UA" sz="1600" b="1" dirty="0">
                          <a:solidFill>
                            <a:srgbClr val="74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28,0</a:t>
                      </a:r>
                    </a:p>
                    <a:p>
                      <a:pPr algn="ctr"/>
                      <a:r>
                        <a:rPr lang="uk-UA" sz="1200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uk-UA" sz="1000" b="1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19,1 і 8,9 відповідно</a:t>
                      </a:r>
                      <a:r>
                        <a:rPr lang="uk-UA" sz="1200" dirty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8588494"/>
                  </a:ext>
                </a:extLst>
              </a:tr>
              <a:tr h="413246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uk-UA" sz="13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Перевищення безпечної швидкості руху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solidFill>
                            <a:srgbClr val="74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0125439"/>
                  </a:ext>
                </a:extLst>
              </a:tr>
              <a:tr h="413246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uk-UA" sz="13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Порушення правил проїзду перехресть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solidFill>
                            <a:srgbClr val="74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776912"/>
                  </a:ext>
                </a:extLst>
              </a:tr>
              <a:tr h="413246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uk-UA" sz="13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Недотримання пішоходами правил дорожнього руху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solidFill>
                            <a:srgbClr val="74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594582"/>
                  </a:ext>
                </a:extLst>
              </a:tr>
              <a:tr h="413246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uk-UA" sz="13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Керування транспортним засобом в нетверезому стані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solidFill>
                            <a:srgbClr val="74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0464967"/>
                  </a:ext>
                </a:extLst>
              </a:tr>
              <a:tr h="413246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uk-UA" sz="13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Порушення правил проїзду пішохідних переходів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solidFill>
                            <a:srgbClr val="74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129938"/>
                  </a:ext>
                </a:extLst>
              </a:tr>
              <a:tr h="413246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uk-UA" sz="13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Порушення правил обгону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solidFill>
                            <a:srgbClr val="74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5109179"/>
                  </a:ext>
                </a:extLst>
              </a:tr>
              <a:tr h="413246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uk-UA" sz="13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Інші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solidFill>
                            <a:srgbClr val="74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9095058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724D6D1-6F24-499D-B984-F9FAE7C06BD2}"/>
              </a:ext>
            </a:extLst>
          </p:cNvPr>
          <p:cNvSpPr/>
          <p:nvPr/>
        </p:nvSpPr>
        <p:spPr>
          <a:xfrm>
            <a:off x="1666875" y="6202631"/>
            <a:ext cx="521652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900" b="1" kern="0" dirty="0">
                <a:solidFill>
                  <a:schemeClr val="accent2">
                    <a:lumMod val="75000"/>
                  </a:schemeClr>
                </a:solidFill>
                <a:sym typeface="Wingdings"/>
              </a:rPr>
              <a:t>*</a:t>
            </a:r>
            <a:r>
              <a:rPr lang="uk-UA" sz="900" i="1" kern="0" dirty="0">
                <a:solidFill>
                  <a:schemeClr val="accent2">
                    <a:lumMod val="75000"/>
                  </a:schemeClr>
                </a:solidFill>
                <a:sym typeface="Wingdings"/>
              </a:rPr>
              <a:t>Джерело:</a:t>
            </a:r>
            <a:r>
              <a:rPr lang="en-US" sz="900" b="1" kern="0" dirty="0">
                <a:solidFill>
                  <a:schemeClr val="accent2">
                    <a:lumMod val="75000"/>
                  </a:schemeClr>
                </a:solidFill>
                <a:sym typeface="Wingdings"/>
              </a:rPr>
              <a:t>autonews.ua </a:t>
            </a:r>
            <a:r>
              <a:rPr lang="uk-UA" sz="900" i="1" kern="0" dirty="0">
                <a:solidFill>
                  <a:srgbClr val="000000"/>
                </a:solidFill>
                <a:sym typeface="Wingdings"/>
              </a:rPr>
              <a:t>за повідомленням прес-служби Національної інформаційної компанії </a:t>
            </a:r>
            <a:r>
              <a:rPr lang="en-US" sz="900" i="1" kern="0" dirty="0">
                <a:solidFill>
                  <a:srgbClr val="000000"/>
                </a:solidFill>
                <a:sym typeface="Wingdings"/>
              </a:rPr>
              <a:t>H-Road</a:t>
            </a:r>
            <a:endParaRPr lang="uk-UA" sz="90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6174399-32D5-4B74-82E8-D8C5FD202C3B}"/>
              </a:ext>
            </a:extLst>
          </p:cNvPr>
          <p:cNvSpPr/>
          <p:nvPr/>
        </p:nvSpPr>
        <p:spPr>
          <a:xfrm>
            <a:off x="2568574" y="6443627"/>
            <a:ext cx="4133850" cy="23339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FFFFF">
                <a:lumMod val="75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000" i="1" kern="0" dirty="0">
                <a:solidFill>
                  <a:srgbClr val="740000"/>
                </a:solidFill>
              </a:rPr>
              <a:t>Тиждень безпеки дорожнього руху в Україні, Київ   21-27 травня 2018</a:t>
            </a:r>
            <a:endParaRPr kumimoji="0" lang="uk-UA" sz="1000" i="1" u="none" strike="noStrike" kern="0" cap="none" spc="0" normalizeH="0" baseline="0" dirty="0">
              <a:ln>
                <a:noFill/>
              </a:ln>
              <a:solidFill>
                <a:srgbClr val="74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25469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66356" y="642336"/>
            <a:ext cx="6162674" cy="53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</a:bodyPr>
          <a:lstStyle/>
          <a:p>
            <a:pPr marL="457200" marR="0" lvl="0" indent="0" algn="ctr" defTabSz="914400" rtl="0" eaLnBrk="1" fontAlgn="base" latinLnBrk="0" hangingPunct="1">
              <a:lnSpc>
                <a:spcPts val="1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Ринок ОСЦПВ</a:t>
            </a:r>
          </a:p>
          <a:p>
            <a:pPr marL="457200" marR="0" lvl="0" indent="0" algn="ctr" defTabSz="914400" rtl="0" eaLnBrk="1" fontAlgn="base" latinLnBrk="0" hangingPunct="1">
              <a:lnSpc>
                <a:spcPts val="1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dirty="0">
                <a:solidFill>
                  <a:srgbClr val="003300"/>
                </a:solidFill>
                <a:latin typeface="Times New Roman"/>
                <a:ea typeface="Calibri"/>
                <a:cs typeface="Times New Roman"/>
              </a:rPr>
              <a:t>за внутрішніми договорами страхування</a:t>
            </a:r>
            <a:endParaRPr kumimoji="0" lang="uk-UA" sz="20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66675"/>
            <a:ext cx="1295400" cy="400050"/>
          </a:xfrm>
          <a:prstGeom prst="rect">
            <a:avLst/>
          </a:prstGeom>
        </p:spPr>
      </p:pic>
      <p:sp>
        <p:nvSpPr>
          <p:cNvPr id="21" name="Oval 18"/>
          <p:cNvSpPr>
            <a:spLocks noChangeArrowheads="1"/>
          </p:cNvSpPr>
          <p:nvPr/>
        </p:nvSpPr>
        <p:spPr bwMode="auto">
          <a:xfrm>
            <a:off x="8688388" y="6508750"/>
            <a:ext cx="455612" cy="3492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573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</a:t>
            </a:r>
            <a:endParaRPr kumimoji="0" lang="uk-UA" sz="1000" b="0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" name="Picture 2" descr="Прапор Євросоюзу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2554">
            <a:off x="6642468" y="94939"/>
            <a:ext cx="1072842" cy="106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Класичний український синьо-жовтий прапор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5312">
            <a:off x="7644803" y="244693"/>
            <a:ext cx="985834" cy="98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Диаграмма 14"/>
          <p:cNvGraphicFramePr>
            <a:graphicFrameLocks/>
          </p:cNvGraphicFramePr>
          <p:nvPr>
            <p:extLst/>
          </p:nvPr>
        </p:nvGraphicFramePr>
        <p:xfrm>
          <a:off x="529939" y="4129272"/>
          <a:ext cx="1675168" cy="1101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1" name="Овал 30"/>
          <p:cNvSpPr/>
          <p:nvPr/>
        </p:nvSpPr>
        <p:spPr>
          <a:xfrm>
            <a:off x="3725576" y="1572209"/>
            <a:ext cx="1334061" cy="10168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dirty="0">
                <a:ln>
                  <a:noFill/>
                </a:ln>
                <a:solidFill>
                  <a:srgbClr val="A2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2017</a:t>
            </a:r>
          </a:p>
          <a:p>
            <a:pPr marL="0" marR="0" lvl="0" indent="0" algn="ctr" defTabSz="914400" rtl="0" eaLnBrk="1" fontAlgn="base" latinLnBrk="0" hangingPunct="1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dirty="0">
                <a:ln>
                  <a:noFill/>
                </a:ln>
                <a:solidFill>
                  <a:srgbClr val="A2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рік</a:t>
            </a:r>
          </a:p>
        </p:txBody>
      </p:sp>
      <p:sp>
        <p:nvSpPr>
          <p:cNvPr id="32" name="Овал 31"/>
          <p:cNvSpPr/>
          <p:nvPr/>
        </p:nvSpPr>
        <p:spPr>
          <a:xfrm>
            <a:off x="4999693" y="2966225"/>
            <a:ext cx="1431971" cy="1410171"/>
          </a:xfrm>
          <a:prstGeom prst="ellipse">
            <a:avLst/>
          </a:prstGeom>
          <a:solidFill>
            <a:srgbClr val="92D050">
              <a:alpha val="34000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3 733 866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ru-RU" sz="1300" b="0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3 406 939</a:t>
            </a:r>
            <a:r>
              <a:rPr kumimoji="0" lang="ru-RU" sz="13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0" marR="0" lvl="0" indent="0" algn="ctr" defTabSz="914400" rtl="0" eaLnBrk="1" fontAlgn="base" latinLnBrk="0" hangingPunct="1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2016</a:t>
            </a:r>
          </a:p>
        </p:txBody>
      </p:sp>
      <p:sp>
        <p:nvSpPr>
          <p:cNvPr id="33" name="Овал 32"/>
          <p:cNvSpPr/>
          <p:nvPr/>
        </p:nvSpPr>
        <p:spPr>
          <a:xfrm>
            <a:off x="2020521" y="2992820"/>
            <a:ext cx="1428344" cy="1410171"/>
          </a:xfrm>
          <a:prstGeom prst="ellipse">
            <a:avLst/>
          </a:prstGeom>
          <a:solidFill>
            <a:srgbClr val="92D050">
              <a:alpha val="34000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1200" cap="none" spc="0" normalizeH="0" baseline="0" noProof="0" dirty="0">
                <a:ln>
                  <a:noFill/>
                </a:ln>
                <a:solidFill>
                  <a:srgbClr val="E64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7 405 290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ru-RU" sz="1300" b="0" i="1" u="none" strike="noStrike" kern="1200" cap="none" spc="0" normalizeH="0" baseline="0" noProof="0" dirty="0">
                <a:ln>
                  <a:noFill/>
                </a:ln>
                <a:solidFill>
                  <a:srgbClr val="E64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7 049 462</a:t>
            </a:r>
            <a:r>
              <a:rPr kumimoji="0" lang="ru-RU" sz="13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0" marR="0" lvl="0" indent="0" algn="ctr" defTabSz="914400" rtl="0" eaLnBrk="1" fontAlgn="base" latinLnBrk="0" hangingPunct="1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2016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723870" y="2586243"/>
            <a:ext cx="2164430" cy="553998"/>
          </a:xfrm>
          <a:prstGeom prst="rect">
            <a:avLst/>
          </a:prstGeom>
          <a:ln w="15875">
            <a:noFill/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dirty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Кількість</a:t>
            </a:r>
          </a:p>
          <a:p>
            <a:pPr marL="0" marR="0" lvl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300" b="1" i="0" u="none" strike="noStrike" kern="1200" cap="none" spc="0" normalizeH="0" baseline="0" dirty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uk-UA" sz="1300" b="1" i="0" u="none" strike="noStrike" kern="1200" cap="none" spc="0" normalizeH="0" baseline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укладених договорів страхування, </a:t>
            </a:r>
            <a:r>
              <a:rPr kumimoji="0" lang="uk-UA" sz="1200" b="1" i="1" u="none" strike="noStrike" kern="1200" cap="none" spc="0" normalizeH="0" baseline="0" dirty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шт.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742150" y="2595628"/>
            <a:ext cx="1930733" cy="5539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dirty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Сума</a:t>
            </a:r>
          </a:p>
          <a:p>
            <a:pPr marL="0" marR="0" lvl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dirty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uk-UA" sz="1200" b="1" i="0" u="none" strike="noStrike" kern="1200" cap="none" spc="0" normalizeH="0" baseline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нарахованих страхових премій</a:t>
            </a:r>
            <a:r>
              <a:rPr kumimoji="0" lang="uk-UA" sz="1200" b="1" i="1" u="none" strike="noStrike" kern="1200" cap="none" spc="0" normalizeH="0" baseline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,  </a:t>
            </a:r>
            <a:r>
              <a:rPr kumimoji="0" lang="uk-UA" sz="1200" b="1" i="1" u="none" strike="noStrike" kern="1200" cap="none" spc="0" normalizeH="0" baseline="0" dirty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тис.</a:t>
            </a:r>
            <a:r>
              <a:rPr kumimoji="0" lang="uk-UA" sz="1200" b="1" i="1" u="none" strike="noStrike" kern="1200" cap="none" spc="0" normalizeH="0" baseline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uk-UA" sz="1200" b="1" i="1" u="none" strike="noStrike" kern="1200" cap="none" spc="0" normalizeH="0" baseline="0" dirty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грн.</a:t>
            </a:r>
          </a:p>
        </p:txBody>
      </p:sp>
      <p:sp>
        <p:nvSpPr>
          <p:cNvPr id="55" name="Стрелка вниз 54"/>
          <p:cNvSpPr/>
          <p:nvPr/>
        </p:nvSpPr>
        <p:spPr>
          <a:xfrm rot="18378242">
            <a:off x="4840656" y="1963270"/>
            <a:ext cx="612329" cy="749077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+9,6%</a:t>
            </a:r>
          </a:p>
        </p:txBody>
      </p:sp>
      <p:sp>
        <p:nvSpPr>
          <p:cNvPr id="36" name="Стрелка вниз 54">
            <a:extLst>
              <a:ext uri="{FF2B5EF4-FFF2-40B4-BE49-F238E27FC236}">
                <a16:creationId xmlns:a16="http://schemas.microsoft.com/office/drawing/2014/main" id="{EA7C4D2D-0760-4F24-9969-131801FC3BB5}"/>
              </a:ext>
            </a:extLst>
          </p:cNvPr>
          <p:cNvSpPr/>
          <p:nvPr/>
        </p:nvSpPr>
        <p:spPr>
          <a:xfrm rot="3171851">
            <a:off x="3261836" y="1927676"/>
            <a:ext cx="638981" cy="827117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+5,0%</a:t>
            </a:r>
          </a:p>
        </p:txBody>
      </p:sp>
      <p:sp useBgFill="1"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2FFA458-5409-4FB6-ADCB-D3AE5E2D35A8}"/>
              </a:ext>
            </a:extLst>
          </p:cNvPr>
          <p:cNvSpPr/>
          <p:nvPr/>
        </p:nvSpPr>
        <p:spPr>
          <a:xfrm>
            <a:off x="1750613" y="4471613"/>
            <a:ext cx="5082598" cy="184243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780FF64-2B74-4516-B52F-9786B76176D1}"/>
              </a:ext>
            </a:extLst>
          </p:cNvPr>
          <p:cNvSpPr/>
          <p:nvPr/>
        </p:nvSpPr>
        <p:spPr>
          <a:xfrm>
            <a:off x="2365228" y="4965458"/>
            <a:ext cx="738933" cy="630106"/>
          </a:xfrm>
          <a:prstGeom prst="ellipse">
            <a:avLst/>
          </a:prstGeom>
          <a:solidFill>
            <a:srgbClr val="E862D8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1,28</a:t>
            </a: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6AB6F47A-1ED7-4C00-87AE-4CB81D280AB8}"/>
              </a:ext>
            </a:extLst>
          </p:cNvPr>
          <p:cNvSpPr/>
          <p:nvPr/>
        </p:nvSpPr>
        <p:spPr>
          <a:xfrm>
            <a:off x="4003217" y="4916283"/>
            <a:ext cx="738933" cy="633848"/>
          </a:xfrm>
          <a:prstGeom prst="ellipse">
            <a:avLst/>
          </a:prstGeom>
          <a:solidFill>
            <a:srgbClr val="E862D8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1,54</a:t>
            </a: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E97EA758-B536-4033-B026-A3EE9AE5F9DF}"/>
              </a:ext>
            </a:extLst>
          </p:cNvPr>
          <p:cNvSpPr/>
          <p:nvPr/>
        </p:nvSpPr>
        <p:spPr>
          <a:xfrm>
            <a:off x="5558931" y="4916283"/>
            <a:ext cx="738933" cy="633848"/>
          </a:xfrm>
          <a:prstGeom prst="ellipse">
            <a:avLst/>
          </a:prstGeom>
          <a:solidFill>
            <a:srgbClr val="E862D8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1,65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5B029C1-1DB1-4134-94EE-ADBF9634975B}"/>
              </a:ext>
            </a:extLst>
          </p:cNvPr>
          <p:cNvSpPr txBox="1"/>
          <p:nvPr/>
        </p:nvSpPr>
        <p:spPr>
          <a:xfrm>
            <a:off x="2437176" y="558433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2015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27FAAFA-09F7-455B-84A4-AE2AB739492E}"/>
              </a:ext>
            </a:extLst>
          </p:cNvPr>
          <p:cNvSpPr txBox="1"/>
          <p:nvPr/>
        </p:nvSpPr>
        <p:spPr>
          <a:xfrm>
            <a:off x="4075165" y="5592205"/>
            <a:ext cx="595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2016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C627A5D-3282-492C-B36A-75309AEC51D8}"/>
              </a:ext>
            </a:extLst>
          </p:cNvPr>
          <p:cNvSpPr txBox="1"/>
          <p:nvPr/>
        </p:nvSpPr>
        <p:spPr>
          <a:xfrm>
            <a:off x="5593356" y="558433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2017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68AF6ADC-CD9B-422A-B6B9-6EB6428523BF}"/>
              </a:ext>
            </a:extLst>
          </p:cNvPr>
          <p:cNvSpPr/>
          <p:nvPr/>
        </p:nvSpPr>
        <p:spPr>
          <a:xfrm>
            <a:off x="3548372" y="4647224"/>
            <a:ext cx="1675780" cy="2269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Частота </a:t>
            </a:r>
            <a:r>
              <a:rPr lang="uk-UA" b="1" dirty="0">
                <a:solidFill>
                  <a:srgbClr val="740000"/>
                </a:solidFill>
                <a:ea typeface="Calibri"/>
              </a:rPr>
              <a:t>збитків</a:t>
            </a:r>
            <a:endParaRPr kumimoji="0" lang="uk-UA" sz="1600" b="0" i="1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8" name="Стрелка вправо 22">
            <a:extLst>
              <a:ext uri="{FF2B5EF4-FFF2-40B4-BE49-F238E27FC236}">
                <a16:creationId xmlns:a16="http://schemas.microsoft.com/office/drawing/2014/main" id="{4D84421F-3540-404B-B7B5-3D7CA728BFD4}"/>
              </a:ext>
            </a:extLst>
          </p:cNvPr>
          <p:cNvSpPr/>
          <p:nvPr/>
        </p:nvSpPr>
        <p:spPr bwMode="auto">
          <a:xfrm>
            <a:off x="4880758" y="5097081"/>
            <a:ext cx="505399" cy="331365"/>
          </a:xfrm>
          <a:prstGeom prst="rightArrow">
            <a:avLst/>
          </a:prstGeom>
          <a:solidFill>
            <a:srgbClr val="A20000">
              <a:alpha val="40000"/>
            </a:srgbClr>
          </a:solidFill>
          <a:ln w="0" cap="flat" cmpd="sng" algn="ctr">
            <a:solidFill>
              <a:srgbClr val="000000">
                <a:alpha val="40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74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9" name="Стрелка вправо 22">
            <a:extLst>
              <a:ext uri="{FF2B5EF4-FFF2-40B4-BE49-F238E27FC236}">
                <a16:creationId xmlns:a16="http://schemas.microsoft.com/office/drawing/2014/main" id="{5A0AE022-3F9B-480B-80DA-B591AF1BCCCA}"/>
              </a:ext>
            </a:extLst>
          </p:cNvPr>
          <p:cNvSpPr/>
          <p:nvPr/>
        </p:nvSpPr>
        <p:spPr bwMode="auto">
          <a:xfrm>
            <a:off x="3311533" y="5114828"/>
            <a:ext cx="505399" cy="331365"/>
          </a:xfrm>
          <a:prstGeom prst="rightArrow">
            <a:avLst/>
          </a:prstGeom>
          <a:solidFill>
            <a:srgbClr val="A20000">
              <a:alpha val="40000"/>
            </a:srgbClr>
          </a:solidFill>
          <a:ln w="0" cap="flat" cmpd="sng" algn="ctr">
            <a:solidFill>
              <a:srgbClr val="000000">
                <a:alpha val="40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74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7508ED8F-2BB3-431B-B00A-ADA418C4471A}"/>
              </a:ext>
            </a:extLst>
          </p:cNvPr>
          <p:cNvSpPr/>
          <p:nvPr/>
        </p:nvSpPr>
        <p:spPr>
          <a:xfrm>
            <a:off x="2568574" y="6443627"/>
            <a:ext cx="4133850" cy="23339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FFFFF">
                <a:lumMod val="75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000" b="0" i="1" u="none" strike="noStrike" kern="0" cap="none" spc="0" normalizeH="0" baseline="0" noProof="0" dirty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</a:rPr>
              <a:t>Тиждень безпеки дорожнього руху в Україні, Київ   21-27 травня 2018</a:t>
            </a:r>
          </a:p>
        </p:txBody>
      </p:sp>
    </p:spTree>
    <p:extLst>
      <p:ext uri="{BB962C8B-B14F-4D97-AF65-F5344CB8AC3E}">
        <p14:creationId xmlns:p14="http://schemas.microsoft.com/office/powerpoint/2010/main" val="14874701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11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556000" y="6146800"/>
            <a:ext cx="130232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ts val="1600"/>
              </a:lnSpc>
            </a:pPr>
            <a:r>
              <a:rPr lang="ru-RU" sz="1200" b="1" i="1" dirty="0">
                <a:solidFill>
                  <a:srgbClr val="800000"/>
                </a:solidFill>
                <a:latin typeface="Times New Roman"/>
              </a:rPr>
              <a:t>  </a:t>
            </a:r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8688388" y="6508750"/>
            <a:ext cx="455612" cy="3492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573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000" dirty="0">
                <a:solidFill>
                  <a:srgbClr val="800000"/>
                </a:solidFill>
                <a:latin typeface="Times New Roman"/>
              </a:rPr>
              <a:t>6</a:t>
            </a:r>
            <a:endParaRPr lang="uk-UA" sz="1000" dirty="0">
              <a:solidFill>
                <a:srgbClr val="800000"/>
              </a:solidFill>
              <a:latin typeface="Times New Roman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361950"/>
            <a:ext cx="1295400" cy="400050"/>
          </a:xfrm>
          <a:prstGeom prst="rect">
            <a:avLst/>
          </a:prstGeom>
        </p:spPr>
      </p:pic>
      <p:pic>
        <p:nvPicPr>
          <p:cNvPr id="21" name="Picture 2" descr="Класичний український синьо-жовтий прапор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5312">
            <a:off x="7644803" y="244693"/>
            <a:ext cx="985834" cy="98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Прапор Євросоюзу 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3178">
            <a:off x="6642500" y="95875"/>
            <a:ext cx="1045695" cy="106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855290"/>
              </p:ext>
            </p:extLst>
          </p:nvPr>
        </p:nvGraphicFramePr>
        <p:xfrm>
          <a:off x="585681" y="1517294"/>
          <a:ext cx="7653815" cy="4418941"/>
        </p:xfrm>
        <a:graphic>
          <a:graphicData uri="http://schemas.openxmlformats.org/drawingml/2006/table">
            <a:tbl>
              <a:tblPr firstRow="1" firstCol="1" bandRow="1"/>
              <a:tblGrid>
                <a:gridCol w="2458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3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3322">
                  <a:extLst>
                    <a:ext uri="{9D8B030D-6E8A-4147-A177-3AD203B41FA5}">
                      <a16:colId xmlns:a16="http://schemas.microsoft.com/office/drawing/2014/main" val="104090790"/>
                    </a:ext>
                  </a:extLst>
                </a:gridCol>
                <a:gridCol w="6905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9360">
                  <a:extLst>
                    <a:ext uri="{9D8B030D-6E8A-4147-A177-3AD203B41FA5}">
                      <a16:colId xmlns:a16="http://schemas.microsoft.com/office/drawing/2014/main" val="2669916251"/>
                    </a:ext>
                  </a:extLst>
                </a:gridCol>
                <a:gridCol w="642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0392">
                  <a:extLst>
                    <a:ext uri="{9D8B030D-6E8A-4147-A177-3AD203B41FA5}">
                      <a16:colId xmlns:a16="http://schemas.microsoft.com/office/drawing/2014/main" val="3465938477"/>
                    </a:ext>
                  </a:extLst>
                </a:gridCol>
                <a:gridCol w="856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2546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uk-UA" sz="1050" b="1" noProof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 Показники</a:t>
                      </a:r>
                      <a:endParaRPr lang="uk-UA" sz="1050" noProof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472" marR="35472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uk-UA" sz="1050" b="1" baseline="0" noProof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2015 </a:t>
                      </a:r>
                      <a:endParaRPr lang="uk-UA" sz="1050" noProof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472" marR="35472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uk-UA" sz="105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8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uk-UA" sz="1050" b="1" baseline="0" noProof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2016 </a:t>
                      </a:r>
                      <a:endParaRPr lang="uk-UA" sz="1050" noProof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8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endParaRPr lang="uk-UA" sz="1050" noProof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472" marR="35472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uk-UA" sz="1050" b="1" baseline="0" noProof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2017 </a:t>
                      </a:r>
                      <a:endParaRPr lang="uk-UA" sz="1050" noProof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472" marR="35472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uk-UA" sz="1050" b="1" noProof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Темпи приросту, </a:t>
                      </a:r>
                      <a:r>
                        <a:rPr lang="uk-UA" sz="1050" b="1" noProof="0">
                          <a:solidFill>
                            <a:srgbClr val="A2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%</a:t>
                      </a:r>
                      <a:endParaRPr lang="uk-UA" sz="1050" noProof="0">
                        <a:solidFill>
                          <a:srgbClr val="A2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8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uk-UA" sz="1050" b="1" noProof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050" i="1" noProof="0">
                          <a:effectLst/>
                          <a:latin typeface="+mn-lt"/>
                          <a:ea typeface="Calibri"/>
                          <a:cs typeface="Times New Roman"/>
                        </a:rPr>
                        <a:t>(2017/ 2016)</a:t>
                      </a:r>
                      <a:endParaRPr lang="uk-UA" sz="1050" noProof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472" marR="35472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310">
                <a:tc rowSpan="2"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uk-UA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Кількість врегульованих вимог потерпілих за якими прийняті рішення   про страхову виплату(</a:t>
                      </a:r>
                      <a:r>
                        <a:rPr lang="uk-UA" sz="105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всього</a:t>
                      </a:r>
                      <a:r>
                        <a:rPr lang="uk-UA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), </a:t>
                      </a:r>
                      <a:r>
                        <a:rPr lang="uk-UA" sz="1050" b="1" i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шт.,</a:t>
                      </a:r>
                    </a:p>
                    <a:p>
                      <a:pPr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endParaRPr lang="uk-UA" sz="1050" b="1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uk-UA" sz="1050" b="1" i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у тому числі </a:t>
                      </a:r>
                      <a:r>
                        <a:rPr lang="uk-UA" sz="1050" b="0" i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з використанням «європротоколу», </a:t>
                      </a:r>
                      <a:r>
                        <a:rPr lang="uk-UA" sz="1050" b="1" i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шт.</a:t>
                      </a:r>
                    </a:p>
                  </a:txBody>
                  <a:tcPr marL="35472" marR="35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uk-UA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87 075</a:t>
                      </a:r>
                    </a:p>
                  </a:txBody>
                  <a:tcPr marL="35472" marR="35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>
                        <a:lumMod val="85000"/>
                        <a:alpha val="23000"/>
                      </a:sys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endParaRPr lang="uk-UA" sz="1100" b="0" i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uk-UA" sz="1100" b="1">
                          <a:solidFill>
                            <a:srgbClr val="A2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11,4%</a:t>
                      </a:r>
                      <a:endParaRPr lang="uk-UA" sz="1100" b="1" dirty="0">
                        <a:solidFill>
                          <a:srgbClr val="A2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472" marR="35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>
                        <a:lumMod val="85000"/>
                        <a:alpha val="23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uk-UA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108 811</a:t>
                      </a:r>
                    </a:p>
                  </a:txBody>
                  <a:tcPr marL="35472" marR="35472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>
                        <a:lumMod val="85000"/>
                        <a:alpha val="23000"/>
                      </a:sys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1" i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1" i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i="0">
                          <a:solidFill>
                            <a:srgbClr val="A2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18,8%</a:t>
                      </a:r>
                      <a:endParaRPr lang="uk-UA" sz="1100" b="1" i="0" dirty="0">
                        <a:solidFill>
                          <a:srgbClr val="A2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endParaRPr lang="uk-UA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472" marR="35472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>
                        <a:lumMod val="85000"/>
                        <a:alpha val="23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uk-UA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122 090</a:t>
                      </a:r>
                    </a:p>
                  </a:txBody>
                  <a:tcPr marL="35472" marR="35472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>
                        <a:lumMod val="85000"/>
                        <a:alpha val="23000"/>
                      </a:sys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1" i="0">
                        <a:solidFill>
                          <a:srgbClr val="A2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1" i="0">
                        <a:solidFill>
                          <a:srgbClr val="A2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i="0">
                          <a:solidFill>
                            <a:srgbClr val="A2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24,1%</a:t>
                      </a:r>
                      <a:endParaRPr lang="uk-UA" sz="1100" b="1" i="0" dirty="0">
                        <a:solidFill>
                          <a:srgbClr val="A2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endParaRPr lang="uk-UA" sz="1100" b="1" i="0" dirty="0">
                        <a:solidFill>
                          <a:srgbClr val="A2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472" marR="35472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>
                        <a:lumMod val="85000"/>
                        <a:alpha val="23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uk-UA" sz="1300" b="1" dirty="0">
                          <a:solidFill>
                            <a:srgbClr val="6C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+ 12,2</a:t>
                      </a:r>
                    </a:p>
                  </a:txBody>
                  <a:tcPr marL="35472" marR="35472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772">
                <a:tc vMerge="1"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endParaRPr lang="ru-RU" sz="1050" b="1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472" marR="35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uk-UA" sz="11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9 897</a:t>
                      </a:r>
                      <a:endParaRPr lang="uk-UA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472" marR="35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>
                        <a:lumMod val="85000"/>
                        <a:alpha val="23000"/>
                      </a:sys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endParaRPr lang="uk-UA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472" marR="35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>
                        <a:lumMod val="85000"/>
                        <a:alpha val="23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uk-UA" sz="11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20 414</a:t>
                      </a:r>
                      <a:endParaRPr lang="uk-UA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472" marR="35472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>
                        <a:lumMod val="85000"/>
                        <a:alpha val="23000"/>
                      </a:sys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endParaRPr lang="uk-UA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472" marR="35472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>
                        <a:lumMod val="85000"/>
                        <a:alpha val="23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uk-UA" sz="11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29 410</a:t>
                      </a:r>
                      <a:endParaRPr lang="uk-UA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472" marR="35472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>
                        <a:lumMod val="85000"/>
                        <a:alpha val="23000"/>
                      </a:sys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endParaRPr lang="uk-UA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472" marR="35472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>
                        <a:lumMod val="85000"/>
                        <a:alpha val="23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uk-UA" sz="1300" b="1">
                          <a:solidFill>
                            <a:srgbClr val="6C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+44,1</a:t>
                      </a:r>
                      <a:endParaRPr lang="uk-UA" sz="1300" b="1" dirty="0">
                        <a:solidFill>
                          <a:srgbClr val="6C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472" marR="35472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08725"/>
                  </a:ext>
                </a:extLst>
              </a:tr>
              <a:tr h="63981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uk-UA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Нарахована сума страхового відшкодування за вимогами, за якими прийняті рішення про страхову виплату (</a:t>
                      </a:r>
                      <a:r>
                        <a:rPr kumimoji="0" lang="uk-UA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всего</a:t>
                      </a:r>
                      <a:r>
                        <a:rPr kumimoji="0" lang="uk-UA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), </a:t>
                      </a:r>
                      <a:r>
                        <a:rPr kumimoji="0" lang="uk-UA" sz="105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тис. грн.</a:t>
                      </a:r>
                      <a:r>
                        <a:rPr kumimoji="0" lang="uk-UA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uk-UA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50" b="1" i="1">
                          <a:effectLst/>
                          <a:latin typeface="+mn-lt"/>
                          <a:ea typeface="Calibri"/>
                          <a:cs typeface="Times New Roman"/>
                        </a:rPr>
                        <a:t>у тому числі </a:t>
                      </a:r>
                      <a:r>
                        <a:rPr lang="uk-UA" sz="1050" b="0" i="1">
                          <a:effectLst/>
                          <a:latin typeface="+mn-lt"/>
                          <a:ea typeface="Calibri"/>
                          <a:cs typeface="Times New Roman"/>
                        </a:rPr>
                        <a:t>з використанням «європротоколу», </a:t>
                      </a:r>
                      <a:r>
                        <a:rPr lang="uk-UA" sz="1050" b="1" i="1">
                          <a:effectLst/>
                          <a:latin typeface="+mn-lt"/>
                          <a:ea typeface="Calibri"/>
                          <a:cs typeface="Times New Roman"/>
                        </a:rPr>
                        <a:t>тис. грн.</a:t>
                      </a:r>
                      <a:endParaRPr lang="uk-UA" sz="1050" b="1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472" marR="35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uk-UA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1 089 582  </a:t>
                      </a:r>
                    </a:p>
                  </a:txBody>
                  <a:tcPr marL="35472" marR="35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>
                        <a:lumMod val="85000"/>
                        <a:alpha val="23000"/>
                      </a:sys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endParaRPr lang="uk-UA" sz="1100" b="1">
                        <a:solidFill>
                          <a:srgbClr val="A2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uk-UA" sz="1100" b="1">
                          <a:solidFill>
                            <a:srgbClr val="A2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5,6%</a:t>
                      </a:r>
                      <a:endParaRPr lang="uk-UA" sz="1100" b="1" dirty="0">
                        <a:solidFill>
                          <a:srgbClr val="A2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472" marR="35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>
                        <a:lumMod val="85000"/>
                        <a:alpha val="23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uk-UA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1 405 421  </a:t>
                      </a:r>
                    </a:p>
                  </a:txBody>
                  <a:tcPr marL="35472" marR="35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>
                        <a:lumMod val="85000"/>
                        <a:alpha val="23000"/>
                      </a:sys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i="0">
                          <a:solidFill>
                            <a:srgbClr val="A2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10,7%</a:t>
                      </a:r>
                      <a:endParaRPr lang="uk-UA" sz="1100" b="1" i="0" dirty="0">
                        <a:solidFill>
                          <a:srgbClr val="A2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endParaRPr lang="uk-UA" sz="1100" b="1" i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472" marR="35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>
                        <a:lumMod val="85000"/>
                        <a:alpha val="23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uk-UA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1 887 735  </a:t>
                      </a:r>
                    </a:p>
                  </a:txBody>
                  <a:tcPr marL="35472" marR="35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>
                        <a:lumMod val="85000"/>
                        <a:alpha val="23000"/>
                      </a:sys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endParaRPr lang="uk-UA" sz="1050" b="1" i="0">
                        <a:solidFill>
                          <a:srgbClr val="A2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uk-UA" sz="1050" b="1" i="0">
                          <a:solidFill>
                            <a:srgbClr val="A2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12,8%</a:t>
                      </a:r>
                      <a:endParaRPr lang="uk-UA" sz="1050" b="1" i="0" dirty="0">
                        <a:solidFill>
                          <a:srgbClr val="A2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472" marR="35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>
                        <a:lumMod val="85000"/>
                        <a:alpha val="23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uk-UA" sz="1300" b="1" dirty="0">
                          <a:solidFill>
                            <a:srgbClr val="6C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+34,3</a:t>
                      </a:r>
                    </a:p>
                  </a:txBody>
                  <a:tcPr marL="35472" marR="35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449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472" marR="35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uk-UA" sz="11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60 514</a:t>
                      </a:r>
                      <a:endParaRPr lang="uk-UA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472" marR="35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>
                        <a:lumMod val="85000"/>
                        <a:alpha val="23000"/>
                      </a:sys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endParaRPr lang="uk-UA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472" marR="35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>
                        <a:lumMod val="85000"/>
                        <a:alpha val="23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uk-UA" sz="11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151 053</a:t>
                      </a:r>
                      <a:endParaRPr lang="uk-UA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472" marR="35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>
                        <a:lumMod val="85000"/>
                        <a:alpha val="23000"/>
                      </a:sys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endParaRPr lang="uk-UA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472" marR="35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>
                        <a:lumMod val="85000"/>
                        <a:alpha val="23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uk-UA" sz="11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240 988</a:t>
                      </a:r>
                      <a:endParaRPr lang="uk-UA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472" marR="35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>
                        <a:lumMod val="85000"/>
                        <a:alpha val="23000"/>
                      </a:sys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endParaRPr lang="uk-UA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472" marR="35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>
                        <a:lumMod val="85000"/>
                        <a:alpha val="23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uk-UA" sz="1300" b="1">
                          <a:solidFill>
                            <a:srgbClr val="6C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+59,5</a:t>
                      </a:r>
                      <a:endParaRPr lang="uk-UA" sz="1300" b="1" dirty="0">
                        <a:solidFill>
                          <a:srgbClr val="6C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472" marR="35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490270"/>
                  </a:ext>
                </a:extLst>
              </a:tr>
              <a:tr h="7281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uk-UA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Середня сума страхового відшкодування за збитками, заподіяними </a:t>
                      </a:r>
                      <a:r>
                        <a:rPr kumimoji="0" lang="uk-UA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40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життю та здоров’ю</a:t>
                      </a:r>
                      <a:r>
                        <a:rPr kumimoji="0" lang="uk-UA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40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uk-UA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потерпілого, </a:t>
                      </a:r>
                      <a:r>
                        <a:rPr kumimoji="0" lang="uk-UA" sz="105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грн.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uk-UA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472" marR="35472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uk-UA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11 863,72</a:t>
                      </a:r>
                    </a:p>
                  </a:txBody>
                  <a:tcPr marL="35472" marR="35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>
                        <a:lumMod val="85000"/>
                        <a:alpha val="23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uk-UA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13 970,80</a:t>
                      </a:r>
                    </a:p>
                  </a:txBody>
                  <a:tcPr marL="35472" marR="35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>
                        <a:lumMod val="85000"/>
                        <a:alpha val="23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uk-UA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17 962,17</a:t>
                      </a:r>
                    </a:p>
                  </a:txBody>
                  <a:tcPr marL="35472" marR="35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>
                        <a:lumMod val="85000"/>
                        <a:alpha val="23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uk-UA" sz="1300" b="1" dirty="0">
                          <a:solidFill>
                            <a:srgbClr val="6C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+28,6</a:t>
                      </a:r>
                    </a:p>
                  </a:txBody>
                  <a:tcPr marL="35472" marR="35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281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uk-UA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Середня сума страхового відшкодування за збитками,  заподіяними </a:t>
                      </a:r>
                      <a:r>
                        <a:rPr kumimoji="0" lang="uk-UA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майну</a:t>
                      </a:r>
                      <a:r>
                        <a:rPr lang="uk-UA" sz="105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потерпілого, </a:t>
                      </a:r>
                      <a:r>
                        <a:rPr lang="uk-UA" sz="1050" b="1" i="1">
                          <a:effectLst/>
                          <a:latin typeface="+mn-lt"/>
                          <a:ea typeface="Calibri"/>
                          <a:cs typeface="Times New Roman"/>
                        </a:rPr>
                        <a:t>грн.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472" marR="35472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uk-UA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12 534,72</a:t>
                      </a:r>
                    </a:p>
                  </a:txBody>
                  <a:tcPr marL="35472" marR="35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>
                        <a:lumMod val="85000"/>
                        <a:alpha val="23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uk-UA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12  889,70</a:t>
                      </a:r>
                    </a:p>
                  </a:txBody>
                  <a:tcPr marL="35472" marR="35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>
                        <a:lumMod val="85000"/>
                        <a:alpha val="23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uk-UA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15 386,32</a:t>
                      </a:r>
                    </a:p>
                  </a:txBody>
                  <a:tcPr marL="35472" marR="35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>
                        <a:lumMod val="85000"/>
                        <a:alpha val="23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uk-UA" sz="1300" b="1" dirty="0">
                          <a:solidFill>
                            <a:srgbClr val="6C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+19,4</a:t>
                      </a:r>
                    </a:p>
                  </a:txBody>
                  <a:tcPr marL="35472" marR="35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10284" y="632324"/>
            <a:ext cx="5385151" cy="842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1500"/>
              </a:lnSpc>
            </a:pPr>
            <a:r>
              <a:rPr lang="uk-UA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 pitchFamily="34" charset="0"/>
              </a:rPr>
              <a:t>Динаміка </a:t>
            </a:r>
          </a:p>
          <a:p>
            <a:pPr>
              <a:lnSpc>
                <a:spcPts val="1500"/>
              </a:lnSpc>
            </a:pPr>
            <a:r>
              <a:rPr lang="uk-UA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 pitchFamily="34" charset="0"/>
              </a:rPr>
              <a:t>врегулювання страховиками вимог потерпілих</a:t>
            </a:r>
          </a:p>
          <a:p>
            <a:pPr indent="449263">
              <a:lnSpc>
                <a:spcPts val="1300"/>
              </a:lnSpc>
            </a:pPr>
            <a:r>
              <a:rPr lang="uk-UA" sz="1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 pitchFamily="34" charset="0"/>
              </a:rPr>
              <a:t>(</a:t>
            </a:r>
            <a:r>
              <a:rPr lang="uk-UA" sz="1200" b="1" i="1" dirty="0">
                <a:solidFill>
                  <a:srgbClr val="003300"/>
                </a:solidFill>
                <a:latin typeface="Times New Roman"/>
                <a:ea typeface="Calibri" pitchFamily="34" charset="0"/>
              </a:rPr>
              <a:t>2015-2017 роки</a:t>
            </a:r>
            <a:r>
              <a:rPr lang="uk-UA" sz="1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 pitchFamily="34" charset="0"/>
              </a:rPr>
              <a:t>)</a:t>
            </a:r>
            <a:r>
              <a:rPr lang="uk-UA" b="1" dirty="0"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 pitchFamily="34" charset="0"/>
              </a:rPr>
              <a:t>*</a:t>
            </a:r>
            <a:endParaRPr lang="uk-UA" dirty="0">
              <a:solidFill>
                <a:srgbClr val="7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523875" y="5992908"/>
            <a:ext cx="388871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ru-RU" sz="1000" i="1" dirty="0">
                <a:solidFill>
                  <a:srgbClr val="740000"/>
                </a:solidFill>
                <a:latin typeface="Times New Roman"/>
              </a:rPr>
              <a:t>* </a:t>
            </a:r>
            <a:r>
              <a:rPr lang="uk-UA" sz="1000" i="1" dirty="0">
                <a:solidFill>
                  <a:srgbClr val="740000"/>
                </a:solidFill>
                <a:latin typeface="Times New Roman"/>
              </a:rPr>
              <a:t>Згідно з </a:t>
            </a:r>
            <a:r>
              <a:rPr lang="uk-UA" sz="900" i="1" dirty="0">
                <a:solidFill>
                  <a:srgbClr val="740000"/>
                </a:solidFill>
                <a:latin typeface="Times New Roman"/>
              </a:rPr>
              <a:t>даними ЦБД МТСБУ станом на 02.02.2018</a:t>
            </a:r>
            <a:endParaRPr lang="uk-UA" sz="900" dirty="0">
              <a:solidFill>
                <a:srgbClr val="74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B2B0C49-9314-44CB-AF6D-CD57C2E84E21}"/>
              </a:ext>
            </a:extLst>
          </p:cNvPr>
          <p:cNvSpPr/>
          <p:nvPr/>
        </p:nvSpPr>
        <p:spPr>
          <a:xfrm>
            <a:off x="2568574" y="6443627"/>
            <a:ext cx="4133850" cy="23339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FFFFF">
                <a:lumMod val="75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000" i="1" kern="0" dirty="0">
                <a:solidFill>
                  <a:srgbClr val="740000"/>
                </a:solidFill>
              </a:rPr>
              <a:t>Тиждень безпеки дорожнього руху в Україні, Київ   21-27 травня 2018</a:t>
            </a:r>
            <a:endParaRPr kumimoji="0" lang="uk-UA" sz="1000" i="1" u="none" strike="noStrike" kern="0" cap="none" spc="0" normalizeH="0" baseline="0" dirty="0">
              <a:ln>
                <a:noFill/>
              </a:ln>
              <a:solidFill>
                <a:srgbClr val="74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3129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41316" y="550836"/>
            <a:ext cx="6147395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Динаміка та рівень страхових</a:t>
            </a: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відшкодувань, здійснених страховиками-членами МТСБУ за внутрішніми договорами  </a:t>
            </a: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295400" cy="40005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880785"/>
              </p:ext>
            </p:extLst>
          </p:nvPr>
        </p:nvGraphicFramePr>
        <p:xfrm>
          <a:off x="799342" y="4576258"/>
          <a:ext cx="3619933" cy="1651876"/>
        </p:xfrm>
        <a:graphic>
          <a:graphicData uri="http://schemas.openxmlformats.org/drawingml/2006/table">
            <a:tbl>
              <a:tblPr/>
              <a:tblGrid>
                <a:gridCol w="1123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3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8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35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129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Період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</a:t>
                      </a:r>
                      <a:r>
                        <a:rPr lang="uk-UA" sz="1100" b="0" i="1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січень-грудень</a:t>
                      </a:r>
                      <a:r>
                        <a:rPr lang="uk-UA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000"/>
                        </a:lnSpc>
                      </a:pPr>
                      <a:r>
                        <a:rPr lang="uk-UA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Нарахована сума страхового відшкодування за вимогами, </a:t>
                      </a:r>
                    </a:p>
                    <a:p>
                      <a:pPr algn="ctr" fontAlgn="ctr">
                        <a:lnSpc>
                          <a:spcPts val="1000"/>
                        </a:lnSpc>
                      </a:pPr>
                      <a:r>
                        <a:rPr lang="uk-UA" sz="1100" b="0" i="1" u="none" strike="noStrike" noProof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тис. грн.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000"/>
                        </a:lnSpc>
                      </a:pPr>
                      <a:r>
                        <a:rPr lang="uk-UA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Сума нарахованих страхових премій, </a:t>
                      </a:r>
                      <a:r>
                        <a:rPr lang="uk-UA" sz="1100" b="0" i="1" u="none" strike="noStrike" noProof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тис.</a:t>
                      </a:r>
                      <a:r>
                        <a:rPr lang="uk-UA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uk-UA" sz="1100" b="0" i="1" u="none" strike="noStrike" noProof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грн.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000"/>
                        </a:lnSpc>
                      </a:pPr>
                      <a:r>
                        <a:rPr lang="uk-UA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Рівень виплат,</a:t>
                      </a:r>
                    </a:p>
                    <a:p>
                      <a:pPr algn="ctr" fontAlgn="ctr">
                        <a:lnSpc>
                          <a:spcPts val="1000"/>
                        </a:lnSpc>
                      </a:pPr>
                      <a:r>
                        <a:rPr lang="uk-UA" sz="1100" b="0" i="1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2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4">
                        <a:alphaModFix amt="4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973 730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4">
                        <a:alphaModFix amt="4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2 471 371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4">
                        <a:alphaModFix amt="4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noProof="0" dirty="0">
                          <a:solidFill>
                            <a:srgbClr val="8A0000"/>
                          </a:solidFill>
                          <a:effectLst/>
                          <a:latin typeface="Times New Roman"/>
                        </a:rPr>
                        <a:t>39,4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4">
                        <a:alphaModFix amt="45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2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4">
                        <a:alphaModFix amt="4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1 089 582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4">
                        <a:alphaModFix amt="4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2 970 390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4">
                        <a:alphaModFix amt="4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noProof="0" dirty="0">
                          <a:solidFill>
                            <a:srgbClr val="8A0000"/>
                          </a:solidFill>
                          <a:effectLst/>
                          <a:latin typeface="Times New Roman"/>
                        </a:rPr>
                        <a:t>36,7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4">
                        <a:alphaModFix amt="45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2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4">
                        <a:alphaModFix amt="4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1 405 421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4">
                        <a:alphaModFix amt="4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3 406 939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4">
                        <a:alphaModFix amt="4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noProof="0" dirty="0">
                          <a:solidFill>
                            <a:srgbClr val="8A0000"/>
                          </a:solidFill>
                          <a:effectLst/>
                          <a:latin typeface="Times New Roman"/>
                        </a:rPr>
                        <a:t>41,3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4">
                        <a:alphaModFix amt="45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2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</a:t>
                      </a:r>
                      <a:endParaRPr lang="ru-RU" sz="1300" b="1" i="0" u="none" strike="noStrike" noProof="0" dirty="0">
                        <a:solidFill>
                          <a:srgbClr val="74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4">
                        <a:alphaModFix amt="4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1 887 735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4">
                        <a:alphaModFix amt="4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3 733 866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4">
                        <a:alphaModFix amt="4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noProof="0" dirty="0">
                          <a:solidFill>
                            <a:srgbClr val="8A0000"/>
                          </a:solidFill>
                          <a:effectLst/>
                          <a:latin typeface="Times New Roman"/>
                        </a:rPr>
                        <a:t>50,6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4">
                        <a:alphaModFix amt="45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72700" y="4089415"/>
            <a:ext cx="3839008" cy="484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300" b="1" i="0" u="none" strike="noStrike" kern="1200" cap="none" spc="0" normalizeH="0" baseline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Рівень виплат за внутрішніми договорами</a:t>
            </a:r>
          </a:p>
          <a:p>
            <a:pPr marL="0" marR="0" lvl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300" b="1" i="0" u="none" strike="noStrike" kern="1200" cap="none" spc="0" normalizeH="0" baseline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  2014 – 2017 роках</a:t>
            </a:r>
            <a:r>
              <a:rPr kumimoji="0" lang="uk-UA" sz="1300" b="1" i="0" u="none" strike="noStrike" kern="1200" cap="none" spc="0" normalizeH="0" baseline="0" dirty="0">
                <a:ln>
                  <a:noFill/>
                </a:ln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*</a:t>
            </a:r>
            <a:endParaRPr kumimoji="0" lang="uk-UA" sz="1300" b="1" i="0" u="none" strike="noStrike" kern="1200" cap="none" spc="0" normalizeH="0" baseline="0" dirty="0">
              <a:ln>
                <a:noFill/>
              </a:ln>
              <a:solidFill>
                <a:srgbClr val="74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Oval 18"/>
          <p:cNvSpPr>
            <a:spLocks noChangeArrowheads="1"/>
          </p:cNvSpPr>
          <p:nvPr/>
        </p:nvSpPr>
        <p:spPr bwMode="auto">
          <a:xfrm>
            <a:off x="8688388" y="6508750"/>
            <a:ext cx="455612" cy="3492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573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marL="0" marR="0" lvl="0" indent="0" algn="l" defTabSz="449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7</a:t>
            </a:r>
            <a:endParaRPr kumimoji="0" lang="uk-UA" sz="1000" b="0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pic>
        <p:nvPicPr>
          <p:cNvPr id="10" name="Picture 2" descr="Прапор Євросоюзу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2554">
            <a:off x="6642468" y="94939"/>
            <a:ext cx="1072842" cy="106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Класичний український синьо-жовтий прапор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5312">
            <a:off x="7644803" y="244693"/>
            <a:ext cx="985834" cy="98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1"/>
          <p:cNvSpPr txBox="1"/>
          <p:nvPr/>
        </p:nvSpPr>
        <p:spPr>
          <a:xfrm>
            <a:off x="5188669" y="3669236"/>
            <a:ext cx="3571875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2013             2014             2015             2016               2017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96261" y="1698698"/>
            <a:ext cx="3272499" cy="378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Динаміка середньої суми відшкодування</a:t>
            </a:r>
          </a:p>
          <a:p>
            <a:pPr lvl="0"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м</a:t>
            </a:r>
            <a:r>
              <a:rPr kumimoji="0" lang="uk-UA" sz="1300" b="1" u="none" strike="noStrike" kern="1200" cap="none" spc="0" normalizeH="0" baseline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айновими збитками </a:t>
            </a:r>
            <a:r>
              <a:rPr kumimoji="0" lang="uk-UA" sz="1300" b="1" u="none" strike="noStrike" kern="1200" cap="none" spc="0" normalizeH="0" baseline="0" dirty="0">
                <a:ln>
                  <a:noFill/>
                </a:ln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*</a:t>
            </a:r>
          </a:p>
        </p:txBody>
      </p:sp>
      <p:sp>
        <p:nvSpPr>
          <p:cNvPr id="17" name="TextBox 11"/>
          <p:cNvSpPr txBox="1"/>
          <p:nvPr/>
        </p:nvSpPr>
        <p:spPr>
          <a:xfrm>
            <a:off x="4672161" y="1864450"/>
            <a:ext cx="444352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0" cap="none" spc="0" normalizeH="0" baseline="0" noProof="0" dirty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грн</a:t>
            </a:r>
            <a:r>
              <a:rPr kumimoji="0" lang="ru-RU" sz="1200" b="1" i="1" u="none" strike="noStrike" kern="0" cap="none" spc="0" normalizeH="0" baseline="0" noProof="0" dirty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799342" y="6233650"/>
            <a:ext cx="154302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1" u="none" strike="noStrike" kern="0" cap="none" spc="0" normalizeH="0" baseline="0" noProof="0" dirty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* Дані ЦБД МТСБУ  </a:t>
            </a:r>
            <a:endParaRPr kumimoji="0" lang="uk-UA" sz="900" b="0" i="0" u="none" strike="noStrike" kern="0" cap="none" spc="0" normalizeH="0" baseline="0" noProof="0" dirty="0">
              <a:ln>
                <a:noFill/>
              </a:ln>
              <a:solidFill>
                <a:srgbClr val="74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7661893"/>
              </p:ext>
            </p:extLst>
          </p:nvPr>
        </p:nvGraphicFramePr>
        <p:xfrm>
          <a:off x="4411707" y="1935816"/>
          <a:ext cx="4454131" cy="1961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4" name="TextBox 11"/>
          <p:cNvSpPr txBox="1"/>
          <p:nvPr/>
        </p:nvSpPr>
        <p:spPr>
          <a:xfrm>
            <a:off x="5453667" y="2626933"/>
            <a:ext cx="556564" cy="25391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1" u="none" strike="noStrike" kern="0" cap="none" spc="0" normalizeH="0" baseline="0" noProof="0" dirty="0">
                <a:ln>
                  <a:noFill/>
                </a:ln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kumimoji="0" lang="uk-UA" sz="1050" b="0" i="1" u="none" strike="noStrike" kern="0" cap="none" spc="0" normalizeH="0" baseline="0" noProof="0" dirty="0">
                <a:ln>
                  <a:noFill/>
                </a:ln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0" lang="ru-RU" sz="1050" b="0" i="1" u="none" strike="noStrike" kern="0" cap="none" spc="0" normalizeH="0" baseline="0" noProof="0" dirty="0">
                <a:ln>
                  <a:noFill/>
                </a:ln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uk-UA" sz="1050" b="0" i="1" u="none" strike="noStrike" kern="0" cap="none" spc="0" normalizeH="0" baseline="0" noProof="0" dirty="0">
                <a:ln>
                  <a:noFill/>
                </a:ln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ru-RU" sz="1050" b="0" i="1" u="none" strike="noStrike" kern="0" cap="none" spc="0" normalizeH="0" baseline="0" noProof="0" dirty="0">
                <a:ln>
                  <a:noFill/>
                </a:ln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25" name="TextBox 11"/>
          <p:cNvSpPr txBox="1"/>
          <p:nvPr/>
        </p:nvSpPr>
        <p:spPr>
          <a:xfrm>
            <a:off x="6215258" y="2407763"/>
            <a:ext cx="623890" cy="25391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1" u="none" strike="noStrike" kern="0" cap="none" spc="0" normalizeH="0" baseline="0" noProof="0" dirty="0">
                <a:ln>
                  <a:noFill/>
                </a:ln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kumimoji="0" lang="uk-UA" sz="1050" b="0" i="1" u="none" strike="noStrike" kern="0" cap="none" spc="0" normalizeH="0" baseline="0" noProof="0" dirty="0">
                <a:ln>
                  <a:noFill/>
                </a:ln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kumimoji="0" lang="ru-RU" sz="1050" b="0" i="1" u="none" strike="noStrike" kern="0" cap="none" spc="0" normalizeH="0" baseline="0" noProof="0" dirty="0">
                <a:ln>
                  <a:noFill/>
                </a:ln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uk-UA" sz="1050" b="0" i="1" u="none" strike="noStrike" kern="0" cap="none" spc="0" normalizeH="0" baseline="0" noProof="0" dirty="0">
                <a:ln>
                  <a:noFill/>
                </a:ln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kumimoji="0" lang="ru-RU" sz="1050" b="0" i="1" u="none" strike="noStrike" kern="0" cap="none" spc="0" normalizeH="0" baseline="0" noProof="0" dirty="0">
                <a:ln>
                  <a:noFill/>
                </a:ln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26" name="TextBox 11"/>
          <p:cNvSpPr txBox="1"/>
          <p:nvPr/>
        </p:nvSpPr>
        <p:spPr>
          <a:xfrm>
            <a:off x="6988711" y="2488893"/>
            <a:ext cx="556564" cy="25391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1" u="none" strike="noStrike" kern="0" cap="none" spc="0" normalizeH="0" baseline="0" noProof="0" dirty="0">
                <a:ln>
                  <a:noFill/>
                </a:ln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kumimoji="0" lang="uk-UA" sz="1050" b="0" i="1" u="none" strike="noStrike" kern="0" cap="none" spc="0" normalizeH="0" baseline="0" noProof="0" dirty="0">
                <a:ln>
                  <a:noFill/>
                </a:ln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ru-RU" sz="1050" b="0" i="1" u="none" strike="noStrike" kern="0" cap="none" spc="0" normalizeH="0" baseline="0" noProof="0" dirty="0">
                <a:ln>
                  <a:noFill/>
                </a:ln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uk-UA" sz="1050" b="0" i="1" u="none" strike="noStrike" kern="0" cap="none" spc="0" normalizeH="0" baseline="0" noProof="0" dirty="0">
                <a:ln>
                  <a:noFill/>
                </a:ln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ru-RU" sz="1050" b="0" i="1" u="none" strike="noStrike" kern="0" cap="none" spc="0" normalizeH="0" baseline="0" noProof="0" dirty="0">
                <a:ln>
                  <a:noFill/>
                </a:ln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27" name="TextBox 11"/>
          <p:cNvSpPr txBox="1"/>
          <p:nvPr/>
        </p:nvSpPr>
        <p:spPr>
          <a:xfrm>
            <a:off x="7694840" y="2300161"/>
            <a:ext cx="623890" cy="25391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1" u="none" strike="noStrike" kern="0" cap="none" spc="0" normalizeH="0" baseline="0" noProof="0" dirty="0">
                <a:ln>
                  <a:noFill/>
                </a:ln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kumimoji="0" lang="uk-UA" sz="1050" b="0" i="1" u="none" strike="noStrike" kern="0" cap="none" spc="0" normalizeH="0" baseline="0" noProof="0" dirty="0">
                <a:ln>
                  <a:noFill/>
                </a:ln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kumimoji="0" lang="ru-RU" sz="1050" b="0" i="1" u="none" strike="noStrike" kern="0" cap="none" spc="0" normalizeH="0" baseline="0" noProof="0" dirty="0">
                <a:ln>
                  <a:noFill/>
                </a:ln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uk-UA" sz="1050" b="0" i="1" u="none" strike="noStrike" kern="0" cap="none" spc="0" normalizeH="0" baseline="0" noProof="0" dirty="0">
                <a:ln>
                  <a:noFill/>
                </a:ln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ru-RU" sz="1050" b="0" i="1" u="none" strike="noStrike" kern="0" cap="none" spc="0" normalizeH="0" baseline="0" noProof="0" dirty="0">
                <a:ln>
                  <a:noFill/>
                </a:ln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D11F31C-229D-4AC9-B9C8-5CDF82FD8F24}"/>
              </a:ext>
            </a:extLst>
          </p:cNvPr>
          <p:cNvSpPr/>
          <p:nvPr/>
        </p:nvSpPr>
        <p:spPr>
          <a:xfrm>
            <a:off x="2568574" y="6443627"/>
            <a:ext cx="4133850" cy="23339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FFFFF">
                <a:lumMod val="75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000" i="1" kern="0" dirty="0">
                <a:solidFill>
                  <a:srgbClr val="740000"/>
                </a:solidFill>
              </a:rPr>
              <a:t>Тиждень безпеки дорожнього руху в Україні, Київ   21-27 травня 2018</a:t>
            </a:r>
            <a:endParaRPr kumimoji="0" lang="uk-UA" sz="1000" i="1" u="none" strike="noStrike" kern="0" cap="none" spc="0" normalizeH="0" baseline="0" dirty="0">
              <a:ln>
                <a:noFill/>
              </a:ln>
              <a:solidFill>
                <a:srgbClr val="740000"/>
              </a:solidFill>
              <a:effectLst/>
              <a:uLnTx/>
              <a:uFillTx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E3C6A3B-3C8B-4D3C-8DF2-A79A0CB538D2}"/>
              </a:ext>
            </a:extLst>
          </p:cNvPr>
          <p:cNvSpPr/>
          <p:nvPr/>
        </p:nvSpPr>
        <p:spPr>
          <a:xfrm>
            <a:off x="931123" y="1972213"/>
            <a:ext cx="3443959" cy="1426031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  <a:ln w="635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ts val="1300"/>
              </a:lnSpc>
            </a:pPr>
            <a:endParaRPr lang="uk-UA" sz="1300" dirty="0">
              <a:solidFill>
                <a:schemeClr val="tx1">
                  <a:lumMod val="65000"/>
                  <a:lumOff val="35000"/>
                </a:schemeClr>
              </a:solidFill>
              <a:latin typeface=" Times New Roman (Основной текст)"/>
            </a:endParaRPr>
          </a:p>
          <a:p>
            <a:pPr algn="just">
              <a:lnSpc>
                <a:spcPts val="1300"/>
              </a:lnSpc>
            </a:pPr>
            <a:r>
              <a:rPr lang="uk-UA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 Times New Roman (Основной текст)"/>
              </a:rPr>
              <a:t>За період </a:t>
            </a:r>
            <a:r>
              <a:rPr lang="uk-UA" sz="1500" b="1" dirty="0">
                <a:solidFill>
                  <a:srgbClr val="740000"/>
                </a:solidFill>
                <a:latin typeface=" Times New Roman (Основной текст)"/>
              </a:rPr>
              <a:t>2014-2017</a:t>
            </a:r>
            <a:r>
              <a:rPr lang="uk-UA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 Times New Roman (Основной текст)"/>
              </a:rPr>
              <a:t> </a:t>
            </a:r>
            <a:r>
              <a:rPr lang="uk-UA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 Times New Roman (Основной текст)"/>
              </a:rPr>
              <a:t>роки потерпілим в ДТП сплачено страхових відшкодувань на загальну суму </a:t>
            </a:r>
            <a:r>
              <a:rPr lang="uk-UA" sz="1300" b="1" dirty="0">
                <a:solidFill>
                  <a:srgbClr val="740000"/>
                </a:solidFill>
                <a:latin typeface=" Times New Roman (Основной текст)"/>
              </a:rPr>
              <a:t>понад</a:t>
            </a:r>
            <a:r>
              <a:rPr lang="uk-UA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 Times New Roman (Основной текст)"/>
              </a:rPr>
              <a:t> </a:t>
            </a:r>
            <a:r>
              <a:rPr lang="uk-UA" sz="1500" b="1" dirty="0">
                <a:solidFill>
                  <a:srgbClr val="740000"/>
                </a:solidFill>
                <a:latin typeface=" Times New Roman (Основной текст)"/>
              </a:rPr>
              <a:t>5,3 млрд. грн</a:t>
            </a:r>
            <a:r>
              <a:rPr lang="uk-UA" sz="1300" b="1" i="1" dirty="0">
                <a:solidFill>
                  <a:srgbClr val="740000"/>
                </a:solidFill>
                <a:latin typeface=" Times New Roman (Основной текст)"/>
              </a:rPr>
              <a:t>.</a:t>
            </a:r>
            <a:r>
              <a:rPr lang="uk-UA" sz="13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 Times New Roman (Основной текст)"/>
              </a:rPr>
              <a:t>, у т. ч. </a:t>
            </a:r>
            <a:r>
              <a:rPr lang="uk-UA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 Times New Roman (Основной текст)"/>
              </a:rPr>
              <a:t>майже </a:t>
            </a:r>
            <a:r>
              <a:rPr lang="uk-UA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 Times New Roman (Основной текст)"/>
              </a:rPr>
              <a:t> </a:t>
            </a:r>
            <a:r>
              <a:rPr lang="uk-UA" sz="1500" b="1" dirty="0">
                <a:solidFill>
                  <a:srgbClr val="740000"/>
                </a:solidFill>
                <a:latin typeface=" Times New Roman (Основной текст)"/>
              </a:rPr>
              <a:t>166</a:t>
            </a:r>
            <a:r>
              <a:rPr lang="uk-UA" sz="1300" b="1" dirty="0">
                <a:solidFill>
                  <a:srgbClr val="740000"/>
                </a:solidFill>
                <a:latin typeface=" Times New Roman (Основной текст)"/>
              </a:rPr>
              <a:t> млн. грн. </a:t>
            </a:r>
            <a:r>
              <a:rPr lang="uk-UA" sz="1300" b="1" i="1" dirty="0">
                <a:solidFill>
                  <a:srgbClr val="740000"/>
                </a:solidFill>
                <a:latin typeface=" Times New Roman (Основной текст)"/>
              </a:rPr>
              <a:t>за шкоду, заподіяну життю і здоров’ю</a:t>
            </a:r>
            <a:r>
              <a:rPr lang="uk-UA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 Times New Roman (Основной текст)"/>
              </a:rPr>
              <a:t>,   </a:t>
            </a:r>
            <a:r>
              <a:rPr lang="uk-UA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 Times New Roman (Основной текст)"/>
              </a:rPr>
              <a:t>у</a:t>
            </a:r>
            <a:r>
              <a:rPr lang="uk-UA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 Times New Roman (Основной текст)"/>
              </a:rPr>
              <a:t> </a:t>
            </a:r>
            <a:r>
              <a:rPr lang="uk-UA" sz="1300" b="1" dirty="0">
                <a:solidFill>
                  <a:srgbClr val="740000"/>
                </a:solidFill>
                <a:latin typeface=" Times New Roman (Основной текст)"/>
              </a:rPr>
              <a:t>2017 </a:t>
            </a:r>
            <a:r>
              <a:rPr lang="uk-UA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 Times New Roman (Основной текст)"/>
              </a:rPr>
              <a:t>році –</a:t>
            </a:r>
            <a:r>
              <a:rPr lang="uk-UA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 Times New Roman (Основной текст)"/>
              </a:rPr>
              <a:t>  </a:t>
            </a:r>
            <a:r>
              <a:rPr lang="uk-UA" sz="1300" b="1" dirty="0">
                <a:solidFill>
                  <a:srgbClr val="740000"/>
                </a:solidFill>
                <a:latin typeface=" Times New Roman (Основной текст)"/>
              </a:rPr>
              <a:t>майже </a:t>
            </a:r>
            <a:r>
              <a:rPr lang="uk-UA" sz="1500" b="1" dirty="0">
                <a:solidFill>
                  <a:srgbClr val="740000"/>
                </a:solidFill>
                <a:latin typeface=" Times New Roman (Основной текст)"/>
              </a:rPr>
              <a:t>1,9</a:t>
            </a:r>
            <a:r>
              <a:rPr lang="uk-UA" sz="1300" b="1" dirty="0">
                <a:solidFill>
                  <a:srgbClr val="740000"/>
                </a:solidFill>
                <a:latin typeface=" Times New Roman (Основной текст)"/>
              </a:rPr>
              <a:t> млрд. грн.</a:t>
            </a:r>
            <a:r>
              <a:rPr lang="uk-UA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 Times New Roman (Основной текст)"/>
              </a:rPr>
              <a:t>, </a:t>
            </a:r>
            <a:r>
              <a:rPr lang="uk-UA" sz="13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 Times New Roman (Основной текст)"/>
              </a:rPr>
              <a:t>у т. ч. </a:t>
            </a:r>
            <a:r>
              <a:rPr lang="uk-UA" sz="1500" b="1" dirty="0">
                <a:solidFill>
                  <a:srgbClr val="740000"/>
                </a:solidFill>
                <a:latin typeface=" Times New Roman (Основной текст)"/>
              </a:rPr>
              <a:t>64,3</a:t>
            </a:r>
            <a:r>
              <a:rPr lang="uk-UA" sz="1300" b="1" dirty="0">
                <a:solidFill>
                  <a:srgbClr val="740000"/>
                </a:solidFill>
                <a:latin typeface=" Times New Roman (Основной текст)"/>
              </a:rPr>
              <a:t> </a:t>
            </a:r>
            <a:r>
              <a:rPr lang="uk-UA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 Times New Roman (Основной текст)"/>
              </a:rPr>
              <a:t>млн. грн. відповідно</a:t>
            </a:r>
            <a:r>
              <a:rPr lang="uk-UA" sz="1300" b="1" dirty="0">
                <a:solidFill>
                  <a:srgbClr val="740000"/>
                </a:solidFill>
                <a:latin typeface=" Times New Roman (Основной текст)"/>
              </a:rPr>
              <a:t>.*</a:t>
            </a:r>
          </a:p>
          <a:p>
            <a:pPr algn="just">
              <a:lnSpc>
                <a:spcPts val="1300"/>
              </a:lnSpc>
            </a:pPr>
            <a:endParaRPr lang="uk-UA" sz="1300" b="1" dirty="0">
              <a:solidFill>
                <a:schemeClr val="tx1">
                  <a:lumMod val="65000"/>
                  <a:lumOff val="35000"/>
                </a:schemeClr>
              </a:solidFill>
              <a:latin typeface=" Times New Roman (Основной текст)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DEE6C26-32E5-474C-BEB6-4D4E50E53B55}"/>
              </a:ext>
            </a:extLst>
          </p:cNvPr>
          <p:cNvSpPr/>
          <p:nvPr/>
        </p:nvSpPr>
        <p:spPr>
          <a:xfrm>
            <a:off x="5795962" y="4573500"/>
            <a:ext cx="2438399" cy="1875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r>
              <a:rPr lang="uk-UA" sz="1300" i="1" dirty="0"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Times New Roman (Основной текст)"/>
              </a:rPr>
              <a:t>Середній строк врегулювання</a:t>
            </a:r>
            <a:r>
              <a:rPr lang="uk-UA" sz="1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Times New Roman (Основной текст)"/>
              </a:rPr>
              <a:t> вимог потерпілих за майновими збитками:</a:t>
            </a:r>
            <a:endParaRPr lang="en-US" sz="13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 Times New Roman (Основной текст)"/>
            </a:endParaRPr>
          </a:p>
          <a:p>
            <a:pPr>
              <a:lnSpc>
                <a:spcPts val="1100"/>
              </a:lnSpc>
            </a:pPr>
            <a:r>
              <a:rPr lang="uk-UA" sz="1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Times New Roman (Основной текст)"/>
              </a:rPr>
              <a:t> </a:t>
            </a:r>
          </a:p>
          <a:p>
            <a:pPr>
              <a:lnSpc>
                <a:spcPts val="1100"/>
              </a:lnSpc>
            </a:pPr>
            <a:r>
              <a:rPr lang="uk-UA" sz="13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 Times New Roman (Основной текст)"/>
              </a:rPr>
              <a:t>2014 -</a:t>
            </a:r>
            <a:r>
              <a:rPr lang="uk-UA" sz="1300" b="1" i="1" dirty="0">
                <a:solidFill>
                  <a:srgbClr val="740000"/>
                </a:solidFill>
                <a:latin typeface=" Times New Roman (Основной текст)"/>
              </a:rPr>
              <a:t> </a:t>
            </a:r>
            <a:r>
              <a:rPr lang="uk-UA" sz="13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 Times New Roman (Основной текст)"/>
              </a:rPr>
              <a:t>166 днів</a:t>
            </a:r>
          </a:p>
          <a:p>
            <a:pPr>
              <a:lnSpc>
                <a:spcPts val="1200"/>
              </a:lnSpc>
            </a:pPr>
            <a:r>
              <a:rPr lang="uk-UA" sz="13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 Times New Roman (Основной текст)"/>
              </a:rPr>
              <a:t>2015 - 167 днів</a:t>
            </a:r>
          </a:p>
          <a:p>
            <a:pPr>
              <a:lnSpc>
                <a:spcPts val="1200"/>
              </a:lnSpc>
            </a:pPr>
            <a:r>
              <a:rPr lang="uk-UA" sz="13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 Times New Roman (Основной текст)"/>
              </a:rPr>
              <a:t>2016 - 129 днів</a:t>
            </a:r>
          </a:p>
          <a:p>
            <a:pPr>
              <a:lnSpc>
                <a:spcPts val="1200"/>
              </a:lnSpc>
            </a:pPr>
            <a:r>
              <a:rPr lang="uk-UA" sz="1300" b="1" i="1" dirty="0">
                <a:solidFill>
                  <a:srgbClr val="006600"/>
                </a:solidFill>
                <a:latin typeface=" Times New Roman (Основной текст)"/>
              </a:rPr>
              <a:t>2017 - 110 днів</a:t>
            </a:r>
          </a:p>
          <a:p>
            <a:pPr>
              <a:lnSpc>
                <a:spcPts val="1100"/>
              </a:lnSpc>
            </a:pPr>
            <a:endParaRPr lang="uk-UA" sz="1300" b="1" i="1" dirty="0">
              <a:solidFill>
                <a:srgbClr val="740000"/>
              </a:solidFill>
              <a:latin typeface=" Times New Roman (Основной текст)"/>
            </a:endParaRPr>
          </a:p>
          <a:p>
            <a:pPr>
              <a:lnSpc>
                <a:spcPts val="1100"/>
              </a:lnSpc>
            </a:pPr>
            <a:endParaRPr lang="uk-UA" sz="1200" b="1" i="1" dirty="0">
              <a:solidFill>
                <a:srgbClr val="006600"/>
              </a:solidFill>
              <a:latin typeface=" Times New Roman (Основной текст)"/>
            </a:endParaRPr>
          </a:p>
          <a:p>
            <a:pPr>
              <a:lnSpc>
                <a:spcPts val="1100"/>
              </a:lnSpc>
            </a:pPr>
            <a:r>
              <a:rPr lang="uk-UA" sz="1200" b="1" i="1" dirty="0">
                <a:solidFill>
                  <a:srgbClr val="006600"/>
                </a:solidFill>
                <a:latin typeface=" Times New Roman (Основной текст)"/>
              </a:rPr>
              <a:t>У  </a:t>
            </a:r>
            <a:r>
              <a:rPr lang="uk-UA" sz="1200" b="1" i="1" dirty="0">
                <a:solidFill>
                  <a:schemeClr val="accent2">
                    <a:lumMod val="50000"/>
                  </a:schemeClr>
                </a:solidFill>
                <a:latin typeface=" Times New Roman (Основной текст)"/>
              </a:rPr>
              <a:t>14 СК  </a:t>
            </a:r>
            <a:r>
              <a:rPr lang="uk-UA" sz="1200" b="1" i="1" dirty="0">
                <a:solidFill>
                  <a:srgbClr val="006600"/>
                </a:solidFill>
                <a:latin typeface=" Times New Roman (Основной текст)"/>
              </a:rPr>
              <a:t>цей строк складав</a:t>
            </a:r>
          </a:p>
          <a:p>
            <a:pPr>
              <a:lnSpc>
                <a:spcPts val="1100"/>
              </a:lnSpc>
            </a:pPr>
            <a:r>
              <a:rPr lang="uk-UA" sz="1200" b="1" i="1" dirty="0">
                <a:solidFill>
                  <a:srgbClr val="006600"/>
                </a:solidFill>
                <a:latin typeface=" Times New Roman (Основной текст)"/>
              </a:rPr>
              <a:t> від </a:t>
            </a:r>
            <a:r>
              <a:rPr lang="uk-UA" sz="1200" b="1" i="1" dirty="0">
                <a:solidFill>
                  <a:schemeClr val="accent2">
                    <a:lumMod val="50000"/>
                  </a:schemeClr>
                </a:solidFill>
                <a:latin typeface=" Times New Roman (Основной текст)"/>
              </a:rPr>
              <a:t>27</a:t>
            </a:r>
            <a:r>
              <a:rPr lang="uk-UA" sz="1200" b="1" i="1" dirty="0">
                <a:solidFill>
                  <a:srgbClr val="006600"/>
                </a:solidFill>
                <a:latin typeface=" Times New Roman (Основной текст)"/>
              </a:rPr>
              <a:t> до </a:t>
            </a:r>
            <a:r>
              <a:rPr lang="uk-UA" sz="1200" b="1" i="1" dirty="0">
                <a:solidFill>
                  <a:schemeClr val="accent2">
                    <a:lumMod val="50000"/>
                  </a:schemeClr>
                </a:solidFill>
                <a:latin typeface=" Times New Roman (Основной текст)"/>
              </a:rPr>
              <a:t>90</a:t>
            </a:r>
            <a:r>
              <a:rPr lang="uk-UA" sz="1200" b="1" i="1" dirty="0">
                <a:solidFill>
                  <a:srgbClr val="006600"/>
                </a:solidFill>
                <a:latin typeface=" Times New Roman (Основной текст)"/>
              </a:rPr>
              <a:t> днів</a:t>
            </a:r>
            <a:r>
              <a:rPr lang="uk-UA" sz="1300" b="1" i="1" dirty="0">
                <a:solidFill>
                  <a:srgbClr val="92D050"/>
                </a:solidFill>
                <a:latin typeface=" Times New Roman (Основной текст)"/>
              </a:rPr>
              <a:t>.</a:t>
            </a:r>
            <a:endParaRPr lang="uk-UA" sz="1300" i="1" dirty="0">
              <a:solidFill>
                <a:srgbClr val="92D050"/>
              </a:solidFill>
              <a:latin typeface=" Times New Roman (Основной текст)"/>
            </a:endParaRPr>
          </a:p>
        </p:txBody>
      </p:sp>
      <p:pic>
        <p:nvPicPr>
          <p:cNvPr id="28" name="Picture 2" descr="https://upload.wikimedia.org/wikipedia/commons/thumb/e/e4/Infobox_info_icon.svg/1024px-Infobox_info_icon.svg.png">
            <a:extLst>
              <a:ext uri="{FF2B5EF4-FFF2-40B4-BE49-F238E27FC236}">
                <a16:creationId xmlns:a16="http://schemas.microsoft.com/office/drawing/2014/main" id="{ED5950A0-4F88-4B37-A4D1-868BFDE54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31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261" y="4666272"/>
            <a:ext cx="367712" cy="3275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9" name="Picture 2" descr="https://upload.wikimedia.org/wikipedia/commons/thumb/e/e4/Infobox_info_icon.svg/1024px-Infobox_info_icon.svg.png">
            <a:extLst>
              <a:ext uri="{FF2B5EF4-FFF2-40B4-BE49-F238E27FC236}">
                <a16:creationId xmlns:a16="http://schemas.microsoft.com/office/drawing/2014/main" id="{FF0CEE10-0D73-43AA-8868-1478BC2DA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31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25" y="2011455"/>
            <a:ext cx="367712" cy="3275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0" name="Rectangle 3">
            <a:extLst>
              <a:ext uri="{FF2B5EF4-FFF2-40B4-BE49-F238E27FC236}">
                <a16:creationId xmlns:a16="http://schemas.microsoft.com/office/drawing/2014/main" id="{1BB384DF-D9D1-4C29-AE56-216A1118E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124" y="3542913"/>
            <a:ext cx="175492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900" b="0" i="1" u="none" strike="noStrike" kern="0" cap="none" spc="0" normalizeH="0" baseline="0" dirty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* Згідно з даними ЦБД МТСБУ  </a:t>
            </a:r>
            <a:endParaRPr kumimoji="0" lang="uk-UA" sz="900" b="0" i="0" u="none" strike="noStrike" kern="0" cap="none" spc="0" normalizeH="0" baseline="0" dirty="0">
              <a:ln>
                <a:noFill/>
              </a:ln>
              <a:solidFill>
                <a:srgbClr val="74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5B0BE13C-B298-448D-A724-357E251DA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748" y="3920681"/>
            <a:ext cx="207657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900" b="0" i="1" u="none" strike="noStrike" kern="0" cap="none" spc="0" normalizeH="0" baseline="0" dirty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* Розраховано за даними ЦБД МТСБУ  </a:t>
            </a:r>
            <a:endParaRPr kumimoji="0" lang="uk-UA" sz="900" b="0" i="0" u="none" strike="noStrike" kern="0" cap="none" spc="0" normalizeH="0" baseline="0" dirty="0">
              <a:ln>
                <a:noFill/>
              </a:ln>
              <a:solidFill>
                <a:srgbClr val="74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2" name="Стрелка вниз 41">
            <a:extLst>
              <a:ext uri="{FF2B5EF4-FFF2-40B4-BE49-F238E27FC236}">
                <a16:creationId xmlns:a16="http://schemas.microsoft.com/office/drawing/2014/main" id="{47CDDC2A-E772-4292-9CA7-BAA7339D29EC}"/>
              </a:ext>
            </a:extLst>
          </p:cNvPr>
          <p:cNvSpPr/>
          <p:nvPr/>
        </p:nvSpPr>
        <p:spPr>
          <a:xfrm>
            <a:off x="6539065" y="5767495"/>
            <a:ext cx="232142" cy="260284"/>
          </a:xfrm>
          <a:prstGeom prst="downArrow">
            <a:avLst/>
          </a:prstGeom>
          <a:solidFill>
            <a:srgbClr val="92D050">
              <a:alpha val="34000"/>
            </a:srgbClr>
          </a:solidFill>
          <a:ln w="12700" cap="flat" cmpd="sng" algn="ctr">
            <a:solidFill>
              <a:srgbClr val="BBE0E3">
                <a:shade val="50000"/>
                <a:alpha val="34000"/>
              </a:srgbClr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635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11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556000" y="6146800"/>
            <a:ext cx="130232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 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361950"/>
            <a:ext cx="1295400" cy="40005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264563"/>
              </p:ext>
            </p:extLst>
          </p:nvPr>
        </p:nvGraphicFramePr>
        <p:xfrm>
          <a:off x="801805" y="1400977"/>
          <a:ext cx="7540387" cy="4495144"/>
        </p:xfrm>
        <a:graphic>
          <a:graphicData uri="http://schemas.openxmlformats.org/drawingml/2006/table">
            <a:tbl>
              <a:tblPr firstRow="1" firstCol="1" bandRow="1"/>
              <a:tblGrid>
                <a:gridCol w="403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3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32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62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53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26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08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81830"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0" noProof="0">
                          <a:effectLst/>
                          <a:latin typeface="+mn-lt"/>
                          <a:ea typeface="Calibri"/>
                          <a:cs typeface="Times New Roman"/>
                        </a:rPr>
                        <a:t>№ за/п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57188" indent="-357188"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0" noProof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                                 Показники        </a:t>
                      </a:r>
                    </a:p>
                    <a:p>
                      <a:pPr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0" noProof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</a:t>
                      </a:r>
                    </a:p>
                    <a:p>
                      <a:pPr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uk-UA" sz="1200" b="0" noProof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0" noProof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     Типи</a:t>
                      </a:r>
                    </a:p>
                    <a:p>
                      <a:pPr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0" noProof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регламентних</a:t>
                      </a:r>
                    </a:p>
                    <a:p>
                      <a:pPr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0" noProof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   виплат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</a:pPr>
                      <a:r>
                        <a:rPr lang="uk-UA" sz="1600" b="1" noProof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2016</a:t>
                      </a:r>
                      <a:endParaRPr lang="uk-UA" sz="1600" noProof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</a:pPr>
                      <a:endParaRPr lang="uk-UA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</a:pPr>
                      <a:endParaRPr lang="uk-U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</a:pPr>
                      <a:r>
                        <a:rPr lang="uk-UA" sz="1600" b="1" noProof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2017</a:t>
                      </a:r>
                      <a:endParaRPr lang="uk-UA" sz="1600" noProof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</a:pPr>
                      <a:endParaRPr lang="uk-UA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</a:pPr>
                      <a:endParaRPr lang="uk-U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2731">
                <a:tc vMerge="1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</a:pPr>
                      <a:endParaRPr lang="uk-UA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</a:pPr>
                      <a:endParaRPr lang="uk-UA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noProof="0">
                          <a:effectLst/>
                          <a:latin typeface="+mn-lt"/>
                          <a:ea typeface="Calibri"/>
                          <a:cs typeface="Times New Roman"/>
                        </a:rPr>
                        <a:t>Загальна кількість виплат,</a:t>
                      </a:r>
                      <a:r>
                        <a:rPr lang="uk-UA" sz="1200" baseline="0" noProof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uk-UA" sz="1200" i="1" noProof="0">
                          <a:effectLst/>
                          <a:latin typeface="+mn-lt"/>
                          <a:ea typeface="Calibri"/>
                          <a:cs typeface="Times New Roman"/>
                        </a:rPr>
                        <a:t>шт.</a:t>
                      </a: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0" noProof="0" dirty="0"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Загальна</a:t>
                      </a:r>
                      <a:r>
                        <a:rPr lang="uk-UA" sz="1200" b="0" baseline="0" noProof="0" dirty="0"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uk-UA" sz="1200" b="0" noProof="0" dirty="0"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 сума сплаченого відшкодування, </a:t>
                      </a:r>
                      <a:r>
                        <a:rPr lang="uk-UA" sz="1200" b="0" i="1" noProof="0" dirty="0"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грн.</a:t>
                      </a:r>
                      <a:endParaRPr lang="uk-UA" sz="1200" b="0" i="1" noProof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0" i="1" noProof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Частка в загальному обсязі регламентних виплат, </a:t>
                      </a:r>
                      <a:r>
                        <a:rPr lang="uk-UA" sz="1200" b="1" i="1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noProof="0">
                          <a:effectLst/>
                          <a:latin typeface="+mn-lt"/>
                          <a:ea typeface="Calibri"/>
                          <a:cs typeface="Times New Roman"/>
                        </a:rPr>
                        <a:t>Загальна кількість виплат,</a:t>
                      </a:r>
                      <a:r>
                        <a:rPr lang="uk-UA" sz="1200" baseline="0" noProof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uk-UA" sz="1200" i="1" noProof="0">
                          <a:effectLst/>
                          <a:latin typeface="+mn-lt"/>
                          <a:ea typeface="Calibri"/>
                          <a:cs typeface="Times New Roman"/>
                        </a:rPr>
                        <a:t>шт.</a:t>
                      </a: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0" noProof="0"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Загальна</a:t>
                      </a:r>
                      <a:r>
                        <a:rPr lang="uk-UA" sz="1200" b="0" baseline="0" noProof="0"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uk-UA" sz="1200" b="0" noProof="0"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 сума сплаченого відшкодування, </a:t>
                      </a:r>
                      <a:r>
                        <a:rPr lang="uk-UA" sz="1200" b="0" i="1" noProof="0"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грн.</a:t>
                      </a:r>
                      <a:endParaRPr lang="uk-UA" sz="1200" b="0" i="1" noProof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0" i="1" noProof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Частка в загальному обсязі регламентних виплат, </a:t>
                      </a:r>
                      <a:r>
                        <a:rPr lang="uk-UA" sz="1200" b="1" i="1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%</a:t>
                      </a:r>
                    </a:p>
                    <a:p>
                      <a:pPr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uk-UA" sz="1200" b="0" i="1" noProof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999"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0" noProof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0000">
                        <a:alpha val="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1" noProof="0">
                          <a:solidFill>
                            <a:srgbClr val="6C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Незастрахований водій</a:t>
                      </a:r>
                    </a:p>
                  </a:txBody>
                  <a:tcPr marL="68580" marR="6858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0000">
                        <a:alpha val="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1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3 006</a:t>
                      </a:r>
                    </a:p>
                  </a:txBody>
                  <a:tcPr marL="68580" marR="6858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0000">
                        <a:alpha val="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1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78 316 102</a:t>
                      </a:r>
                    </a:p>
                  </a:txBody>
                  <a:tcPr marL="68580" marR="6858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0000">
                        <a:alpha val="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i="0" noProof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66,0</a:t>
                      </a:r>
                    </a:p>
                  </a:txBody>
                  <a:tcPr marL="68580" marR="6858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0000">
                        <a:alpha val="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1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3 268</a:t>
                      </a:r>
                    </a:p>
                  </a:txBody>
                  <a:tcPr marL="68580" marR="6858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0000">
                        <a:alpha val="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1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95 888 533</a:t>
                      </a:r>
                    </a:p>
                  </a:txBody>
                  <a:tcPr marL="68580" marR="6858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0000">
                        <a:alpha val="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i="0" noProof="0">
                          <a:solidFill>
                            <a:srgbClr val="A2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78,6</a:t>
                      </a:r>
                    </a:p>
                  </a:txBody>
                  <a:tcPr marL="68580" marR="6858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0000">
                        <a:alpha val="2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999"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0" noProof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0" noProof="0">
                          <a:effectLst/>
                          <a:latin typeface="+mn-lt"/>
                          <a:ea typeface="Calibri"/>
                          <a:cs typeface="Times New Roman"/>
                        </a:rPr>
                        <a:t>Банкрутство СК</a:t>
                      </a:r>
                    </a:p>
                  </a:txBody>
                  <a:tcPr marL="68580" marR="6858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1" noProof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uk-UA" sz="1200" b="1" baseline="0" noProof="0">
                          <a:effectLst/>
                          <a:latin typeface="+mn-lt"/>
                          <a:ea typeface="Calibri"/>
                          <a:cs typeface="Times New Roman"/>
                        </a:rPr>
                        <a:t> 459</a:t>
                      </a:r>
                      <a:endParaRPr lang="uk-UA" sz="1200" b="1" noProof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1" noProof="0">
                          <a:effectLst/>
                          <a:latin typeface="+mn-lt"/>
                          <a:ea typeface="Calibri"/>
                          <a:cs typeface="Times New Roman"/>
                        </a:rPr>
                        <a:t>28 187 953</a:t>
                      </a:r>
                    </a:p>
                  </a:txBody>
                  <a:tcPr marL="68580" marR="6858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0" i="1" noProof="0">
                          <a:solidFill>
                            <a:srgbClr val="A2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23,8</a:t>
                      </a:r>
                    </a:p>
                  </a:txBody>
                  <a:tcPr marL="68580" marR="6858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1" noProof="0">
                          <a:effectLst/>
                          <a:latin typeface="+mn-lt"/>
                          <a:ea typeface="Calibri"/>
                          <a:cs typeface="Times New Roman"/>
                        </a:rPr>
                        <a:t>566</a:t>
                      </a:r>
                    </a:p>
                  </a:txBody>
                  <a:tcPr marL="68580" marR="6858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1" noProof="0">
                          <a:effectLst/>
                          <a:latin typeface="+mn-lt"/>
                          <a:ea typeface="Calibri"/>
                          <a:cs typeface="Times New Roman"/>
                        </a:rPr>
                        <a:t>8 934 430</a:t>
                      </a:r>
                    </a:p>
                  </a:txBody>
                  <a:tcPr marL="68580" marR="6858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1" i="1" noProof="0">
                          <a:solidFill>
                            <a:srgbClr val="A2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7,3</a:t>
                      </a:r>
                    </a:p>
                  </a:txBody>
                  <a:tcPr marL="68580" marR="6858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034"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0" noProof="0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0" noProof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Пільгові категорії громадян</a:t>
                      </a:r>
                    </a:p>
                  </a:txBody>
                  <a:tcPr marL="68580" marR="6858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1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460</a:t>
                      </a:r>
                    </a:p>
                  </a:txBody>
                  <a:tcPr marL="68580" marR="6858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1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10 822 035</a:t>
                      </a:r>
                    </a:p>
                  </a:txBody>
                  <a:tcPr marL="68580" marR="6858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0" i="1" noProof="0">
                          <a:solidFill>
                            <a:srgbClr val="A2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9,1</a:t>
                      </a:r>
                    </a:p>
                  </a:txBody>
                  <a:tcPr marL="68580" marR="6858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1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584</a:t>
                      </a:r>
                    </a:p>
                  </a:txBody>
                  <a:tcPr marL="68580" marR="6858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1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14 933 774</a:t>
                      </a:r>
                    </a:p>
                  </a:txBody>
                  <a:tcPr marL="68580" marR="6858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1" i="1" noProof="0">
                          <a:solidFill>
                            <a:srgbClr val="A2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12,2</a:t>
                      </a:r>
                    </a:p>
                  </a:txBody>
                  <a:tcPr marL="68580" marR="6858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517"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0" noProof="0">
                          <a:effectLst/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0" noProof="0">
                          <a:effectLst/>
                          <a:latin typeface="+mn-lt"/>
                          <a:ea typeface="Calibri"/>
                          <a:cs typeface="Times New Roman"/>
                        </a:rPr>
                        <a:t>Невстановлений ТЗ</a:t>
                      </a:r>
                    </a:p>
                  </a:txBody>
                  <a:tcPr marL="68580" marR="6858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1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1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586 687</a:t>
                      </a:r>
                    </a:p>
                  </a:txBody>
                  <a:tcPr marL="68580" marR="6858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0" i="1" noProof="0">
                          <a:solidFill>
                            <a:srgbClr val="A2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0,5</a:t>
                      </a:r>
                    </a:p>
                  </a:txBody>
                  <a:tcPr marL="68580" marR="6858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1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58</a:t>
                      </a:r>
                    </a:p>
                  </a:txBody>
                  <a:tcPr marL="68580" marR="6858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1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1 686 009</a:t>
                      </a:r>
                    </a:p>
                  </a:txBody>
                  <a:tcPr marL="68580" marR="6858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1" i="1" noProof="0">
                          <a:solidFill>
                            <a:srgbClr val="A2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1,4</a:t>
                      </a:r>
                    </a:p>
                  </a:txBody>
                  <a:tcPr marL="68580" marR="6858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9517"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0" noProof="0">
                          <a:effectLst/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0" noProof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Противоправні дії  </a:t>
                      </a:r>
                    </a:p>
                  </a:txBody>
                  <a:tcPr marL="68580" marR="6858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1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68580" marR="6858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1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671 986</a:t>
                      </a:r>
                    </a:p>
                  </a:txBody>
                  <a:tcPr marL="68580" marR="6858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0" i="1" noProof="0">
                          <a:solidFill>
                            <a:srgbClr val="A2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0,6</a:t>
                      </a:r>
                    </a:p>
                  </a:txBody>
                  <a:tcPr marL="68580" marR="6858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1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1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545 054</a:t>
                      </a:r>
                    </a:p>
                  </a:txBody>
                  <a:tcPr marL="68580" marR="6858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1" i="1" noProof="0">
                          <a:solidFill>
                            <a:srgbClr val="A2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0,5</a:t>
                      </a:r>
                    </a:p>
                  </a:txBody>
                  <a:tcPr marL="68580" marR="6858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9517">
                <a:tc gridSpan="2"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noProof="0">
                          <a:solidFill>
                            <a:srgbClr val="74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           ВСЬОГО</a:t>
                      </a:r>
                      <a:endParaRPr lang="uk-UA" sz="1400" noProof="0">
                        <a:solidFill>
                          <a:srgbClr val="74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</a:pPr>
                      <a:endParaRPr lang="uk-UA" sz="1100" dirty="0">
                        <a:solidFill>
                          <a:srgbClr val="74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bg1">
                          <a:lumMod val="95000"/>
                        </a:schemeClr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noProof="0">
                          <a:solidFill>
                            <a:srgbClr val="74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4 974</a:t>
                      </a:r>
                    </a:p>
                  </a:txBody>
                  <a:tcPr marL="68580" marR="6858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noProof="0">
                          <a:solidFill>
                            <a:srgbClr val="74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118 584 763</a:t>
                      </a:r>
                    </a:p>
                  </a:txBody>
                  <a:tcPr marL="68580" marR="6858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0" i="1" noProof="0">
                          <a:solidFill>
                            <a:srgbClr val="74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100,0</a:t>
                      </a:r>
                    </a:p>
                  </a:txBody>
                  <a:tcPr marL="68580" marR="6858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noProof="0">
                          <a:solidFill>
                            <a:srgbClr val="74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4 488</a:t>
                      </a:r>
                    </a:p>
                  </a:txBody>
                  <a:tcPr marL="68580" marR="6858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noProof="0">
                          <a:solidFill>
                            <a:srgbClr val="74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121</a:t>
                      </a:r>
                      <a:r>
                        <a:rPr lang="uk-UA" sz="1400" b="1" baseline="0" noProof="0">
                          <a:solidFill>
                            <a:srgbClr val="74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987 800</a:t>
                      </a:r>
                      <a:endParaRPr lang="uk-UA" sz="1400" b="1" noProof="0">
                        <a:solidFill>
                          <a:srgbClr val="74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i="1" noProof="0" dirty="0">
                          <a:solidFill>
                            <a:srgbClr val="74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100,0</a:t>
                      </a:r>
                    </a:p>
                  </a:txBody>
                  <a:tcPr marL="68580" marR="6858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876263" y="738293"/>
            <a:ext cx="4752466" cy="52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Calibri" pitchFamily="34" charset="0"/>
                <a:cs typeface="Times New Roman" pitchFamily="18" charset="0"/>
              </a:rPr>
              <a:t>Регламентні  виплати, здійснені МТСБУ</a:t>
            </a:r>
          </a:p>
          <a:p>
            <a:pPr marL="0" marR="0" lvl="0" indent="0" algn="ctr" defTabSz="914400" rtl="0" eaLnBrk="1" fontAlgn="base" latinLnBrk="0" hangingPunct="1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Calibri" pitchFamily="34" charset="0"/>
                <a:cs typeface="Times New Roman" pitchFamily="18" charset="0"/>
              </a:rPr>
              <a:t>за рахунок коштів ФЗП в 2016-2017 роках</a:t>
            </a:r>
            <a:r>
              <a:rPr kumimoji="0" lang="uk-UA" sz="1600" b="1" i="0" u="none" strike="noStrike" kern="1200" cap="none" spc="0" normalizeH="0" baseline="0" dirty="0">
                <a:ln>
                  <a:noFill/>
                </a:ln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Calibri" pitchFamily="34" charset="0"/>
                <a:cs typeface="Times New Roman" pitchFamily="18" charset="0"/>
              </a:rPr>
              <a:t>*</a:t>
            </a:r>
            <a:endParaRPr kumimoji="0" lang="uk-UA" sz="1600" b="0" i="0" u="none" strike="noStrike" kern="1200" cap="none" spc="0" normalizeH="0" baseline="0" dirty="0">
              <a:ln>
                <a:noFill/>
              </a:ln>
              <a:solidFill>
                <a:srgbClr val="7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6" name="Прямая соединительная линия 5"/>
          <p:cNvCxnSpPr>
            <a:cxnSpLocks/>
          </p:cNvCxnSpPr>
          <p:nvPr/>
        </p:nvCxnSpPr>
        <p:spPr bwMode="auto">
          <a:xfrm>
            <a:off x="1171575" y="1395114"/>
            <a:ext cx="1841591" cy="14003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Oval 18"/>
          <p:cNvSpPr>
            <a:spLocks noChangeArrowheads="1"/>
          </p:cNvSpPr>
          <p:nvPr/>
        </p:nvSpPr>
        <p:spPr bwMode="auto">
          <a:xfrm>
            <a:off x="8688388" y="6508750"/>
            <a:ext cx="455612" cy="3492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573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marL="0" marR="0" lvl="0" indent="0" algn="l" defTabSz="449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8</a:t>
            </a:r>
            <a:endParaRPr kumimoji="0" lang="uk-UA" sz="1000" b="0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  <p:pic>
        <p:nvPicPr>
          <p:cNvPr id="20" name="Picture 2" descr="Прапор Євросоюзу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3178">
            <a:off x="6642500" y="95875"/>
            <a:ext cx="1045695" cy="106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ласичний український синьо-жовтий прапор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5312">
            <a:off x="7644803" y="244693"/>
            <a:ext cx="985834" cy="98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422346" y="2708920"/>
            <a:ext cx="3722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Calibri" pitchFamily="34" charset="0"/>
                <a:cs typeface="Times New Roman" pitchFamily="18" charset="0"/>
              </a:rPr>
              <a:t>!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801804" y="5866463"/>
            <a:ext cx="323043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0" cap="none" spc="0" normalizeH="0" baseline="0" noProof="0" dirty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* </a:t>
            </a:r>
            <a:r>
              <a:rPr kumimoji="0" lang="ru-RU" sz="900" b="0" i="1" u="none" strike="noStrike" kern="0" cap="none" spc="0" normalizeH="0" baseline="0" noProof="0" dirty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Дані ЦБД МТСБУ станом на 02.02.2018</a:t>
            </a:r>
            <a:endParaRPr kumimoji="0" lang="uk-UA" sz="900" b="0" i="0" u="none" strike="noStrike" kern="0" cap="none" spc="0" normalizeH="0" baseline="0" noProof="0" dirty="0">
              <a:ln>
                <a:noFill/>
              </a:ln>
              <a:solidFill>
                <a:srgbClr val="74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AEF8EF9-D58F-4CB4-93B9-31EC3E7BA297}"/>
              </a:ext>
            </a:extLst>
          </p:cNvPr>
          <p:cNvSpPr/>
          <p:nvPr/>
        </p:nvSpPr>
        <p:spPr>
          <a:xfrm>
            <a:off x="2568574" y="6443627"/>
            <a:ext cx="4133850" cy="23339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FFFFF">
                <a:lumMod val="75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000" i="1" kern="0" dirty="0">
                <a:solidFill>
                  <a:srgbClr val="740000"/>
                </a:solidFill>
              </a:rPr>
              <a:t>Тиждень безпеки дорожнього руху в Україні, Київ   21-27 травня 2018</a:t>
            </a:r>
            <a:endParaRPr kumimoji="0" lang="uk-UA" sz="1000" i="1" u="none" strike="noStrike" kern="0" cap="none" spc="0" normalizeH="0" baseline="0" dirty="0">
              <a:ln>
                <a:noFill/>
              </a:ln>
              <a:solidFill>
                <a:srgbClr val="740000"/>
              </a:solidFill>
              <a:effectLst/>
              <a:uLnTx/>
              <a:uFillTx/>
            </a:endParaRPr>
          </a:p>
        </p:txBody>
      </p:sp>
      <p:pic>
        <p:nvPicPr>
          <p:cNvPr id="15" name="Picture 2" descr="https://upload.wikimedia.org/wikipedia/commons/thumb/e/e4/Infobox_info_icon.svg/1024px-Infobox_info_icon.svg.png">
            <a:extLst>
              <a:ext uri="{FF2B5EF4-FFF2-40B4-BE49-F238E27FC236}">
                <a16:creationId xmlns:a16="http://schemas.microsoft.com/office/drawing/2014/main" id="{01567721-3F82-4D47-B6C3-F582293FE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31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052" y="5989573"/>
            <a:ext cx="313894" cy="279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7" name="Rectangle 3">
            <a:extLst>
              <a:ext uri="{FF2B5EF4-FFF2-40B4-BE49-F238E27FC236}">
                <a16:creationId xmlns:a16="http://schemas.microsoft.com/office/drawing/2014/main" id="{538F91B0-FE20-4B9B-8A5D-83C6F586F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2208" y="5863671"/>
            <a:ext cx="45735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kern="0" dirty="0">
                <a:latin typeface="Calibri"/>
              </a:rPr>
              <a:t>●</a:t>
            </a:r>
            <a:r>
              <a:rPr kumimoji="0" lang="ru-RU" sz="1000" b="0" i="1" u="none" strike="noStrike" kern="0" cap="none" spc="0" normalizeH="0" baseline="0" noProof="0" dirty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lang="uk-UA" sz="900" i="1" kern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Середній строк врегулювання регламентних виплат  у 2017 році склав  </a:t>
            </a:r>
            <a:r>
              <a:rPr lang="ru-RU" sz="1100" b="1" i="1" kern="0" dirty="0"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uk-UA" sz="1100" b="1" i="1" kern="0" dirty="0"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73 дні</a:t>
            </a:r>
          </a:p>
          <a:p>
            <a:pPr lvl="0" algn="l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kern="0" dirty="0">
                <a:latin typeface="Calibri"/>
              </a:rPr>
              <a:t>● </a:t>
            </a:r>
            <a:r>
              <a:rPr lang="uk-UA" sz="900" i="1" kern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Середній строк врегулювання виплат за проблемних страховиків          </a:t>
            </a:r>
            <a:r>
              <a:rPr lang="uk-UA" sz="1100" b="1" i="1" kern="0" dirty="0"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- 111 днів</a:t>
            </a:r>
            <a:endParaRPr kumimoji="0" lang="uk-UA" sz="1100" b="1" i="0" u="none" strike="noStrike" kern="0" cap="none" spc="0" normalizeH="0" baseline="0" dirty="0">
              <a:ln>
                <a:noFill/>
              </a:ln>
              <a:solidFill>
                <a:srgbClr val="7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86872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609600" y="1524000"/>
            <a:ext cx="8153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marL="0" marR="0" lvl="0" indent="0" algn="just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uk-UA" sz="2800" b="1" i="0" u="none" strike="noStrike" kern="1200" cap="none" spc="0" normalizeH="0" baseline="0" noProof="0">
              <a:ln>
                <a:noFill/>
              </a:ln>
              <a:solidFill>
                <a:srgbClr val="3366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/>
              <a:ea typeface="+mn-ea"/>
              <a:cs typeface="Times New Roman" pitchFamily="18" charset="0"/>
            </a:endParaRPr>
          </a:p>
          <a:p>
            <a:pPr marL="0" marR="0" lvl="0" indent="0" algn="just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uk-UA" sz="1600" b="0" i="1" u="none" strike="noStrike" kern="1200" cap="none" spc="0" normalizeH="0" baseline="0" noProof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uk-UA" sz="1600" b="0" i="1" u="none" strike="noStrike" kern="1200" cap="none" spc="0" normalizeH="0" baseline="0" noProof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uk-UA" sz="1600" b="0" i="1" u="none" strike="noStrike" kern="1200" cap="none" spc="0" normalizeH="0" baseline="0" noProof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uk-UA" sz="1600" b="0" i="1" u="none" strike="noStrike" kern="1200" cap="none" spc="0" normalizeH="0" baseline="0" noProof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uk-UA" sz="1600" b="0" i="1" u="none" strike="noStrike" kern="1200" cap="none" spc="0" normalizeH="0" baseline="0" noProof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uk-UA" sz="1600" b="0" i="1" u="none" strike="noStrike" kern="1200" cap="none" spc="0" normalizeH="0" baseline="0" noProof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uk-UA" sz="1600" b="0" i="1" u="none" strike="noStrike" kern="1200" cap="none" spc="0" normalizeH="0" baseline="0" noProof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449263" rtl="0" eaLnBrk="1" fontAlgn="base" latinLnBrk="0" hangingPunct="1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uk-UA" sz="1600" b="0" i="1" u="none" strike="noStrike" kern="1200" cap="none" spc="0" normalizeH="0" baseline="0" noProof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669868" y="674776"/>
            <a:ext cx="6672263" cy="530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uk-UA" sz="1600" b="1" i="0" u="none" strike="noStrike" kern="1200" cap="none" spc="0" normalizeH="0" baseline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Страховики, за зобов'язаннями яких МТСБУ здійснило </a:t>
            </a:r>
          </a:p>
          <a:p>
            <a:pPr marL="0" marR="0" lvl="0" indent="0" algn="ctr" defTabSz="449263" rtl="0" eaLnBrk="1" fontAlgn="base" latinLnBrk="0" hangingPunct="1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uk-UA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  <a:r>
              <a:rPr kumimoji="0" lang="uk-UA" sz="1600" b="1" i="0" u="none" strike="noStrike" kern="1200" cap="none" spc="0" normalizeH="0" baseline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иплати з ЦСРФ МТСБУ в 2016-2017 роках</a:t>
            </a:r>
          </a:p>
        </p:txBody>
      </p:sp>
      <p:sp>
        <p:nvSpPr>
          <p:cNvPr id="12" name="Oval 18"/>
          <p:cNvSpPr>
            <a:spLocks noChangeArrowheads="1"/>
          </p:cNvSpPr>
          <p:nvPr/>
        </p:nvSpPr>
        <p:spPr bwMode="auto">
          <a:xfrm>
            <a:off x="8688388" y="6508750"/>
            <a:ext cx="455612" cy="3492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573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</a:t>
            </a:r>
            <a:endParaRPr kumimoji="0" lang="uk-UA" sz="1000" b="0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" name="Picture 2" descr="Прапор Євросоюзу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3178">
            <a:off x="6642500" y="95875"/>
            <a:ext cx="1045695" cy="106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Класичний український синьо-жовтий прапор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5312">
            <a:off x="7644803" y="244693"/>
            <a:ext cx="985834" cy="98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331304"/>
            <a:ext cx="1295400" cy="40005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786173"/>
              </p:ext>
            </p:extLst>
          </p:nvPr>
        </p:nvGraphicFramePr>
        <p:xfrm>
          <a:off x="131069" y="1416437"/>
          <a:ext cx="5683289" cy="4556591"/>
        </p:xfrm>
        <a:graphic>
          <a:graphicData uri="http://schemas.openxmlformats.org/drawingml/2006/table">
            <a:tbl>
              <a:tblPr firstRow="1" firstCol="1" bandRow="1"/>
              <a:tblGrid>
                <a:gridCol w="376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8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9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14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7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0057">
                <a:tc row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uk-UA" sz="1200" b="1" noProof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№ за/п</a:t>
                      </a:r>
                      <a:endParaRPr lang="uk-UA" sz="1200" noProof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7" marR="53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uk-UA" sz="1200" b="1" noProof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Назва страховика</a:t>
                      </a:r>
                      <a:endParaRPr lang="uk-UA" sz="1200" noProof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7" marR="53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uk-UA" sz="1200" b="1" noProof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Дата затвердження ліквідаційного балансу та</a:t>
                      </a:r>
                      <a:r>
                        <a:rPr lang="uk-UA" sz="1200" b="1" baseline="0" noProof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призупинення провадження у справі</a:t>
                      </a:r>
                      <a:endParaRPr lang="uk-UA" sz="1200" noProof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7" marR="53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uk-UA" sz="1200" b="1" noProof="0">
                          <a:effectLst/>
                          <a:latin typeface="Times New Roman"/>
                          <a:ea typeface="Times New Roman"/>
                        </a:rPr>
                        <a:t>Здійснені виплати</a:t>
                      </a:r>
                      <a:r>
                        <a:rPr lang="uk-UA" sz="1200" b="1" i="1" noProof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uk-UA" sz="1200" b="1" i="1" baseline="0" noProof="0">
                          <a:effectLst/>
                          <a:latin typeface="Times New Roman"/>
                          <a:ea typeface="Times New Roman"/>
                        </a:rPr>
                        <a:t>  </a:t>
                      </a: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uk-UA" sz="1200" i="1" baseline="0" noProof="0">
                          <a:effectLst/>
                          <a:latin typeface="Times New Roman"/>
                          <a:ea typeface="Times New Roman"/>
                        </a:rPr>
                        <a:t>тис. грн.</a:t>
                      </a:r>
                      <a:endParaRPr lang="uk-UA" sz="1200" i="1" noProof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7" marR="53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7" marR="53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14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7" marR="53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7" marR="53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7" marR="53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uk-UA" sz="1400" b="1" noProof="0">
                          <a:effectLst/>
                          <a:latin typeface="Times New Roman"/>
                          <a:ea typeface="Times New Roman"/>
                        </a:rPr>
                        <a:t>2016</a:t>
                      </a:r>
                    </a:p>
                  </a:txBody>
                  <a:tcPr marL="53597" marR="53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uk-UA" sz="1400" b="1" noProof="0">
                          <a:effectLst/>
                          <a:latin typeface="Times New Roman"/>
                          <a:ea typeface="Times New Roman"/>
                        </a:rPr>
                        <a:t>2017</a:t>
                      </a:r>
                    </a:p>
                  </a:txBody>
                  <a:tcPr marL="53597" marR="53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918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uk-UA" sz="1200" b="1" noProof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uk-UA" sz="1200" b="1" noProof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7" marR="53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uk-UA" sz="1200" b="1" i="1" kern="1200" noProof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ЗАТ«СК «Галактика»</a:t>
                      </a:r>
                      <a:r>
                        <a:rPr lang="uk-UA" sz="1200" b="1" i="1" kern="1200" noProof="0">
                          <a:solidFill>
                            <a:srgbClr val="740000"/>
                          </a:solidFill>
                          <a:effectLst/>
                          <a:latin typeface="Times New Roman"/>
                          <a:ea typeface="Times New Roman"/>
                        </a:rPr>
                        <a:t> *</a:t>
                      </a:r>
                      <a:endParaRPr lang="uk-UA" sz="1200" b="1" noProof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7" marR="53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66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uk-UA" sz="1200" b="1" noProof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08.10.2015</a:t>
                      </a:r>
                      <a:endParaRPr lang="uk-UA" sz="1200" b="1" noProof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7" marR="53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66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uk-UA" sz="1400" b="1" noProof="0">
                          <a:solidFill>
                            <a:srgbClr val="6C0000"/>
                          </a:solidFill>
                          <a:effectLst/>
                          <a:latin typeface="Times New Roman"/>
                          <a:ea typeface="Times New Roman"/>
                        </a:rPr>
                        <a:t>126,98</a:t>
                      </a:r>
                    </a:p>
                  </a:txBody>
                  <a:tcPr marL="53597" marR="53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66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uk-UA" sz="1400" b="1" noProof="0">
                          <a:solidFill>
                            <a:srgbClr val="6C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53597" marR="53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66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63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uk-UA" sz="1200" b="1" noProof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uk-UA" sz="1200" b="1" noProof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7" marR="53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uk-UA" sz="1200" b="1" i="1" kern="1200" noProof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ЗАТ «ФГ «Страхові традиції»</a:t>
                      </a:r>
                      <a:r>
                        <a:rPr lang="uk-UA" sz="1200" b="1" i="1" kern="1200" noProof="0">
                          <a:solidFill>
                            <a:srgbClr val="740000"/>
                          </a:solidFill>
                          <a:effectLst/>
                          <a:latin typeface="Times New Roman"/>
                          <a:ea typeface="Times New Roman"/>
                        </a:rPr>
                        <a:t> *</a:t>
                      </a:r>
                      <a:endParaRPr lang="uk-UA" sz="1200" b="1" noProof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7" marR="53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66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uk-UA" sz="1200" b="1" noProof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13.10.2015</a:t>
                      </a:r>
                      <a:endParaRPr lang="uk-UA" sz="1200" b="1" noProof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7" marR="53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66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uk-UA" sz="1400" b="1" noProof="0">
                          <a:solidFill>
                            <a:srgbClr val="6C0000"/>
                          </a:solidFill>
                          <a:effectLst/>
                          <a:latin typeface="Times New Roman"/>
                          <a:ea typeface="Times New Roman"/>
                        </a:rPr>
                        <a:t>204,95</a:t>
                      </a:r>
                    </a:p>
                  </a:txBody>
                  <a:tcPr marL="53597" marR="53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66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uk-UA" sz="1400" b="1" noProof="0">
                          <a:solidFill>
                            <a:srgbClr val="6C0000"/>
                          </a:solidFill>
                          <a:effectLst/>
                          <a:latin typeface="Times New Roman"/>
                          <a:ea typeface="Times New Roman"/>
                        </a:rPr>
                        <a:t>52,75</a:t>
                      </a:r>
                    </a:p>
                  </a:txBody>
                  <a:tcPr marL="53597" marR="53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66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728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uk-UA" sz="1200" b="1" noProof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uk-UA" sz="1200" b="1" noProof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7" marR="53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uk-UA" sz="1100" b="1" i="1" kern="1200" noProof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ЗАТ «УРАСК «АВІОНІКА»</a:t>
                      </a:r>
                      <a:r>
                        <a:rPr lang="uk-UA" sz="1100" b="1" i="1" kern="1200" noProof="0">
                          <a:solidFill>
                            <a:srgbClr val="74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200" b="1" i="1" kern="1200" noProof="0">
                          <a:solidFill>
                            <a:srgbClr val="740000"/>
                          </a:solidFill>
                          <a:effectLst/>
                          <a:latin typeface="Times New Roman"/>
                          <a:ea typeface="Times New Roman"/>
                        </a:rPr>
                        <a:t>*</a:t>
                      </a:r>
                      <a:endParaRPr lang="uk-UA" sz="1200" b="1" noProof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7" marR="53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66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uk-UA" sz="1200" b="1" noProof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28.09.2015</a:t>
                      </a:r>
                      <a:endParaRPr lang="uk-UA" sz="1200" b="1" noProof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7" marR="53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66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uk-UA" sz="1400" b="1" noProof="0">
                          <a:solidFill>
                            <a:srgbClr val="6C0000"/>
                          </a:solidFill>
                          <a:effectLst/>
                          <a:latin typeface="Times New Roman"/>
                          <a:ea typeface="Times New Roman"/>
                        </a:rPr>
                        <a:t>227,10</a:t>
                      </a:r>
                    </a:p>
                  </a:txBody>
                  <a:tcPr marL="53597" marR="53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66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uk-UA" sz="1400" b="1" noProof="0">
                          <a:solidFill>
                            <a:srgbClr val="6C0000"/>
                          </a:solidFill>
                          <a:effectLst/>
                          <a:latin typeface="Times New Roman"/>
                          <a:ea typeface="Times New Roman"/>
                        </a:rPr>
                        <a:t>28,36</a:t>
                      </a:r>
                    </a:p>
                  </a:txBody>
                  <a:tcPr marL="53597" marR="53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66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23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uk-UA" sz="1200" b="1" noProof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uk-UA" sz="1200" b="1" noProof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7" marR="53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noProof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АСТ «Вексель»</a:t>
                      </a:r>
                      <a:r>
                        <a:rPr lang="uk-UA" sz="1200" b="1" i="1" kern="1200" noProof="0">
                          <a:solidFill>
                            <a:srgbClr val="740000"/>
                          </a:solidFill>
                          <a:effectLst/>
                          <a:latin typeface="Times New Roman"/>
                          <a:ea typeface="Times New Roman"/>
                        </a:rPr>
                        <a:t> **</a:t>
                      </a:r>
                      <a:endParaRPr lang="uk-UA" sz="1200" b="1" noProof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7" marR="53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66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uk-UA" sz="1200" b="1" noProof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uk-UA" sz="1200" b="1" noProof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7" marR="53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66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uk-UA" sz="1400" b="1" noProof="0">
                          <a:solidFill>
                            <a:srgbClr val="6C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53597" marR="53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66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uk-UA" sz="1400" b="1" noProof="0">
                          <a:solidFill>
                            <a:srgbClr val="6C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uk-UA" sz="1400" b="1" baseline="0" noProof="0">
                          <a:solidFill>
                            <a:srgbClr val="6C0000"/>
                          </a:solidFill>
                          <a:effectLst/>
                          <a:latin typeface="Times New Roman"/>
                          <a:ea typeface="Times New Roman"/>
                        </a:rPr>
                        <a:t> 049,03</a:t>
                      </a:r>
                      <a:endParaRPr lang="uk-UA" sz="1400" b="1" noProof="0">
                        <a:solidFill>
                          <a:srgbClr val="6C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7" marR="53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66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211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uk-UA" sz="1200" b="1" noProof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uk-UA" sz="1200" b="1" noProof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7" marR="53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uk-UA" sz="1200" b="1" i="1" kern="1200" noProof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ПАТ«УЕСК» </a:t>
                      </a:r>
                      <a:r>
                        <a:rPr lang="uk-UA" sz="1200" b="1" i="1" kern="1200" noProof="0">
                          <a:solidFill>
                            <a:srgbClr val="740000"/>
                          </a:solidFill>
                          <a:effectLst/>
                          <a:latin typeface="Times New Roman"/>
                          <a:ea typeface="Times New Roman"/>
                        </a:rPr>
                        <a:t>*</a:t>
                      </a:r>
                      <a:endParaRPr lang="uk-UA" sz="1200" b="1" noProof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7" marR="53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66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uk-UA" sz="1200" b="1" noProof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17.10.2016</a:t>
                      </a:r>
                      <a:endParaRPr lang="uk-UA" sz="1200" b="1" noProof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7" marR="53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66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uk-UA" sz="1400" b="1" noProof="0">
                          <a:solidFill>
                            <a:srgbClr val="6C0000"/>
                          </a:solidFill>
                          <a:effectLst/>
                          <a:latin typeface="Times New Roman"/>
                          <a:ea typeface="Times New Roman"/>
                        </a:rPr>
                        <a:t>2 984,89</a:t>
                      </a:r>
                    </a:p>
                  </a:txBody>
                  <a:tcPr marL="53597" marR="53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66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uk-UA" sz="1400" b="1" noProof="0">
                          <a:solidFill>
                            <a:srgbClr val="6C0000"/>
                          </a:solidFill>
                          <a:effectLst/>
                          <a:latin typeface="Times New Roman"/>
                          <a:ea typeface="Times New Roman"/>
                        </a:rPr>
                        <a:t>3 417,99</a:t>
                      </a:r>
                    </a:p>
                  </a:txBody>
                  <a:tcPr marL="53597" marR="53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66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202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uk-UA" sz="1200" b="1" noProof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uk-UA" sz="1200" b="1" noProof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7" marR="53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noProof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ПАТ «СК»ЛАФОРТ»*</a:t>
                      </a:r>
                      <a:endParaRPr lang="uk-UA" sz="1200" b="1" noProof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7" marR="53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66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uk-UA" sz="1200" b="1" noProof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06.10.2015</a:t>
                      </a:r>
                      <a:endParaRPr lang="uk-UA" sz="1200" b="1" noProof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7" marR="53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66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uk-UA" sz="1400" b="1" noProof="0">
                          <a:solidFill>
                            <a:srgbClr val="6C0000"/>
                          </a:solidFill>
                          <a:effectLst/>
                          <a:latin typeface="Times New Roman"/>
                          <a:ea typeface="Times New Roman"/>
                        </a:rPr>
                        <a:t>18 824,81</a:t>
                      </a:r>
                    </a:p>
                  </a:txBody>
                  <a:tcPr marL="53597" marR="53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66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uk-UA" sz="1400" b="1" noProof="0">
                          <a:solidFill>
                            <a:srgbClr val="6C0000"/>
                          </a:solidFill>
                          <a:effectLst/>
                          <a:latin typeface="Times New Roman"/>
                          <a:ea typeface="Times New Roman"/>
                        </a:rPr>
                        <a:t>1 376,39</a:t>
                      </a:r>
                    </a:p>
                  </a:txBody>
                  <a:tcPr marL="53597" marR="53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66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8751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uk-UA" sz="1200" b="1" noProof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uk-UA" sz="1200" b="1" noProof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7" marR="53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noProof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ПАТ «АСК» Інтер Транс Поліс»*</a:t>
                      </a:r>
                      <a:endParaRPr lang="uk-UA" sz="1200" b="1" noProof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7" marR="53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66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uk-UA" sz="1200" b="1" noProof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03.03.2016</a:t>
                      </a:r>
                      <a:endParaRPr lang="uk-UA" sz="1200" b="1" noProof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7" marR="53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66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uk-UA" sz="1400" b="1" noProof="0">
                          <a:solidFill>
                            <a:srgbClr val="6C0000"/>
                          </a:solidFill>
                          <a:effectLst/>
                          <a:latin typeface="Times New Roman"/>
                          <a:ea typeface="Times New Roman"/>
                        </a:rPr>
                        <a:t>4 937,78</a:t>
                      </a:r>
                    </a:p>
                  </a:txBody>
                  <a:tcPr marL="53597" marR="53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66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uk-UA" sz="1400" b="1" noProof="0">
                          <a:solidFill>
                            <a:srgbClr val="6C0000"/>
                          </a:solidFill>
                          <a:effectLst/>
                          <a:latin typeface="Times New Roman"/>
                          <a:ea typeface="Times New Roman"/>
                        </a:rPr>
                        <a:t>1 601,95</a:t>
                      </a:r>
                    </a:p>
                  </a:txBody>
                  <a:tcPr marL="53597" marR="53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66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0449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uk-UA" sz="1200" b="1" noProof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uk-UA" sz="1200" b="1" noProof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7" marR="53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noProof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ТДВ «СК «РАЙП»*</a:t>
                      </a:r>
                      <a:endParaRPr lang="uk-UA" sz="1200" b="1" noProof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7" marR="53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66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uk-UA" sz="1200" b="1" noProof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17.10.2016</a:t>
                      </a:r>
                      <a:endParaRPr lang="uk-UA" sz="1200" b="1" noProof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7" marR="53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66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uk-UA" sz="1400" b="1" noProof="0">
                          <a:solidFill>
                            <a:srgbClr val="6C0000"/>
                          </a:solidFill>
                          <a:effectLst/>
                          <a:latin typeface="Times New Roman"/>
                          <a:ea typeface="Times New Roman"/>
                        </a:rPr>
                        <a:t>850,17</a:t>
                      </a:r>
                    </a:p>
                  </a:txBody>
                  <a:tcPr marL="53597" marR="53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66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uk-UA" sz="1400" b="1" noProof="0">
                          <a:solidFill>
                            <a:srgbClr val="6C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uk-UA" sz="1400" b="1" baseline="0" noProof="0">
                          <a:solidFill>
                            <a:srgbClr val="6C0000"/>
                          </a:solidFill>
                          <a:effectLst/>
                          <a:latin typeface="Times New Roman"/>
                          <a:ea typeface="Times New Roman"/>
                        </a:rPr>
                        <a:t> 407,97</a:t>
                      </a:r>
                      <a:endParaRPr lang="uk-UA" sz="1400" b="1" noProof="0">
                        <a:solidFill>
                          <a:srgbClr val="6C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7" marR="53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66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7889">
                <a:tc rowSpan="2" gridSpan="3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uk-UA" sz="1500" b="1" noProof="0">
                          <a:solidFill>
                            <a:srgbClr val="6C0000"/>
                          </a:solidFill>
                          <a:effectLst/>
                          <a:latin typeface="Times New Roman"/>
                          <a:ea typeface="Times New Roman"/>
                        </a:rPr>
                        <a:t>Всього</a:t>
                      </a:r>
                    </a:p>
                  </a:txBody>
                  <a:tcPr marL="53597" marR="53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7" marR="53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6699"/>
                      </a:fgClr>
                      <a:bgClr>
                        <a:schemeClr val="bg1"/>
                      </a:bgClr>
                    </a:pattFill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7" marR="53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66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uk-UA" sz="1400" b="1" noProof="0">
                          <a:solidFill>
                            <a:srgbClr val="6C0000"/>
                          </a:solidFill>
                          <a:effectLst/>
                          <a:latin typeface="Times New Roman"/>
                          <a:ea typeface="Times New Roman"/>
                        </a:rPr>
                        <a:t>28 156,68</a:t>
                      </a:r>
                    </a:p>
                  </a:txBody>
                  <a:tcPr marL="53597" marR="53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66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uk-UA" sz="1400" b="1" noProof="0">
                          <a:solidFill>
                            <a:srgbClr val="6C0000"/>
                          </a:solidFill>
                          <a:effectLst/>
                          <a:latin typeface="Times New Roman"/>
                          <a:ea typeface="Times New Roman"/>
                        </a:rPr>
                        <a:t>8 934,44</a:t>
                      </a:r>
                    </a:p>
                  </a:txBody>
                  <a:tcPr marL="53597" marR="53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66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6212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600" b="1" noProof="0" dirty="0">
                        <a:solidFill>
                          <a:srgbClr val="6C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noProof="0" dirty="0">
                          <a:solidFill>
                            <a:srgbClr val="6C0000"/>
                          </a:solidFill>
                          <a:effectLst/>
                          <a:latin typeface="Times New Roman"/>
                          <a:ea typeface="Times New Roman"/>
                        </a:rPr>
                        <a:t>37 091,12</a:t>
                      </a:r>
                    </a:p>
                  </a:txBody>
                  <a:tcPr marL="53597" marR="53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6699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15" name="Picture 2" descr="https://upload.wikimedia.org/wikipedia/commons/thumb/e/e4/Infobox_info_icon.svg/1024px-Infobox_info_icon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67" y="2707733"/>
            <a:ext cx="486528" cy="38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450" y="6104985"/>
            <a:ext cx="5544616" cy="403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Times New Roman"/>
                <a:ea typeface="Times New Roman"/>
                <a:cs typeface="Times New Roman" pitchFamily="18" charset="0"/>
              </a:rPr>
              <a:t>*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Times New Roman"/>
                <a:ea typeface="Times New Roman"/>
                <a:cs typeface="Times New Roman" pitchFamily="18" charset="0"/>
              </a:rPr>
              <a:t> </a:t>
            </a:r>
            <a:r>
              <a:rPr kumimoji="0" lang="uk-UA" sz="1000" b="0" i="1" u="none" strike="noStrike" kern="1200" cap="none" spc="0" normalizeH="0" baseline="0" dirty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Times New Roman"/>
                <a:ea typeface="Times New Roman"/>
                <a:cs typeface="Times New Roman" pitchFamily="18" charset="0"/>
              </a:rPr>
              <a:t>Регламентні виплати потерпілим здійснювались відповідно до </a:t>
            </a:r>
            <a:r>
              <a:rPr kumimoji="0" lang="uk-UA" sz="1000" b="0" i="1" u="none" strike="noStrike" kern="1200" cap="none" spc="0" normalizeH="0" baseline="0" dirty="0" err="1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Times New Roman"/>
                <a:ea typeface="Times New Roman"/>
                <a:cs typeface="Times New Roman" pitchFamily="18" charset="0"/>
              </a:rPr>
              <a:t>п.п</a:t>
            </a:r>
            <a:r>
              <a:rPr kumimoji="0" lang="uk-UA" sz="1000" b="0" i="1" u="none" strike="noStrike" kern="1200" cap="none" spc="0" normalizeH="0" baseline="0" dirty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Times New Roman"/>
                <a:ea typeface="Times New Roman"/>
                <a:cs typeface="Times New Roman" pitchFamily="18" charset="0"/>
              </a:rPr>
              <a:t>. ґ п.41.1 ст.41 Закону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0" i="1" u="none" strike="noStrike" kern="1200" cap="none" spc="0" normalizeH="0" baseline="0" dirty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Times New Roman"/>
                <a:ea typeface="Times New Roman"/>
                <a:cs typeface="Times New Roman" pitchFamily="18" charset="0"/>
              </a:rPr>
              <a:t>**</a:t>
            </a:r>
            <a:r>
              <a:rPr kumimoji="0" lang="uk-UA" sz="1000" b="0" i="1" u="none" strike="noStrike" kern="1200" cap="none" spc="0" normalizeH="0" baseline="0" dirty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Times New Roman"/>
                <a:ea typeface="Times New Roman"/>
                <a:cs typeface="Times New Roman" pitchFamily="18" charset="0"/>
              </a:rPr>
              <a:t> Відповідно до рішення суду</a:t>
            </a:r>
            <a:endParaRPr kumimoji="0" lang="uk-UA" sz="10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271411"/>
              </p:ext>
            </p:extLst>
          </p:nvPr>
        </p:nvGraphicFramePr>
        <p:xfrm>
          <a:off x="5908257" y="3233446"/>
          <a:ext cx="3095626" cy="1485434"/>
        </p:xfrm>
        <a:graphic>
          <a:graphicData uri="http://schemas.openxmlformats.org/drawingml/2006/table">
            <a:tbl>
              <a:tblPr firstRow="1" firstCol="1" bandRow="1"/>
              <a:tblGrid>
                <a:gridCol w="884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5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9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58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7419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400" b="1" noProof="0">
                          <a:solidFill>
                            <a:srgbClr val="6C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СК</a:t>
                      </a:r>
                    </a:p>
                  </a:txBody>
                  <a:tcPr marL="53597" marR="53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66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050" b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Обмеження розміру виплати</a:t>
                      </a:r>
                      <a:r>
                        <a:rPr lang="uk-UA" sz="1050" b="0" noProof="0" dirty="0">
                          <a:solidFill>
                            <a:srgbClr val="6C0000"/>
                          </a:solidFill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uk-UA" sz="1050" b="0" baseline="0" noProof="0" dirty="0">
                          <a:solidFill>
                            <a:srgbClr val="6C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050" b="1" i="1" noProof="0" dirty="0">
                          <a:solidFill>
                            <a:srgbClr val="6C0000"/>
                          </a:solidFill>
                          <a:effectLst/>
                          <a:latin typeface="Times New Roman"/>
                          <a:ea typeface="Times New Roman"/>
                        </a:rPr>
                        <a:t>грн</a:t>
                      </a:r>
                      <a:r>
                        <a:rPr lang="uk-UA" sz="1050" b="0" noProof="0" dirty="0">
                          <a:solidFill>
                            <a:srgbClr val="6C0000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53597" marR="53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66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uk-UA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6C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Кіл-ть виплат</a:t>
                      </a:r>
                      <a:r>
                        <a:rPr kumimoji="0" lang="uk-UA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C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05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C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шт</a:t>
                      </a:r>
                      <a:r>
                        <a:rPr kumimoji="0" lang="uk-UA" sz="105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C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.</a:t>
                      </a: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uk-UA" sz="1050" b="0" noProof="0">
                        <a:solidFill>
                          <a:srgbClr val="6C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7" marR="53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66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050" b="0" noProof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Виплачено</a:t>
                      </a:r>
                      <a:r>
                        <a:rPr lang="uk-UA" sz="1000" b="0" noProof="0">
                          <a:solidFill>
                            <a:srgbClr val="6C0000"/>
                          </a:solidFill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uk-UA" sz="1050" b="1" i="1" noProof="0">
                          <a:solidFill>
                            <a:srgbClr val="6C0000"/>
                          </a:solidFill>
                          <a:effectLst/>
                          <a:latin typeface="Times New Roman"/>
                          <a:ea typeface="Times New Roman"/>
                        </a:rPr>
                        <a:t>тис. грн</a:t>
                      </a:r>
                      <a:r>
                        <a:rPr lang="uk-UA" sz="1050" b="0" noProof="0">
                          <a:solidFill>
                            <a:srgbClr val="6C0000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53597" marR="53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66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943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050" b="1" noProof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НОВА</a:t>
                      </a:r>
                      <a:r>
                        <a:rPr lang="uk-UA" sz="1200" b="1" noProof="0">
                          <a:solidFill>
                            <a:srgbClr val="A20000"/>
                          </a:solidFill>
                          <a:effectLst/>
                          <a:latin typeface="Times New Roman"/>
                          <a:ea typeface="Times New Roman"/>
                        </a:rPr>
                        <a:t>*</a:t>
                      </a:r>
                    </a:p>
                  </a:txBody>
                  <a:tcPr marL="53597" marR="53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66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100" b="1" i="1" noProof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27 000</a:t>
                      </a:r>
                    </a:p>
                  </a:txBody>
                  <a:tcPr marL="53597" marR="53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66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100" b="1" i="1" noProof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181</a:t>
                      </a:r>
                    </a:p>
                  </a:txBody>
                  <a:tcPr marL="53597" marR="53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66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200" b="1" noProof="0">
                          <a:solidFill>
                            <a:srgbClr val="6C0000"/>
                          </a:solidFill>
                          <a:effectLst/>
                          <a:latin typeface="Times New Roman"/>
                          <a:ea typeface="Times New Roman"/>
                        </a:rPr>
                        <a:t>3 770,58</a:t>
                      </a:r>
                    </a:p>
                  </a:txBody>
                  <a:tcPr marL="53597" marR="53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66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050" b="1" noProof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СКАЙД</a:t>
                      </a:r>
                      <a:r>
                        <a:rPr lang="uk-UA" sz="1200" b="1" noProof="0">
                          <a:solidFill>
                            <a:srgbClr val="A20000"/>
                          </a:solidFill>
                          <a:effectLst/>
                          <a:latin typeface="Times New Roman"/>
                          <a:ea typeface="Times New Roman"/>
                        </a:rPr>
                        <a:t>*</a:t>
                      </a:r>
                    </a:p>
                  </a:txBody>
                  <a:tcPr marL="53597" marR="53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66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100" b="1" i="1" noProof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14 000</a:t>
                      </a:r>
                    </a:p>
                  </a:txBody>
                  <a:tcPr marL="53597" marR="53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66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100" b="1" i="1" noProof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406</a:t>
                      </a:r>
                    </a:p>
                  </a:txBody>
                  <a:tcPr marL="53597" marR="53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66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200" b="1" noProof="0">
                          <a:solidFill>
                            <a:srgbClr val="6C0000"/>
                          </a:solidFill>
                          <a:effectLst/>
                          <a:latin typeface="Times New Roman"/>
                          <a:ea typeface="Times New Roman"/>
                        </a:rPr>
                        <a:t>5 354,51</a:t>
                      </a:r>
                    </a:p>
                  </a:txBody>
                  <a:tcPr marL="53597" marR="53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66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050" b="1" noProof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УКРАЇНА</a:t>
                      </a:r>
                      <a:r>
                        <a:rPr lang="uk-UA" sz="1200" b="1" noProof="0">
                          <a:solidFill>
                            <a:srgbClr val="A20000"/>
                          </a:solidFill>
                          <a:effectLst/>
                          <a:latin typeface="Times New Roman"/>
                          <a:ea typeface="Times New Roman"/>
                        </a:rPr>
                        <a:t>*</a:t>
                      </a:r>
                    </a:p>
                  </a:txBody>
                  <a:tcPr marL="53597" marR="53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66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100" b="1" i="1" noProof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5 000</a:t>
                      </a:r>
                    </a:p>
                  </a:txBody>
                  <a:tcPr marL="53597" marR="53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66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100" b="1" i="1" noProof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371</a:t>
                      </a:r>
                    </a:p>
                  </a:txBody>
                  <a:tcPr marL="53597" marR="53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66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200" b="1" noProof="0">
                          <a:solidFill>
                            <a:srgbClr val="6C0000"/>
                          </a:solidFill>
                          <a:effectLst/>
                          <a:latin typeface="Times New Roman"/>
                          <a:ea typeface="Times New Roman"/>
                        </a:rPr>
                        <a:t>2 062,33</a:t>
                      </a:r>
                    </a:p>
                  </a:txBody>
                  <a:tcPr marL="53597" marR="53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66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24">
                <a:tc grid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400" b="1" noProof="0">
                          <a:solidFill>
                            <a:srgbClr val="6C0000"/>
                          </a:solidFill>
                          <a:effectLst/>
                          <a:latin typeface="Times New Roman"/>
                          <a:ea typeface="Times New Roman"/>
                        </a:rPr>
                        <a:t>Всього</a:t>
                      </a:r>
                    </a:p>
                  </a:txBody>
                  <a:tcPr marL="53597" marR="53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6699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100" b="1" i="1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7" marR="53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66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200" b="1" noProof="0">
                          <a:solidFill>
                            <a:srgbClr val="6C0000"/>
                          </a:solidFill>
                          <a:effectLst/>
                          <a:latin typeface="Times New Roman"/>
                          <a:ea typeface="Times New Roman"/>
                        </a:rPr>
                        <a:t>958</a:t>
                      </a:r>
                    </a:p>
                  </a:txBody>
                  <a:tcPr marL="53597" marR="53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66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200" b="1" noProof="0" dirty="0">
                          <a:solidFill>
                            <a:srgbClr val="6C0000"/>
                          </a:solidFill>
                          <a:effectLst/>
                          <a:latin typeface="Times New Roman"/>
                          <a:ea typeface="Times New Roman"/>
                        </a:rPr>
                        <a:t>11 184,42</a:t>
                      </a:r>
                    </a:p>
                  </a:txBody>
                  <a:tcPr marL="53597" marR="53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66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997ABEC-2D16-4E1C-8EAD-284ECFDEBC65}"/>
              </a:ext>
            </a:extLst>
          </p:cNvPr>
          <p:cNvSpPr/>
          <p:nvPr/>
        </p:nvSpPr>
        <p:spPr>
          <a:xfrm>
            <a:off x="2568574" y="6443627"/>
            <a:ext cx="4133850" cy="23339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FFFFF">
                <a:lumMod val="75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000" i="1" kern="0" dirty="0">
                <a:solidFill>
                  <a:srgbClr val="740000"/>
                </a:solidFill>
              </a:rPr>
              <a:t>Тиждень безпеки дорожнього руху в Україні, Київ   21-27 травня 2018</a:t>
            </a:r>
            <a:endParaRPr kumimoji="0" lang="uk-UA" sz="1000" i="1" u="none" strike="noStrike" kern="0" cap="none" spc="0" normalizeH="0" baseline="0" dirty="0">
              <a:ln>
                <a:noFill/>
              </a:ln>
              <a:solidFill>
                <a:srgbClr val="74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612597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51574</TotalTime>
  <Words>2061</Words>
  <Application>Microsoft Office PowerPoint</Application>
  <PresentationFormat>Экран (4:3)</PresentationFormat>
  <Paragraphs>584</Paragraphs>
  <Slides>18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18</vt:i4>
      </vt:variant>
    </vt:vector>
  </HeadingPairs>
  <TitlesOfParts>
    <vt:vector size="32" baseType="lpstr">
      <vt:lpstr> Times New Roman (Основной текст)</vt:lpstr>
      <vt:lpstr>Arial</vt:lpstr>
      <vt:lpstr>Book Antiqua</vt:lpstr>
      <vt:lpstr>Calibri</vt:lpstr>
      <vt:lpstr>Century Gothic</vt:lpstr>
      <vt:lpstr>Times New Roman</vt:lpstr>
      <vt:lpstr>Wingdings</vt:lpstr>
      <vt:lpstr>Оформление по умолчанию</vt:lpstr>
      <vt:lpstr>8_Оформление по умолчанию</vt:lpstr>
      <vt:lpstr>1_Оформление по умолчанию</vt:lpstr>
      <vt:lpstr>9_Тема Office</vt:lpstr>
      <vt:lpstr>Аптека</vt:lpstr>
      <vt:lpstr>7_Тема Office</vt:lpstr>
      <vt:lpstr>7_Оформление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Vinni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Designer</dc:creator>
  <cp:lastModifiedBy>Ivaniuk Ivan </cp:lastModifiedBy>
  <cp:revision>4974</cp:revision>
  <cp:lastPrinted>2018-05-07T07:14:07Z</cp:lastPrinted>
  <dcterms:created xsi:type="dcterms:W3CDTF">2008-03-24T07:35:56Z</dcterms:created>
  <dcterms:modified xsi:type="dcterms:W3CDTF">2018-05-08T12:01:52Z</dcterms:modified>
</cp:coreProperties>
</file>