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1" r:id="rId1"/>
  </p:sldMasterIdLst>
  <p:notesMasterIdLst>
    <p:notesMasterId r:id="rId12"/>
  </p:notesMasterIdLst>
  <p:sldIdLst>
    <p:sldId id="256" r:id="rId2"/>
    <p:sldId id="443" r:id="rId3"/>
    <p:sldId id="449" r:id="rId4"/>
    <p:sldId id="368" r:id="rId5"/>
    <p:sldId id="444" r:id="rId6"/>
    <p:sldId id="387" r:id="rId7"/>
    <p:sldId id="448" r:id="rId8"/>
    <p:sldId id="393" r:id="rId9"/>
    <p:sldId id="450" r:id="rId10"/>
    <p:sldId id="452" r:id="rId11"/>
  </p:sldIdLst>
  <p:sldSz cx="12801600" cy="9601200" type="A3"/>
  <p:notesSz cx="6735763" cy="9866313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100"/>
    <a:srgbClr val="3494BA"/>
    <a:srgbClr val="EDFBFD"/>
    <a:srgbClr val="2F5597"/>
    <a:srgbClr val="CCFFFF"/>
    <a:srgbClr val="66FFFF"/>
    <a:srgbClr val="DEF3F8"/>
    <a:srgbClr val="FF6600"/>
    <a:srgbClr val="DA88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692" y="648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391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uk-UA" sz="2000" dirty="0">
                <a:latin typeface="Arial Nova Light" panose="020B0304020202020204" pitchFamily="34" charset="0"/>
              </a:rPr>
              <a:t>Рівень забезпечення фінансування завдань Державної програми </a:t>
            </a:r>
            <a:br>
              <a:rPr lang="uk-UA" sz="2000" dirty="0">
                <a:latin typeface="Arial Nova Light" panose="020B0304020202020204" pitchFamily="34" charset="0"/>
              </a:rPr>
            </a:br>
            <a:r>
              <a:rPr lang="uk-UA" sz="2000" dirty="0">
                <a:latin typeface="Arial Nova Light" panose="020B0304020202020204" pitchFamily="34" charset="0"/>
              </a:rPr>
              <a:t>у 2021– 2023 роках  (млрд грн)</a:t>
            </a:r>
            <a:endParaRPr lang="en-US" sz="2000" dirty="0">
              <a:latin typeface="Arial Nova Light" panose="020B03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9266716863672732E-2"/>
          <c:y val="9.7341012122296219E-2"/>
          <c:w val="0.9108754314025842"/>
          <c:h val="0.726365071896412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Затверджено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1.5668976117512771E-2"/>
                  <c:y val="-4.2847068899103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89-48DD-A312-A4352A9540E5}"/>
                </c:ext>
              </c:extLst>
            </c:dLbl>
            <c:dLbl>
              <c:idx val="1"/>
              <c:layout>
                <c:manualLayout>
                  <c:x val="2.0189866941016973E-2"/>
                  <c:y val="-3.85386411750272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589-48DD-A312-A4352A9540E5}"/>
                </c:ext>
              </c:extLst>
            </c:dLbl>
            <c:dLbl>
              <c:idx val="2"/>
              <c:layout>
                <c:manualLayout>
                  <c:x val="2.7742329115843588E-2"/>
                  <c:y val="-2.8095932624042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589-48DD-A312-A4352A9540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Аркуш1!$A$2:$A$4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Аркуш1!$B$2:$B$4</c:f>
              <c:numCache>
                <c:formatCode>#\ ##0.00\ _₴</c:formatCode>
                <c:ptCount val="3"/>
                <c:pt idx="0">
                  <c:v>2.39</c:v>
                </c:pt>
                <c:pt idx="1">
                  <c:v>3.16</c:v>
                </c:pt>
                <c:pt idx="2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89-48DD-A312-A4352A9540E5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Виділено коштів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1.3083377860314853E-2"/>
                  <c:y val="-1.77649366660773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589-48DD-A312-A4352A9540E5}"/>
                </c:ext>
              </c:extLst>
            </c:dLbl>
            <c:dLbl>
              <c:idx val="1"/>
              <c:layout>
                <c:manualLayout>
                  <c:x val="9.812533395236139E-3"/>
                  <c:y val="-1.11030854162983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589-48DD-A312-A4352A9540E5}"/>
                </c:ext>
              </c:extLst>
            </c:dLbl>
            <c:dLbl>
              <c:idx val="2"/>
              <c:layout>
                <c:manualLayout>
                  <c:x val="1.3083377860314853E-2"/>
                  <c:y val="-1.5544319582817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589-48DD-A312-A4352A9540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Аркуш1!$A$2:$A$4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Аркуш1!$C$2:$C$4</c:f>
              <c:numCache>
                <c:formatCode>#\ ##0.00\ _₴</c:formatCode>
                <c:ptCount val="3"/>
                <c:pt idx="0">
                  <c:v>2.39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589-48DD-A312-A4352A9540E5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Використано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1.8864531065639369E-2"/>
                  <c:y val="-3.47958457325072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589-48DD-A312-A4352A9540E5}"/>
                </c:ext>
              </c:extLst>
            </c:dLbl>
            <c:dLbl>
              <c:idx val="1"/>
              <c:layout>
                <c:manualLayout>
                  <c:x val="2.2957035698047922E-2"/>
                  <c:y val="-3.50472825329582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589-48DD-A312-A4352A9540E5}"/>
                </c:ext>
              </c:extLst>
            </c:dLbl>
            <c:dLbl>
              <c:idx val="2"/>
              <c:layout>
                <c:manualLayout>
                  <c:x val="1.3013067581656074E-2"/>
                  <c:y val="-2.3999450266133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589-48DD-A312-A4352A9540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Аркуш1!$A$2:$A$4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Аркуш1!$D$2:$D$4</c:f>
              <c:numCache>
                <c:formatCode>#\ ##0.00\ _₴</c:formatCode>
                <c:ptCount val="3"/>
                <c:pt idx="0">
                  <c:v>1.1240000000000001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589-48DD-A312-A4352A9540E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7669120"/>
        <c:axId val="77670656"/>
        <c:axId val="0"/>
      </c:bar3DChart>
      <c:catAx>
        <c:axId val="77669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77670656"/>
        <c:crosses val="autoZero"/>
        <c:auto val="1"/>
        <c:lblAlgn val="ctr"/>
        <c:lblOffset val="100"/>
        <c:noMultiLvlLbl val="0"/>
      </c:catAx>
      <c:valAx>
        <c:axId val="77670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\ ##0.00\ _₴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77669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2400" b="1" i="0" u="none" strike="noStrike" baseline="0" dirty="0">
                <a:solidFill>
                  <a:schemeClr val="bg1"/>
                </a:solidFill>
                <a:effectLst/>
                <a:latin typeface="Arial Nova Light" panose="020B0304020202020204" pitchFamily="34" charset="0"/>
              </a:rPr>
              <a:t>Рівень виконання заходів заходів Державної програми у 2021 році (у відсотках), з урахуванням запланованого рівня фінансування</a:t>
            </a:r>
            <a:endParaRPr lang="en-US" sz="2400" dirty="0">
              <a:solidFill>
                <a:schemeClr val="bg1"/>
              </a:solidFill>
              <a:latin typeface="Arial Nova Light" panose="020B03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4891885765780181E-2"/>
          <c:y val="0.15952127220682952"/>
          <c:w val="0.9108754314025842"/>
          <c:h val="0.6331688274264324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1.130782744046588E-2"/>
                  <c:y val="-2.44214237618903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206-465F-B89E-C3D7CA245527}"/>
                </c:ext>
              </c:extLst>
            </c:dLbl>
            <c:dLbl>
              <c:idx val="1"/>
              <c:layout>
                <c:manualLayout>
                  <c:x val="1.9072077763707788E-2"/>
                  <c:y val="-2.4950676759088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06-465F-B89E-C3D7CA245527}"/>
                </c:ext>
              </c:extLst>
            </c:dLbl>
            <c:dLbl>
              <c:idx val="2"/>
              <c:layout>
                <c:manualLayout>
                  <c:x val="1.8992589602018363E-2"/>
                  <c:y val="-2.3566558913989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206-465F-B89E-C3D7CA245527}"/>
                </c:ext>
              </c:extLst>
            </c:dLbl>
            <c:dLbl>
              <c:idx val="3"/>
              <c:layout>
                <c:manualLayout>
                  <c:x val="1.5312020745807365E-2"/>
                  <c:y val="-3.3969911039846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206-465F-B89E-C3D7CA245527}"/>
                </c:ext>
              </c:extLst>
            </c:dLbl>
            <c:dLbl>
              <c:idx val="4"/>
              <c:layout>
                <c:manualLayout>
                  <c:x val="1.8593168048480293E-2"/>
                  <c:y val="-3.39699110398466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206-465F-B89E-C3D7CA245527}"/>
                </c:ext>
              </c:extLst>
            </c:dLbl>
            <c:dLbl>
              <c:idx val="5"/>
              <c:layout>
                <c:manualLayout>
                  <c:x val="2.1874315351153379E-2"/>
                  <c:y val="-3.3969911039846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206-465F-B89E-C3D7CA245527}"/>
                </c:ext>
              </c:extLst>
            </c:dLbl>
            <c:dLbl>
              <c:idx val="6"/>
              <c:layout>
                <c:manualLayout>
                  <c:x val="1.4218304978249536E-2"/>
                  <c:y val="-3.6234571775836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206-465F-B89E-C3D7CA2455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Аркуш1!$A$2:$A$8</c:f>
              <c:strCache>
                <c:ptCount val="7"/>
                <c:pt idx="0">
                  <c:v>ДСНС</c:v>
                </c:pt>
                <c:pt idx="1">
                  <c:v>МВС</c:v>
                </c:pt>
                <c:pt idx="2">
                  <c:v>Укртрансбезпека</c:v>
                </c:pt>
                <c:pt idx="3">
                  <c:v>Національна поліція</c:v>
                </c:pt>
                <c:pt idx="4">
                  <c:v>Укрінфрапроект</c:v>
                </c:pt>
                <c:pt idx="5">
                  <c:v>МОЗ</c:v>
                </c:pt>
                <c:pt idx="6">
                  <c:v>Міносвіти</c:v>
                </c:pt>
              </c:strCache>
            </c:strRef>
          </c:cat>
          <c:val>
            <c:numRef>
              <c:f>Аркуш1!$B$2:$B$8</c:f>
              <c:numCache>
                <c:formatCode>#\ ##0.00\ _₴</c:formatCode>
                <c:ptCount val="7"/>
                <c:pt idx="0">
                  <c:v>73</c:v>
                </c:pt>
                <c:pt idx="1">
                  <c:v>94</c:v>
                </c:pt>
                <c:pt idx="2">
                  <c:v>20</c:v>
                </c:pt>
                <c:pt idx="3">
                  <c:v>99</c:v>
                </c:pt>
                <c:pt idx="4">
                  <c:v>28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206-465F-B89E-C3D7CA24552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21672064"/>
        <c:axId val="121674752"/>
        <c:axId val="0"/>
      </c:bar3DChart>
      <c:catAx>
        <c:axId val="1216720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21674752"/>
        <c:crosses val="autoZero"/>
        <c:auto val="1"/>
        <c:lblAlgn val="ctr"/>
        <c:lblOffset val="100"/>
        <c:noMultiLvlLbl val="0"/>
      </c:catAx>
      <c:valAx>
        <c:axId val="121674752"/>
        <c:scaling>
          <c:orientation val="minMax"/>
        </c:scaling>
        <c:delete val="0"/>
        <c:axPos val="l"/>
        <c:numFmt formatCode="#\ ##0.00\ _₴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21672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9185672633474659"/>
          <c:y val="0.91035506679689426"/>
          <c:w val="4.909802035723685E-2"/>
          <c:h val="4.53363760868461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2">
              <a:lumMod val="75000"/>
            </a:schemeClr>
          </a:solidFill>
        </a:defRPr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7"/>
            <a:ext cx="2919565" cy="493316"/>
          </a:xfrm>
          <a:prstGeom prst="rect">
            <a:avLst/>
          </a:prstGeom>
        </p:spPr>
        <p:txBody>
          <a:bodyPr vert="horz" lIns="91024" tIns="45510" rIns="91024" bIns="4551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626" y="7"/>
            <a:ext cx="2919565" cy="493316"/>
          </a:xfrm>
          <a:prstGeom prst="rect">
            <a:avLst/>
          </a:prstGeom>
        </p:spPr>
        <p:txBody>
          <a:bodyPr vert="horz" lIns="91024" tIns="45510" rIns="91024" bIns="45510" rtlCol="0"/>
          <a:lstStyle>
            <a:lvl1pPr algn="r">
              <a:defRPr sz="1200"/>
            </a:lvl1pPr>
          </a:lstStyle>
          <a:p>
            <a:fld id="{5BC5905D-F9BE-48A4-923D-74BFD12AA190}" type="datetimeFigureOut">
              <a:rPr lang="uk-UA" smtClean="0"/>
              <a:t>09.05.2024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24" tIns="45510" rIns="91024" bIns="4551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268" y="4687292"/>
            <a:ext cx="5389240" cy="4439840"/>
          </a:xfrm>
          <a:prstGeom prst="rect">
            <a:avLst/>
          </a:prstGeom>
        </p:spPr>
        <p:txBody>
          <a:bodyPr vert="horz" lIns="91024" tIns="45510" rIns="91024" bIns="4551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418"/>
            <a:ext cx="2919565" cy="493316"/>
          </a:xfrm>
          <a:prstGeom prst="rect">
            <a:avLst/>
          </a:prstGeom>
        </p:spPr>
        <p:txBody>
          <a:bodyPr vert="horz" lIns="91024" tIns="45510" rIns="91024" bIns="4551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626" y="9371418"/>
            <a:ext cx="2919565" cy="493316"/>
          </a:xfrm>
          <a:prstGeom prst="rect">
            <a:avLst/>
          </a:prstGeom>
        </p:spPr>
        <p:txBody>
          <a:bodyPr vert="horz" lIns="91024" tIns="45510" rIns="91024" bIns="45510" rtlCol="0" anchor="b"/>
          <a:lstStyle>
            <a:lvl1pPr algn="r">
              <a:defRPr sz="1200"/>
            </a:lvl1pPr>
          </a:lstStyle>
          <a:p>
            <a:fld id="{63D44572-220B-4BB7-851A-492D5085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0721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44572-220B-4BB7-851A-492D50856FCE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0332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44572-220B-4BB7-851A-492D50856FCE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8456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44572-220B-4BB7-851A-492D50856FCE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9640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EED9-1DA7-47F5-9F9B-D732FA031FE9}" type="slidenum">
              <a:rPr lang="uk-UA" smtClean="0"/>
              <a:t>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38209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EED9-1DA7-47F5-9F9B-D732FA031FE9}" type="slidenum">
              <a:rPr lang="uk-UA" smtClean="0"/>
              <a:t>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23882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EED9-1DA7-47F5-9F9B-D732FA031FE9}" type="slidenum">
              <a:rPr lang="uk-UA" smtClean="0"/>
              <a:t>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98867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EED9-1DA7-47F5-9F9B-D732FA031FE9}" type="slidenum">
              <a:rPr lang="uk-UA" smtClean="0"/>
              <a:t>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37739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4:notes"/>
          <p:cNvSpPr txBox="1">
            <a:spLocks noGrp="1"/>
          </p:cNvSpPr>
          <p:nvPr>
            <p:ph type="body" idx="1"/>
          </p:nvPr>
        </p:nvSpPr>
        <p:spPr>
          <a:xfrm>
            <a:off x="667342" y="5182923"/>
            <a:ext cx="5341835" cy="424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41" tIns="45508" rIns="91041" bIns="45508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384" name="Google Shape;38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1344613"/>
            <a:ext cx="4848225" cy="363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58033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4:notes"/>
          <p:cNvSpPr txBox="1">
            <a:spLocks noGrp="1"/>
          </p:cNvSpPr>
          <p:nvPr>
            <p:ph type="body" idx="1"/>
          </p:nvPr>
        </p:nvSpPr>
        <p:spPr>
          <a:xfrm>
            <a:off x="667342" y="5182923"/>
            <a:ext cx="5341835" cy="424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41" tIns="45508" rIns="91041" bIns="45508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384" name="Google Shape;38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1344613"/>
            <a:ext cx="4848225" cy="363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38771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801600" cy="960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3680" y="1078654"/>
            <a:ext cx="11321415" cy="469392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11200" spc="-168" baseline="0">
                <a:solidFill>
                  <a:srgbClr val="FFFFFF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889" y="5877773"/>
            <a:ext cx="9689611" cy="2304288"/>
          </a:xfrm>
        </p:spPr>
        <p:txBody>
          <a:bodyPr>
            <a:normAutofit/>
          </a:bodyPr>
          <a:lstStyle>
            <a:lvl1pPr marL="0" indent="0" algn="l">
              <a:buNone/>
              <a:defRPr sz="3920">
                <a:solidFill>
                  <a:schemeClr val="bg1"/>
                </a:solidFill>
                <a:latin typeface="+mj-lt"/>
              </a:defRPr>
            </a:lvl1pPr>
            <a:lvl2pPr marL="640080" indent="0" algn="ctr">
              <a:buNone/>
              <a:defRPr sz="3920"/>
            </a:lvl2pPr>
            <a:lvl3pPr marL="1280160" indent="0" algn="ctr">
              <a:buNone/>
              <a:defRPr sz="3360"/>
            </a:lvl3pPr>
            <a:lvl4pPr marL="1920240" indent="0" algn="ctr">
              <a:buNone/>
              <a:defRPr sz="2800"/>
            </a:lvl4pPr>
            <a:lvl5pPr marL="2560320" indent="0" algn="ctr">
              <a:buNone/>
              <a:defRPr sz="2800"/>
            </a:lvl5pPr>
            <a:lvl6pPr marL="3200400" indent="0" algn="ctr">
              <a:buNone/>
              <a:defRPr sz="2800"/>
            </a:lvl6pPr>
            <a:lvl7pPr marL="3840480" indent="0" algn="ctr">
              <a:buNone/>
              <a:defRPr sz="2800"/>
            </a:lvl7pPr>
            <a:lvl8pPr marL="4480560" indent="0" algn="ctr">
              <a:buNone/>
              <a:defRPr sz="2800"/>
            </a:lvl8pPr>
            <a:lvl9pPr marL="5120640" indent="0" algn="ctr">
              <a:buNone/>
              <a:defRPr sz="28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303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473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81149" y="973455"/>
            <a:ext cx="2760345" cy="6720840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102" y="1000127"/>
            <a:ext cx="8121015" cy="7560945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410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069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679" y="1074387"/>
            <a:ext cx="11319815" cy="4698187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11200" b="0" baseline="0">
                <a:solidFill>
                  <a:schemeClr val="accent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0888" y="5862185"/>
            <a:ext cx="9687611" cy="2304288"/>
          </a:xfrm>
        </p:spPr>
        <p:txBody>
          <a:bodyPr anchor="t">
            <a:normAutofit/>
          </a:bodyPr>
          <a:lstStyle>
            <a:lvl1pPr marL="0" indent="0">
              <a:buNone/>
              <a:defRPr sz="3920">
                <a:solidFill>
                  <a:schemeClr val="tx1"/>
                </a:solidFill>
                <a:latin typeface="+mj-lt"/>
              </a:defRPr>
            </a:lvl1pPr>
            <a:lvl2pPr marL="64008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069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0489" y="2790749"/>
            <a:ext cx="5328666" cy="5274259"/>
          </a:xfrm>
        </p:spPr>
        <p:txBody>
          <a:bodyPr/>
          <a:lstStyle>
            <a:lvl1pPr>
              <a:defRPr sz="3080"/>
            </a:lvl1pPr>
            <a:lvl2pPr>
              <a:defRPr sz="2660"/>
            </a:lvl2pPr>
            <a:lvl3pPr>
              <a:defRPr sz="2380"/>
            </a:lvl3pPr>
            <a:lvl4pPr>
              <a:defRPr sz="2100"/>
            </a:lvl4pPr>
            <a:lvl5pPr>
              <a:defRPr sz="1960"/>
            </a:lvl5pPr>
            <a:lvl6pPr>
              <a:defRPr sz="1960"/>
            </a:lvl6pPr>
            <a:lvl7pPr>
              <a:defRPr sz="1960"/>
            </a:lvl7pPr>
            <a:lvl8pPr>
              <a:defRPr sz="1960"/>
            </a:lvl8pPr>
            <a:lvl9pPr>
              <a:defRPr sz="196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0833" y="2790749"/>
            <a:ext cx="5328666" cy="5274259"/>
          </a:xfrm>
        </p:spPr>
        <p:txBody>
          <a:bodyPr/>
          <a:lstStyle>
            <a:lvl1pPr>
              <a:defRPr sz="3080"/>
            </a:lvl1pPr>
            <a:lvl2pPr>
              <a:defRPr sz="2660"/>
            </a:lvl2pPr>
            <a:lvl3pPr>
              <a:defRPr sz="2380"/>
            </a:lvl3pPr>
            <a:lvl4pPr>
              <a:defRPr sz="2100"/>
            </a:lvl4pPr>
            <a:lvl5pPr>
              <a:defRPr sz="1960"/>
            </a:lvl5pPr>
            <a:lvl6pPr>
              <a:defRPr sz="1960"/>
            </a:lvl6pPr>
            <a:lvl7pPr>
              <a:defRPr sz="1960"/>
            </a:lvl7pPr>
            <a:lvl8pPr>
              <a:defRPr sz="1960"/>
            </a:lvl8pPr>
            <a:lvl9pPr>
              <a:defRPr sz="196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528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0489" y="2844800"/>
            <a:ext cx="5328666" cy="101276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0489" y="3830610"/>
            <a:ext cx="5328666" cy="4480560"/>
          </a:xfrm>
        </p:spPr>
        <p:txBody>
          <a:bodyPr/>
          <a:lstStyle>
            <a:lvl1pPr>
              <a:defRPr sz="2940"/>
            </a:lvl1pPr>
            <a:lvl2pPr>
              <a:defRPr sz="2520"/>
            </a:lvl2pPr>
            <a:lvl3pPr>
              <a:defRPr sz="2240"/>
            </a:lvl3pPr>
            <a:lvl4pPr>
              <a:defRPr sz="1960"/>
            </a:lvl4pPr>
            <a:lvl5pPr>
              <a:defRPr sz="1960"/>
            </a:lvl5pPr>
            <a:lvl6pPr>
              <a:defRPr sz="1960"/>
            </a:lvl6pPr>
            <a:lvl7pPr>
              <a:defRPr sz="1960"/>
            </a:lvl7pPr>
            <a:lvl8pPr>
              <a:defRPr sz="1960"/>
            </a:lvl8pPr>
            <a:lvl9pPr>
              <a:defRPr sz="196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72834" y="2841955"/>
            <a:ext cx="5328666" cy="101132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baseline="0">
                <a:latin typeface="+mj-lt"/>
              </a:defRPr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72834" y="3827678"/>
            <a:ext cx="5328666" cy="4480560"/>
          </a:xfrm>
        </p:spPr>
        <p:txBody>
          <a:bodyPr/>
          <a:lstStyle>
            <a:lvl1pPr>
              <a:defRPr sz="2940"/>
            </a:lvl1pPr>
            <a:lvl2pPr>
              <a:defRPr sz="2520"/>
            </a:lvl2pPr>
            <a:lvl3pPr>
              <a:defRPr sz="2240"/>
            </a:lvl3pPr>
            <a:lvl4pPr>
              <a:defRPr sz="1960"/>
            </a:lvl4pPr>
            <a:lvl5pPr>
              <a:defRPr sz="1960"/>
            </a:lvl5pPr>
            <a:lvl6pPr>
              <a:defRPr sz="1960"/>
            </a:lvl6pPr>
            <a:lvl7pPr>
              <a:defRPr sz="1960"/>
            </a:lvl7pPr>
            <a:lvl8pPr>
              <a:defRPr sz="1960"/>
            </a:lvl8pPr>
            <a:lvl9pPr>
              <a:defRPr sz="196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469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38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588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01000" y="0"/>
            <a:ext cx="4800600" cy="960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674474" y="759195"/>
            <a:ext cx="3552444" cy="2688336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5040">
                <a:solidFill>
                  <a:srgbClr val="FFFFFF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066800"/>
            <a:ext cx="6400800" cy="6400800"/>
          </a:xfrm>
        </p:spPr>
        <p:txBody>
          <a:bodyPr/>
          <a:lstStyle>
            <a:lvl1pPr>
              <a:defRPr sz="3080"/>
            </a:lvl1pPr>
            <a:lvl2pPr>
              <a:defRPr sz="2660"/>
            </a:lvl2pPr>
            <a:lvl3pPr>
              <a:defRPr sz="2380"/>
            </a:lvl3pPr>
            <a:lvl4pPr>
              <a:defRPr sz="2100"/>
            </a:lvl4pPr>
            <a:lvl5pPr>
              <a:defRPr sz="1960"/>
            </a:lvl5pPr>
            <a:lvl6pPr>
              <a:defRPr sz="1960"/>
            </a:lvl6pPr>
            <a:lvl7pPr>
              <a:defRPr sz="1960"/>
            </a:lvl7pPr>
            <a:lvl8pPr>
              <a:defRPr sz="1960"/>
            </a:lvl8pPr>
            <a:lvl9pPr>
              <a:defRPr sz="196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89782" y="3516539"/>
            <a:ext cx="3568446" cy="4377782"/>
          </a:xfrm>
        </p:spPr>
        <p:txBody>
          <a:bodyPr>
            <a:normAutofit/>
          </a:bodyPr>
          <a:lstStyle>
            <a:lvl1pPr marL="0" marR="0" indent="0" algn="l" defTabSz="1280160" rtl="0" eaLnBrk="1" fontAlgn="auto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>
                <a:solidFill>
                  <a:srgbClr val="404040"/>
                </a:solidFill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19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276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685" y="7586136"/>
            <a:ext cx="11319815" cy="858596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3920" b="0">
                <a:solidFill>
                  <a:srgbClr val="FFFFFF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801600" cy="7463333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1120"/>
              </a:spcBef>
              <a:buNone/>
              <a:defRPr sz="4480">
                <a:solidFill>
                  <a:srgbClr val="4D4D4D"/>
                </a:solidFill>
              </a:defRPr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489" y="8273629"/>
            <a:ext cx="9690811" cy="74676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680"/>
              </a:spcBef>
              <a:buNone/>
              <a:defRPr sz="1960">
                <a:solidFill>
                  <a:srgbClr val="262626"/>
                </a:solidFill>
              </a:defRPr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9361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0088" y="699346"/>
            <a:ext cx="11311413" cy="2321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0088" y="2790751"/>
            <a:ext cx="11291412" cy="5272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090" y="8977426"/>
            <a:ext cx="432054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0090" y="9176576"/>
            <a:ext cx="528066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57670" y="8161648"/>
            <a:ext cx="3072384" cy="19558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6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00000000-1234-1234-1234-123412341234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6351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hf hdr="0" ftr="0" dt="0"/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720" kern="1200" spc="-168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28016" indent="-128016" algn="l" defTabSz="1280160" rtl="0" eaLnBrk="1" latinLnBrk="0" hangingPunct="1">
        <a:lnSpc>
          <a:spcPct val="85000"/>
        </a:lnSpc>
        <a:spcBef>
          <a:spcPts val="1820"/>
        </a:spcBef>
        <a:buFont typeface="Arial" pitchFamily="34" charset="0"/>
        <a:buChar char=" "/>
        <a:defRPr sz="336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84048" indent="-480060" algn="l" defTabSz="1280160" rtl="0" eaLnBrk="1" latinLnBrk="0" hangingPunct="1">
        <a:lnSpc>
          <a:spcPct val="85000"/>
        </a:lnSpc>
        <a:spcBef>
          <a:spcPts val="840"/>
        </a:spcBef>
        <a:buFont typeface="Arial" pitchFamily="34" charset="0"/>
        <a:buChar char=" "/>
        <a:defRPr sz="336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68096" indent="-768096" algn="l" defTabSz="1280160" rtl="0" eaLnBrk="1" latinLnBrk="0" hangingPunct="1">
        <a:lnSpc>
          <a:spcPct val="85000"/>
        </a:lnSpc>
        <a:spcBef>
          <a:spcPts val="840"/>
        </a:spcBef>
        <a:buFont typeface="Arial" pitchFamily="34" charset="0"/>
        <a:buChar char=" "/>
        <a:defRPr sz="28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152144" indent="-1152144" algn="l" defTabSz="1280160" rtl="0" eaLnBrk="1" latinLnBrk="0" hangingPunct="1">
        <a:lnSpc>
          <a:spcPct val="85000"/>
        </a:lnSpc>
        <a:spcBef>
          <a:spcPts val="840"/>
        </a:spcBef>
        <a:buFont typeface="Arial" pitchFamily="34" charset="0"/>
        <a:buChar char=" "/>
        <a:defRPr sz="252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536192" indent="-1536192" algn="l" defTabSz="1280160" rtl="0" eaLnBrk="1" latinLnBrk="0" hangingPunct="1">
        <a:lnSpc>
          <a:spcPct val="85000"/>
        </a:lnSpc>
        <a:spcBef>
          <a:spcPts val="840"/>
        </a:spcBef>
        <a:buFont typeface="Arial" pitchFamily="34" charset="0"/>
        <a:buChar char=" "/>
        <a:defRPr sz="252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80000" indent="-320040" algn="l" defTabSz="1280160" rtl="0" eaLnBrk="1" latinLnBrk="0" hangingPunct="1">
        <a:lnSpc>
          <a:spcPct val="85000"/>
        </a:lnSpc>
        <a:spcBef>
          <a:spcPts val="840"/>
        </a:spcBef>
        <a:buFont typeface="Arial" pitchFamily="34" charset="0"/>
        <a:buChar char=" "/>
        <a:defRPr sz="252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60000" indent="-320040" algn="l" defTabSz="1280160" rtl="0" eaLnBrk="1" latinLnBrk="0" hangingPunct="1">
        <a:lnSpc>
          <a:spcPct val="85000"/>
        </a:lnSpc>
        <a:spcBef>
          <a:spcPts val="840"/>
        </a:spcBef>
        <a:buFont typeface="Arial" pitchFamily="34" charset="0"/>
        <a:buChar char=" "/>
        <a:defRPr sz="252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40000" indent="-320040" algn="l" defTabSz="1280160" rtl="0" eaLnBrk="1" latinLnBrk="0" hangingPunct="1">
        <a:lnSpc>
          <a:spcPct val="85000"/>
        </a:lnSpc>
        <a:spcBef>
          <a:spcPts val="840"/>
        </a:spcBef>
        <a:buFont typeface="Arial" pitchFamily="34" charset="0"/>
        <a:buChar char=" "/>
        <a:defRPr sz="252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20000" indent="-320040" algn="l" defTabSz="1280160" rtl="0" eaLnBrk="1" latinLnBrk="0" hangingPunct="1">
        <a:lnSpc>
          <a:spcPct val="85000"/>
        </a:lnSpc>
        <a:spcBef>
          <a:spcPts val="840"/>
        </a:spcBef>
        <a:buFont typeface="Arial" pitchFamily="34" charset="0"/>
        <a:buChar char=" "/>
        <a:defRPr sz="252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g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2.pn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241328" y="3504860"/>
            <a:ext cx="4952728" cy="2591479"/>
          </a:xfrm>
          <a:prstGeom prst="rect">
            <a:avLst/>
          </a:prstGeom>
          <a:ln>
            <a:solidFill>
              <a:schemeClr val="accent1"/>
            </a:solidFill>
          </a:ln>
          <a:effectLst>
            <a:innerShdw blurRad="114300">
              <a:prstClr val="black"/>
            </a:innerShdw>
            <a:softEdge rad="127000"/>
          </a:effectLst>
        </p:spPr>
        <p:txBody>
          <a:bodyPr wrap="square" lIns="128016" tIns="64008" rIns="128016" bIns="64008">
            <a:spAutoFit/>
          </a:bodyPr>
          <a:lstStyle/>
          <a:p>
            <a:pPr algn="ctr"/>
            <a:r>
              <a:rPr lang="uk-UA" sz="2000" dirty="0">
                <a:solidFill>
                  <a:schemeClr val="bg1"/>
                </a:solidFill>
                <a:latin typeface="Arial Nova Light" panose="020B0304020202020204" pitchFamily="34" charset="0"/>
              </a:rPr>
              <a:t>З 13 по 19 травня 2024 року в Україні проходить 1-й етап</a:t>
            </a:r>
          </a:p>
          <a:p>
            <a:pPr algn="ctr"/>
            <a:r>
              <a:rPr lang="uk-UA" sz="3200" dirty="0">
                <a:solidFill>
                  <a:schemeClr val="bg1"/>
                </a:solidFill>
                <a:latin typeface="Arial Nova Light" panose="020B0304020202020204" pitchFamily="34" charset="0"/>
              </a:rPr>
              <a:t> </a:t>
            </a:r>
            <a:r>
              <a:rPr lang="uk-UA" sz="4000" b="1" dirty="0">
                <a:solidFill>
                  <a:schemeClr val="bg1"/>
                </a:solidFill>
                <a:latin typeface="Arial Nova Light" panose="020B0304020202020204" pitchFamily="34" charset="0"/>
              </a:rPr>
              <a:t>ТИЖНЯ БЕЗПЕКИ ДОРОЖНЬОГО РУХУ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803" y="6539287"/>
            <a:ext cx="6070271" cy="2123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81C7BBB2-B93E-430F-903B-D937EEB9B2FD}"/>
              </a:ext>
            </a:extLst>
          </p:cNvPr>
          <p:cNvSpPr/>
          <p:nvPr/>
        </p:nvSpPr>
        <p:spPr>
          <a:xfrm>
            <a:off x="6308435" y="43389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uk-UA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546647B-121B-4C6A-A0BC-484F7A2F86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944" y="-1248072"/>
            <a:ext cx="4824536" cy="50405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B8EA3A2-3696-D3B0-F182-7B858CD7F3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4000"/>
                    </a14:imgEffect>
                    <a14:imgEffect>
                      <a14:colorTemperature colorTemp="73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475"/>
            <a:ext cx="6688832" cy="5064297"/>
          </a:xfrm>
          <a:prstGeom prst="rect">
            <a:avLst/>
          </a:prstGeom>
          <a:effectLst>
            <a:innerShdw blurRad="114300">
              <a:prstClr val="black"/>
            </a:innerShdw>
            <a:softEdge rad="1270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F25C1CC-1011-26CE-C82A-28553999BB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21" y="5005478"/>
            <a:ext cx="6688832" cy="461419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822509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3999F4-13C2-BD7B-D44A-D30D84B88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374FA60-7E6B-2CA0-2981-61803769C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52E9E73-5FE0-ED30-05A2-CF7B091FB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759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94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74146"/>
            <a:ext cx="10577266" cy="1421928"/>
          </a:xfrm>
          <a:prstGeom prst="rect">
            <a:avLst/>
          </a:prstGeom>
          <a:solidFill>
            <a:srgbClr val="FFE100"/>
          </a:solidFill>
          <a:ln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tx1"/>
                </a:solidFill>
              </a:rPr>
              <a:t>Державна програма підвищення рівня безпеки дорожнього руху в Україні на період до 2023 року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81C7BBB2-B93E-430F-903B-D937EEB9B2FD}"/>
              </a:ext>
            </a:extLst>
          </p:cNvPr>
          <p:cNvSpPr/>
          <p:nvPr/>
        </p:nvSpPr>
        <p:spPr>
          <a:xfrm>
            <a:off x="6308435" y="43389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uk-UA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546647B-121B-4C6A-A0BC-484F7A2F86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368" y="-383976"/>
            <a:ext cx="2088232" cy="19442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2" name="Прямоугольник 3">
            <a:extLst>
              <a:ext uri="{FF2B5EF4-FFF2-40B4-BE49-F238E27FC236}">
                <a16:creationId xmlns:a16="http://schemas.microsoft.com/office/drawing/2014/main" id="{A0557E8B-34E5-C33C-65D5-BA444087148B}"/>
              </a:ext>
            </a:extLst>
          </p:cNvPr>
          <p:cNvSpPr/>
          <p:nvPr/>
        </p:nvSpPr>
        <p:spPr>
          <a:xfrm>
            <a:off x="0" y="1083652"/>
            <a:ext cx="12298998" cy="1421928"/>
          </a:xfrm>
          <a:prstGeom prst="rect">
            <a:avLst/>
          </a:prstGeom>
          <a:ln>
            <a:solidFill>
              <a:schemeClr val="accent1"/>
            </a:solidFill>
          </a:ln>
          <a:effectLst>
            <a:innerShdw blurRad="114300">
              <a:prstClr val="black"/>
            </a:innerShdw>
            <a:softEdge rad="127000"/>
          </a:effectLst>
        </p:spPr>
        <p:txBody>
          <a:bodyPr wrap="square" lIns="128016" tIns="64008" rIns="128016" bIns="64008">
            <a:spAutoFit/>
          </a:bodyPr>
          <a:lstStyle/>
          <a:p>
            <a:pPr algn="ctr"/>
            <a:br>
              <a:rPr lang="uk-UA" sz="2800" dirty="0">
                <a:latin typeface="Arial Nova Light" panose="020B0304020202020204" pitchFamily="34" charset="0"/>
              </a:rPr>
            </a:br>
            <a:endParaRPr lang="uk-UA" sz="2800" dirty="0">
              <a:latin typeface="Arial Nova Light" panose="020B0304020202020204" pitchFamily="34" charset="0"/>
            </a:endParaRPr>
          </a:p>
          <a:p>
            <a:pPr marL="457200" indent="-457200" algn="ctr">
              <a:buFontTx/>
              <a:buChar char="-"/>
            </a:pPr>
            <a:endParaRPr lang="uk-UA" sz="2800" b="1" dirty="0">
              <a:latin typeface="Arial Nova Light" panose="020B03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788CC9-692C-6157-A9F2-7C8E128C70DA}"/>
              </a:ext>
            </a:extLst>
          </p:cNvPr>
          <p:cNvSpPr txBox="1"/>
          <p:nvPr/>
        </p:nvSpPr>
        <p:spPr>
          <a:xfrm>
            <a:off x="104056" y="1794616"/>
            <a:ext cx="12593488" cy="7786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chemeClr val="bg1"/>
                </a:solidFill>
                <a:latin typeface="Arial Nova Light" panose="020B0304020202020204" pitchFamily="34" charset="0"/>
              </a:rPr>
              <a:t>Затверджена постановою Кабінету Міністрів України </a:t>
            </a:r>
            <a:r>
              <a:rPr lang="ru-RU" sz="2800" dirty="0" err="1">
                <a:solidFill>
                  <a:schemeClr val="bg1"/>
                </a:solidFill>
                <a:latin typeface="Arial Nova Light" panose="020B0304020202020204" pitchFamily="34" charset="0"/>
              </a:rPr>
              <a:t>від</a:t>
            </a:r>
            <a:r>
              <a:rPr lang="ru-RU" sz="2800" dirty="0">
                <a:solidFill>
                  <a:schemeClr val="bg1"/>
                </a:solidFill>
                <a:latin typeface="Arial Nova Light" panose="020B0304020202020204" pitchFamily="34" charset="0"/>
              </a:rPr>
              <a:t> 21 </a:t>
            </a:r>
            <a:r>
              <a:rPr lang="ru-RU" sz="2800" dirty="0" err="1">
                <a:solidFill>
                  <a:schemeClr val="bg1"/>
                </a:solidFill>
                <a:latin typeface="Arial Nova Light" panose="020B0304020202020204" pitchFamily="34" charset="0"/>
              </a:rPr>
              <a:t>грудня</a:t>
            </a:r>
            <a:r>
              <a:rPr lang="ru-RU" sz="2800" dirty="0">
                <a:solidFill>
                  <a:schemeClr val="bg1"/>
                </a:solidFill>
                <a:latin typeface="Arial Nova Light" panose="020B0304020202020204" pitchFamily="34" charset="0"/>
              </a:rPr>
              <a:t> 2020 р. № 1287, для </a:t>
            </a:r>
            <a:r>
              <a:rPr lang="uk-UA" sz="2800" dirty="0">
                <a:solidFill>
                  <a:schemeClr val="bg1"/>
                </a:solidFill>
                <a:latin typeface="Arial Nova Light" panose="020B0304020202020204" pitchFamily="34" charset="0"/>
              </a:rPr>
              <a:t>досягнення цілей визначених Стратегією підвищення рівня безпеки дорожнього руху в Україні на період до 2024 року, схваленою розпорядженням Кабінету Міністрів України від 21 жовтня 2020 р. № 1360.</a:t>
            </a:r>
          </a:p>
          <a:p>
            <a:r>
              <a:rPr lang="uk-UA" sz="2800" dirty="0">
                <a:solidFill>
                  <a:schemeClr val="bg1"/>
                </a:solidFill>
                <a:latin typeface="Arial Nova Light" panose="020B0304020202020204" pitchFamily="34" charset="0"/>
              </a:rPr>
              <a:t>Мета Держпрограми: </a:t>
            </a:r>
            <a:br>
              <a:rPr lang="uk-UA" sz="2800" dirty="0">
                <a:solidFill>
                  <a:schemeClr val="bg1"/>
                </a:solidFill>
                <a:latin typeface="Arial Nova Light" panose="020B0304020202020204" pitchFamily="34" charset="0"/>
              </a:rPr>
            </a:br>
            <a:r>
              <a:rPr lang="uk-UA" sz="2800" dirty="0">
                <a:solidFill>
                  <a:schemeClr val="bg1"/>
                </a:solidFill>
                <a:latin typeface="Arial Nova Light" panose="020B0304020202020204" pitchFamily="34" charset="0"/>
              </a:rPr>
              <a:t>зниження рівня смертності внаслідок дорожньо-транспортних пригод щонайменше на 30 відсотків до 2024 року;</a:t>
            </a:r>
            <a:br>
              <a:rPr lang="uk-UA" sz="2800" dirty="0">
                <a:solidFill>
                  <a:schemeClr val="bg1"/>
                </a:solidFill>
                <a:latin typeface="Arial Nova Light" panose="020B0304020202020204" pitchFamily="34" charset="0"/>
              </a:rPr>
            </a:br>
            <a:r>
              <a:rPr lang="uk-UA" sz="2800" dirty="0">
                <a:solidFill>
                  <a:schemeClr val="bg1"/>
                </a:solidFill>
                <a:latin typeface="Arial Nova Light" panose="020B0304020202020204" pitchFamily="34" charset="0"/>
              </a:rPr>
              <a:t> зниження ступеня тяжкості наслідків дорожньо-транспортних пригод для учасників дорожнього руху та зменшення соціально-економічних втрат від дорожньо-транспортного травматизму;</a:t>
            </a:r>
            <a:br>
              <a:rPr lang="uk-UA" sz="2800" dirty="0">
                <a:solidFill>
                  <a:schemeClr val="bg1"/>
                </a:solidFill>
                <a:latin typeface="Arial Nova Light" panose="020B0304020202020204" pitchFamily="34" charset="0"/>
              </a:rPr>
            </a:br>
            <a:r>
              <a:rPr lang="uk-UA" sz="2800" dirty="0">
                <a:solidFill>
                  <a:schemeClr val="bg1"/>
                </a:solidFill>
                <a:latin typeface="Arial Nova Light" panose="020B0304020202020204" pitchFamily="34" charset="0"/>
              </a:rPr>
              <a:t>запровадження ефективної системи управління безпекою дорожнього руху для забезпечення захисту життя та здоров’я населення.</a:t>
            </a:r>
          </a:p>
          <a:p>
            <a:r>
              <a:rPr lang="uk-UA" sz="2800" dirty="0">
                <a:solidFill>
                  <a:schemeClr val="bg1"/>
                </a:solidFill>
                <a:latin typeface="Arial Nova Light" panose="020B0304020202020204" pitchFamily="34" charset="0"/>
              </a:rPr>
              <a:t>Державний замовник - </a:t>
            </a:r>
            <a:r>
              <a:rPr lang="uk-UA" sz="2800" dirty="0" err="1">
                <a:solidFill>
                  <a:schemeClr val="bg1"/>
                </a:solidFill>
                <a:latin typeface="Arial Nova Light" panose="020B0304020202020204" pitchFamily="34" charset="0"/>
              </a:rPr>
              <a:t>Укрінфрапроект</a:t>
            </a:r>
            <a:r>
              <a:rPr lang="uk-UA" sz="2800" dirty="0">
                <a:solidFill>
                  <a:schemeClr val="bg1"/>
                </a:solidFill>
                <a:latin typeface="Arial Nova Light" panose="020B0304020202020204" pitchFamily="34" charset="0"/>
              </a:rPr>
              <a:t>.</a:t>
            </a:r>
          </a:p>
          <a:p>
            <a:r>
              <a:rPr lang="uk-UA" sz="2800" dirty="0">
                <a:solidFill>
                  <a:schemeClr val="bg1"/>
                </a:solidFill>
                <a:latin typeface="Arial Nova Light" panose="020B0304020202020204" pitchFamily="34" charset="0"/>
              </a:rPr>
              <a:t>Керівник Програми - Голова </a:t>
            </a:r>
            <a:r>
              <a:rPr lang="uk-UA" sz="2800" dirty="0" err="1">
                <a:solidFill>
                  <a:schemeClr val="bg1"/>
                </a:solidFill>
                <a:latin typeface="Arial Nova Light" panose="020B0304020202020204" pitchFamily="34" charset="0"/>
              </a:rPr>
              <a:t>Укрінфрапроекту</a:t>
            </a:r>
            <a:r>
              <a:rPr lang="uk-UA" sz="2800" dirty="0">
                <a:solidFill>
                  <a:schemeClr val="bg1"/>
                </a:solidFill>
                <a:latin typeface="Arial Nova Light" panose="020B0304020202020204" pitchFamily="34" charset="0"/>
              </a:rPr>
              <a:t>.</a:t>
            </a:r>
          </a:p>
          <a:p>
            <a:r>
              <a:rPr lang="uk-UA" sz="2800" dirty="0">
                <a:solidFill>
                  <a:schemeClr val="bg1"/>
                </a:solidFill>
                <a:latin typeface="Arial Nova Light" panose="020B0304020202020204" pitchFamily="34" charset="0"/>
              </a:rPr>
              <a:t>Виконавці заходів Програми - МВС, МОЗ, МОН, </a:t>
            </a:r>
            <a:r>
              <a:rPr lang="uk-UA" sz="2800" dirty="0" err="1">
                <a:solidFill>
                  <a:schemeClr val="bg1"/>
                </a:solidFill>
                <a:latin typeface="Arial Nova Light" panose="020B0304020202020204" pitchFamily="34" charset="0"/>
              </a:rPr>
              <a:t>Мінрегіон</a:t>
            </a:r>
            <a:r>
              <a:rPr lang="uk-UA" sz="2800" dirty="0">
                <a:solidFill>
                  <a:schemeClr val="bg1"/>
                </a:solidFill>
                <a:latin typeface="Arial Nova Light" panose="020B0304020202020204" pitchFamily="34" charset="0"/>
              </a:rPr>
              <a:t>, МКІП, Національна поліція, ДСНС, </a:t>
            </a:r>
            <a:r>
              <a:rPr lang="uk-UA" sz="2800" dirty="0" err="1">
                <a:solidFill>
                  <a:schemeClr val="bg1"/>
                </a:solidFill>
                <a:latin typeface="Arial Nova Light" panose="020B0304020202020204" pitchFamily="34" charset="0"/>
              </a:rPr>
              <a:t>Укравтодор</a:t>
            </a:r>
            <a:r>
              <a:rPr lang="uk-UA" sz="2800" dirty="0">
                <a:solidFill>
                  <a:schemeClr val="bg1"/>
                </a:solidFill>
                <a:latin typeface="Arial Nova Light" panose="020B0304020202020204" pitchFamily="34" charset="0"/>
              </a:rPr>
              <a:t>, </a:t>
            </a:r>
            <a:r>
              <a:rPr lang="uk-UA" sz="2800" dirty="0" err="1">
                <a:solidFill>
                  <a:schemeClr val="bg1"/>
                </a:solidFill>
                <a:latin typeface="Arial Nova Light" panose="020B0304020202020204" pitchFamily="34" charset="0"/>
              </a:rPr>
              <a:t>Укртрансбезпека</a:t>
            </a:r>
            <a:r>
              <a:rPr lang="uk-UA" sz="2800" dirty="0">
                <a:solidFill>
                  <a:schemeClr val="bg1"/>
                </a:solidFill>
                <a:latin typeface="Arial Nova Light" panose="020B0304020202020204" pitchFamily="34" charset="0"/>
              </a:rPr>
              <a:t>.</a:t>
            </a:r>
          </a:p>
          <a:p>
            <a:r>
              <a:rPr lang="uk-UA" sz="2800" dirty="0">
                <a:solidFill>
                  <a:schemeClr val="bg1"/>
                </a:solidFill>
                <a:latin typeface="Arial Nova Light" panose="020B0304020202020204" pitchFamily="34" charset="0"/>
              </a:rPr>
              <a:t>Строк виконання Програми - 2021-2023 роки.</a:t>
            </a:r>
          </a:p>
          <a:p>
            <a:endParaRPr lang="uk-UA" sz="2400" dirty="0">
              <a:solidFill>
                <a:schemeClr val="bg1"/>
              </a:solidFill>
              <a:latin typeface="Arial Nova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79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94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511" y="260058"/>
            <a:ext cx="10577266" cy="1421928"/>
          </a:xfrm>
          <a:prstGeom prst="rect">
            <a:avLst/>
          </a:prstGeom>
          <a:solidFill>
            <a:srgbClr val="FFE100"/>
          </a:solidFill>
          <a:ln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tx1"/>
                </a:solidFill>
              </a:rPr>
              <a:t>Державна програма підвищення рівня безпеки дорожнього руху в Україні на період до 2023 року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81C7BBB2-B93E-430F-903B-D937EEB9B2FD}"/>
              </a:ext>
            </a:extLst>
          </p:cNvPr>
          <p:cNvSpPr/>
          <p:nvPr/>
        </p:nvSpPr>
        <p:spPr>
          <a:xfrm>
            <a:off x="6308435" y="43389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uk-UA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546647B-121B-4C6A-A0BC-484F7A2F86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368" y="-383976"/>
            <a:ext cx="2088232" cy="19442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2" name="Прямоугольник 3">
            <a:extLst>
              <a:ext uri="{FF2B5EF4-FFF2-40B4-BE49-F238E27FC236}">
                <a16:creationId xmlns:a16="http://schemas.microsoft.com/office/drawing/2014/main" id="{A0557E8B-34E5-C33C-65D5-BA444087148B}"/>
              </a:ext>
            </a:extLst>
          </p:cNvPr>
          <p:cNvSpPr/>
          <p:nvPr/>
        </p:nvSpPr>
        <p:spPr>
          <a:xfrm>
            <a:off x="0" y="1083652"/>
            <a:ext cx="12298998" cy="1421928"/>
          </a:xfrm>
          <a:prstGeom prst="rect">
            <a:avLst/>
          </a:prstGeom>
          <a:ln>
            <a:solidFill>
              <a:schemeClr val="accent1"/>
            </a:solidFill>
          </a:ln>
          <a:effectLst>
            <a:innerShdw blurRad="114300">
              <a:prstClr val="black"/>
            </a:innerShdw>
            <a:softEdge rad="127000"/>
          </a:effectLst>
        </p:spPr>
        <p:txBody>
          <a:bodyPr wrap="square" lIns="128016" tIns="64008" rIns="128016" bIns="64008">
            <a:spAutoFit/>
          </a:bodyPr>
          <a:lstStyle/>
          <a:p>
            <a:pPr algn="ctr"/>
            <a:br>
              <a:rPr lang="uk-UA" sz="2800" dirty="0">
                <a:latin typeface="Arial Nova Light" panose="020B0304020202020204" pitchFamily="34" charset="0"/>
              </a:rPr>
            </a:br>
            <a:endParaRPr lang="uk-UA" sz="2800" dirty="0">
              <a:latin typeface="Arial Nova Light" panose="020B0304020202020204" pitchFamily="34" charset="0"/>
            </a:endParaRPr>
          </a:p>
          <a:p>
            <a:pPr marL="457200" indent="-457200" algn="ctr">
              <a:buFontTx/>
              <a:buChar char="-"/>
            </a:pPr>
            <a:endParaRPr lang="uk-UA" sz="2800" b="1" dirty="0">
              <a:latin typeface="Arial Nova Light" panose="020B03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788CC9-692C-6157-A9F2-7C8E128C70DA}"/>
              </a:ext>
            </a:extLst>
          </p:cNvPr>
          <p:cNvSpPr txBox="1"/>
          <p:nvPr/>
        </p:nvSpPr>
        <p:spPr>
          <a:xfrm>
            <a:off x="-2511" y="1676306"/>
            <a:ext cx="12593488" cy="8802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0038" indent="-300038">
              <a:buFont typeface="Wingdings" panose="05000000000000000000" pitchFamily="2" charset="2"/>
              <a:buChar char="Ø"/>
            </a:pPr>
            <a:r>
              <a:rPr lang="uk-UA" sz="2800" dirty="0">
                <a:solidFill>
                  <a:schemeClr val="bg1"/>
                </a:solidFill>
                <a:latin typeface="Arial Nova Light" panose="020B0304020202020204" pitchFamily="34" charset="0"/>
              </a:rPr>
              <a:t>Основні завдання Державної програми:</a:t>
            </a:r>
          </a:p>
          <a:p>
            <a:pPr marL="300038" indent="-300038">
              <a:buFont typeface="Wingdings" panose="05000000000000000000" pitchFamily="2" charset="2"/>
              <a:buChar char="Ø"/>
            </a:pPr>
            <a:r>
              <a:rPr lang="uk-UA" sz="2800" dirty="0">
                <a:solidFill>
                  <a:schemeClr val="bg1"/>
                </a:solidFill>
                <a:latin typeface="Arial Nova Light" panose="020B0304020202020204" pitchFamily="34" charset="0"/>
              </a:rPr>
              <a:t>удосконалення державного управління у сфері забезпечення безпеки дорожнього руху;</a:t>
            </a:r>
          </a:p>
          <a:p>
            <a:pPr marL="300038" indent="-300038">
              <a:buFont typeface="Wingdings" panose="05000000000000000000" pitchFamily="2" charset="2"/>
              <a:buChar char="Ø"/>
            </a:pPr>
            <a:r>
              <a:rPr lang="uk-UA" sz="2800" dirty="0">
                <a:solidFill>
                  <a:schemeClr val="bg1"/>
                </a:solidFill>
                <a:latin typeface="Arial Nova Light" panose="020B0304020202020204" pitchFamily="34" charset="0"/>
              </a:rPr>
              <a:t>здійснення заходів  реагування та управління наслідками дорожньо-транспортних пригод та надання медичної допомоги;</a:t>
            </a:r>
          </a:p>
          <a:p>
            <a:pPr marL="300038" indent="-300038">
              <a:buFont typeface="Wingdings" panose="05000000000000000000" pitchFamily="2" charset="2"/>
              <a:buChar char="Ø"/>
            </a:pPr>
            <a:r>
              <a:rPr lang="uk-UA" sz="2800" dirty="0">
                <a:solidFill>
                  <a:schemeClr val="bg1"/>
                </a:solidFill>
                <a:latin typeface="Arial Nova Light" panose="020B0304020202020204" pitchFamily="34" charset="0"/>
              </a:rPr>
              <a:t>забезпечення безпеки перевезення пасажирів та вантажів комерційним автомобільним транспортом;</a:t>
            </a:r>
          </a:p>
          <a:p>
            <a:pPr marL="300038" indent="-300038">
              <a:buFont typeface="Wingdings" panose="05000000000000000000" pitchFamily="2" charset="2"/>
              <a:buChar char="Ø"/>
            </a:pPr>
            <a:r>
              <a:rPr lang="uk-UA" sz="2800" dirty="0">
                <a:solidFill>
                  <a:schemeClr val="bg1"/>
                </a:solidFill>
                <a:latin typeface="Arial Nova Light" panose="020B0304020202020204" pitchFamily="34" charset="0"/>
              </a:rPr>
              <a:t>забезпечення безпеки на дорогах та безпеки дорожньої інфраструктури;</a:t>
            </a:r>
          </a:p>
          <a:p>
            <a:pPr marL="300038" indent="-300038">
              <a:buFont typeface="Wingdings" panose="05000000000000000000" pitchFamily="2" charset="2"/>
              <a:buChar char="Ø"/>
            </a:pPr>
            <a:r>
              <a:rPr lang="uk-UA" sz="2800" dirty="0">
                <a:solidFill>
                  <a:schemeClr val="bg1"/>
                </a:solidFill>
                <a:latin typeface="Arial Nova Light" panose="020B0304020202020204" pitchFamily="34" charset="0"/>
              </a:rPr>
              <a:t>забезпечення безпечної поведінки учасників дорожнього руху;</a:t>
            </a:r>
          </a:p>
          <a:p>
            <a:pPr marL="300038" indent="-300038">
              <a:buFont typeface="Wingdings" panose="05000000000000000000" pitchFamily="2" charset="2"/>
              <a:buChar char="Ø"/>
            </a:pPr>
            <a:r>
              <a:rPr lang="uk-UA" sz="2800" dirty="0">
                <a:solidFill>
                  <a:schemeClr val="bg1"/>
                </a:solidFill>
                <a:latin typeface="Arial Nova Light" panose="020B0304020202020204" pitchFamily="34" charset="0"/>
              </a:rPr>
              <a:t>Забезпечення дотримання Правил дорожнього руху;</a:t>
            </a:r>
          </a:p>
          <a:p>
            <a:pPr marL="300038" indent="-300038">
              <a:buFont typeface="Wingdings" panose="05000000000000000000" pitchFamily="2" charset="2"/>
              <a:buChar char="Ø"/>
            </a:pPr>
            <a:r>
              <a:rPr lang="uk-UA" sz="2800" dirty="0">
                <a:solidFill>
                  <a:schemeClr val="bg1"/>
                </a:solidFill>
                <a:latin typeface="Arial Nova Light" panose="020B0304020202020204" pitchFamily="34" charset="0"/>
              </a:rPr>
              <a:t>ведення обліку та проведення аналізу даних стосовно дорожньо-транспортних пригод;</a:t>
            </a:r>
          </a:p>
          <a:p>
            <a:r>
              <a:rPr lang="uk-UA" sz="2800" dirty="0">
                <a:solidFill>
                  <a:schemeClr val="bg1"/>
                </a:solidFill>
                <a:latin typeface="Arial Nova Light" panose="020B0304020202020204" pitchFamily="34" charset="0"/>
              </a:rPr>
              <a:t>Постановою Кабінету Міністрів України від 13.01.2023 № 29 «Деякі питання оптимізації системи центральних органів виконавчої влади» </a:t>
            </a:r>
            <a:r>
              <a:rPr lang="uk-UA" sz="2800" dirty="0" err="1">
                <a:solidFill>
                  <a:schemeClr val="bg1"/>
                </a:solidFill>
                <a:latin typeface="Arial Nova Light" panose="020B0304020202020204" pitchFamily="34" charset="0"/>
              </a:rPr>
              <a:t>Укрінфрапроект</a:t>
            </a:r>
            <a:r>
              <a:rPr lang="uk-UA" sz="2800" dirty="0">
                <a:solidFill>
                  <a:schemeClr val="bg1"/>
                </a:solidFill>
                <a:latin typeface="Arial Nova Light" panose="020B0304020202020204" pitchFamily="34" charset="0"/>
              </a:rPr>
              <a:t> реорганізовано шляхом приєднання до Агентства відновлення, у зв’язку з цим Агентство відновлення визначено правонаступником майна, прав </a:t>
            </a:r>
          </a:p>
          <a:p>
            <a:r>
              <a:rPr lang="uk-UA" sz="2800" dirty="0">
                <a:solidFill>
                  <a:schemeClr val="bg1"/>
                </a:solidFill>
                <a:latin typeface="Arial Nova Light" panose="020B0304020202020204" pitchFamily="34" charset="0"/>
              </a:rPr>
              <a:t>та обов’язків </a:t>
            </a:r>
            <a:r>
              <a:rPr lang="uk-UA" sz="2800" dirty="0" err="1">
                <a:solidFill>
                  <a:schemeClr val="bg1"/>
                </a:solidFill>
                <a:latin typeface="Arial Nova Light" panose="020B0304020202020204" pitchFamily="34" charset="0"/>
              </a:rPr>
              <a:t>Укрінфрапроекту</a:t>
            </a:r>
            <a:r>
              <a:rPr lang="uk-UA" sz="2800" dirty="0">
                <a:solidFill>
                  <a:schemeClr val="bg1"/>
                </a:solidFill>
                <a:latin typeface="Arial Nova Light" panose="020B0304020202020204" pitchFamily="34" charset="0"/>
              </a:rPr>
              <a:t>.</a:t>
            </a:r>
          </a:p>
          <a:p>
            <a:pPr marL="300038" indent="-300038">
              <a:buFont typeface="Wingdings" panose="05000000000000000000" pitchFamily="2" charset="2"/>
              <a:buChar char="Ø"/>
            </a:pPr>
            <a:endParaRPr lang="uk-UA" sz="1800" dirty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300038" indent="-300038">
              <a:buFont typeface="Wingdings" panose="05000000000000000000" pitchFamily="2" charset="2"/>
              <a:buChar char="Ø"/>
            </a:pPr>
            <a:endParaRPr lang="uk-UA" sz="1800" kern="1200" dirty="0">
              <a:solidFill>
                <a:prstClr val="black"/>
              </a:solidFill>
              <a:latin typeface="Arial Nova Light" panose="020B0304020202020204" pitchFamily="34" charset="0"/>
              <a:ea typeface="+mn-ea"/>
              <a:cs typeface="+mn-cs"/>
            </a:endParaRPr>
          </a:p>
          <a:p>
            <a:pPr marL="300038" indent="-300038">
              <a:buFont typeface="Wingdings" panose="05000000000000000000" pitchFamily="2" charset="2"/>
              <a:buChar char="Ø"/>
            </a:pPr>
            <a:endParaRPr lang="uk-UA" sz="1800" dirty="0">
              <a:solidFill>
                <a:schemeClr val="tx1"/>
              </a:solidFill>
              <a:latin typeface="Arial Nova Light" panose="020B0304020202020204" pitchFamily="34" charset="0"/>
            </a:endParaRPr>
          </a:p>
          <a:p>
            <a:pPr marL="300038" indent="-300038">
              <a:buFont typeface="Wingdings" panose="05000000000000000000" pitchFamily="2" charset="2"/>
              <a:buChar char="Ø"/>
            </a:pPr>
            <a:endParaRPr lang="uk-UA" sz="1800" dirty="0">
              <a:solidFill>
                <a:schemeClr val="bg1"/>
              </a:solidFill>
            </a:endParaRPr>
          </a:p>
          <a:p>
            <a:pPr marL="300038" indent="-300038">
              <a:buFont typeface="Wingdings" panose="05000000000000000000" pitchFamily="2" charset="2"/>
              <a:buChar char="Ø"/>
            </a:pPr>
            <a:endParaRPr lang="uk-UA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88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94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888475"/>
            <a:ext cx="12801600" cy="1022418"/>
          </a:xfrm>
          <a:prstGeom prst="rect">
            <a:avLst/>
          </a:prstGeom>
          <a:solidFill>
            <a:srgbClr val="FFE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9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859448"/>
            <a:ext cx="11751869" cy="1034224"/>
          </a:xfrm>
          <a:prstGeom prst="rect">
            <a:avLst/>
          </a:prstGeom>
        </p:spPr>
        <p:txBody>
          <a:bodyPr vert="horz" lIns="96012" tIns="48006" rIns="96012" bIns="4800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360" dirty="0">
                <a:latin typeface="Arial Nova Light" panose="020B0304020202020204" pitchFamily="34" charset="0"/>
              </a:rPr>
              <a:t>Фінансування Державної програми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9086865-7B79-D7E6-486F-432336B627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368" y="-383976"/>
            <a:ext cx="2088232" cy="194421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Діаграма 3">
            <a:extLst>
              <a:ext uri="{FF2B5EF4-FFF2-40B4-BE49-F238E27FC236}">
                <a16:creationId xmlns:a16="http://schemas.microsoft.com/office/drawing/2014/main" id="{885BC74E-CD2C-2F79-CBEE-84422F8234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5933091"/>
              </p:ext>
            </p:extLst>
          </p:nvPr>
        </p:nvGraphicFramePr>
        <p:xfrm>
          <a:off x="424136" y="2848775"/>
          <a:ext cx="11648368" cy="5719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56172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94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888475"/>
            <a:ext cx="12801600" cy="1022418"/>
          </a:xfrm>
          <a:prstGeom prst="rect">
            <a:avLst/>
          </a:prstGeom>
          <a:solidFill>
            <a:srgbClr val="FFE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9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859448"/>
            <a:ext cx="11751869" cy="1034224"/>
          </a:xfrm>
          <a:prstGeom prst="rect">
            <a:avLst/>
          </a:prstGeom>
        </p:spPr>
        <p:txBody>
          <a:bodyPr vert="horz" lIns="96012" tIns="48006" rIns="96012" bIns="4800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360" dirty="0">
                <a:latin typeface="Arial Nova Light" panose="020B0304020202020204" pitchFamily="34" charset="0"/>
              </a:rPr>
              <a:t>Рівень виконання заходів Державної програми</a:t>
            </a:r>
            <a:endParaRPr lang="ru-RU" sz="3360" dirty="0">
              <a:latin typeface="Arial Nova Light" panose="020B03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9086865-7B79-D7E6-486F-432336B627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368" y="-383976"/>
            <a:ext cx="2088232" cy="194421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Діаграма 2">
            <a:extLst>
              <a:ext uri="{FF2B5EF4-FFF2-40B4-BE49-F238E27FC236}">
                <a16:creationId xmlns:a16="http://schemas.microsoft.com/office/drawing/2014/main" id="{6CD86ED2-8916-DF8A-645E-23EADFD626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017922"/>
              </p:ext>
            </p:extLst>
          </p:nvPr>
        </p:nvGraphicFramePr>
        <p:xfrm>
          <a:off x="594904" y="2136304"/>
          <a:ext cx="11611792" cy="6592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44997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94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90261"/>
            <a:ext cx="9209112" cy="1022418"/>
          </a:xfrm>
          <a:prstGeom prst="rect">
            <a:avLst/>
          </a:prstGeom>
          <a:solidFill>
            <a:srgbClr val="FFE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 Nova Light" panose="020B03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6120" y="422588"/>
            <a:ext cx="11041380" cy="1034224"/>
          </a:xfrm>
          <a:prstGeom prst="rect">
            <a:avLst/>
          </a:prstGeom>
        </p:spPr>
        <p:txBody>
          <a:bodyPr vert="horz" lIns="96012" tIns="48006" rIns="96012" bIns="4800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000" b="1" cap="all" dirty="0">
                <a:latin typeface="Arial Nova Light" panose="020B0304020202020204" pitchFamily="34" charset="0"/>
              </a:rPr>
              <a:t>Нагляд і контроль </a:t>
            </a:r>
            <a:r>
              <a:rPr lang="uk-UA" sz="4000" b="1" dirty="0">
                <a:latin typeface="Arial Nova Light" panose="020B0304020202020204" pitchFamily="34" charset="0"/>
              </a:rPr>
              <a:t>(+ автофіксація).</a:t>
            </a:r>
            <a:endParaRPr lang="uk-UA" sz="4000" dirty="0">
              <a:latin typeface="Arial Nova Light" panose="020B0304020202020204" pitchFamily="34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736" y="1687173"/>
            <a:ext cx="1750332" cy="1394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42" y="1596770"/>
            <a:ext cx="1713584" cy="1418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4231" y="1634448"/>
            <a:ext cx="1937123" cy="1444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" name="TextBox 38"/>
          <p:cNvSpPr txBox="1"/>
          <p:nvPr/>
        </p:nvSpPr>
        <p:spPr>
          <a:xfrm flipH="1">
            <a:off x="299102" y="3155358"/>
            <a:ext cx="128016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0038" indent="-300038">
              <a:buFont typeface="Wingdings" panose="05000000000000000000" pitchFamily="2" charset="2"/>
              <a:buChar char="Ø"/>
            </a:pPr>
            <a:r>
              <a:rPr lang="uk-UA" sz="2000" dirty="0">
                <a:solidFill>
                  <a:schemeClr val="bg1"/>
                </a:solidFill>
              </a:rPr>
              <a:t>8 комплектів обладнання для реконструкції існуючої інформаційно- телекомунікаційної системи </a:t>
            </a:r>
            <a:r>
              <a:rPr lang="uk-UA" sz="2000" dirty="0" err="1">
                <a:solidFill>
                  <a:schemeClr val="bg1"/>
                </a:solidFill>
              </a:rPr>
              <a:t>оперативно</a:t>
            </a:r>
            <a:r>
              <a:rPr lang="uk-UA" sz="2000" dirty="0">
                <a:solidFill>
                  <a:schemeClr val="bg1"/>
                </a:solidFill>
              </a:rPr>
              <a:t>-координаційних центрів територіальних органів ДСНС;</a:t>
            </a:r>
          </a:p>
          <a:p>
            <a:pPr marL="300038" indent="-300038">
              <a:buFont typeface="Wingdings" panose="05000000000000000000" pitchFamily="2" charset="2"/>
              <a:buChar char="Ø"/>
            </a:pPr>
            <a:r>
              <a:rPr lang="uk-UA" sz="2000" dirty="0">
                <a:solidFill>
                  <a:schemeClr val="bg1"/>
                </a:solidFill>
              </a:rPr>
              <a:t>1 комплект обладнання (у тому числі засоби захисту інформації) для створення загальнодержавної системи екстреної допомоги населенню за єдиним телефонним номером 112, у тому числі для регіональних центрів;</a:t>
            </a:r>
          </a:p>
          <a:p>
            <a:pPr marL="300038" indent="-300038">
              <a:buFont typeface="Wingdings" panose="05000000000000000000" pitchFamily="2" charset="2"/>
              <a:buChar char="Ø"/>
            </a:pPr>
            <a:r>
              <a:rPr lang="uk-UA" sz="2000" dirty="0">
                <a:solidFill>
                  <a:schemeClr val="bg1"/>
                </a:solidFill>
              </a:rPr>
              <a:t>послуги, пов’язані з програмним забезпеченням (Придбання системи моніторингу спеціалізованих транспортних засобів ДСНС з можливістю інтеграції кінцевих пристроїв (GPS-</a:t>
            </a:r>
            <a:r>
              <a:rPr lang="uk-UA" sz="2000" dirty="0" err="1">
                <a:solidFill>
                  <a:schemeClr val="bg1"/>
                </a:solidFill>
              </a:rPr>
              <a:t>трекери</a:t>
            </a:r>
            <a:r>
              <a:rPr lang="uk-UA" sz="2000" dirty="0">
                <a:solidFill>
                  <a:schemeClr val="bg1"/>
                </a:solidFill>
              </a:rPr>
              <a:t>);</a:t>
            </a:r>
          </a:p>
          <a:p>
            <a:pPr marL="300038" indent="-300038">
              <a:buFont typeface="Wingdings" panose="05000000000000000000" pitchFamily="2" charset="2"/>
              <a:buChar char="Ø"/>
            </a:pPr>
            <a:r>
              <a:rPr lang="uk-UA" sz="2000" dirty="0">
                <a:solidFill>
                  <a:schemeClr val="bg1"/>
                </a:solidFill>
              </a:rPr>
              <a:t>250 одиниць кінцевих пристроїв системи моніторингу спеціалізованих транспортних засобів ДСНС (GPS-</a:t>
            </a:r>
            <a:r>
              <a:rPr lang="uk-UA" sz="2000" dirty="0" err="1">
                <a:solidFill>
                  <a:schemeClr val="bg1"/>
                </a:solidFill>
              </a:rPr>
              <a:t>трекери</a:t>
            </a:r>
            <a:r>
              <a:rPr lang="uk-UA" sz="2000" dirty="0">
                <a:solidFill>
                  <a:schemeClr val="bg1"/>
                </a:solidFill>
              </a:rPr>
              <a:t>);</a:t>
            </a:r>
          </a:p>
          <a:p>
            <a:pPr marL="300038" indent="-300038">
              <a:buFont typeface="Wingdings" panose="05000000000000000000" pitchFamily="2" charset="2"/>
              <a:buChar char="Ø"/>
            </a:pPr>
            <a:r>
              <a:rPr lang="uk-UA" sz="2000" dirty="0">
                <a:solidFill>
                  <a:schemeClr val="bg1"/>
                </a:solidFill>
              </a:rPr>
              <a:t>1 комплект обладнання для розгортання національної системи контролю режиму праці та відпочинку водіїв-автоперевізників;</a:t>
            </a:r>
          </a:p>
          <a:p>
            <a:pPr marL="300038" indent="-300038">
              <a:buFont typeface="Wingdings" panose="05000000000000000000" pitchFamily="2" charset="2"/>
              <a:buChar char="Ø"/>
            </a:pPr>
            <a:r>
              <a:rPr lang="uk-UA" sz="2000" dirty="0">
                <a:solidFill>
                  <a:schemeClr val="bg1"/>
                </a:solidFill>
              </a:rPr>
              <a:t>181 одиницю послуг, пов’язаних з програмним забезпеченням для розгортання національної системи контролю режиму праці та відпочинку водіїв-автоперевізників;</a:t>
            </a:r>
          </a:p>
          <a:p>
            <a:pPr marL="300038" indent="-300038">
              <a:buFont typeface="Wingdings" panose="05000000000000000000" pitchFamily="2" charset="2"/>
              <a:buChar char="Ø"/>
            </a:pPr>
            <a:r>
              <a:rPr lang="uk-UA" sz="2000" dirty="0">
                <a:solidFill>
                  <a:schemeClr val="bg1"/>
                </a:solidFill>
              </a:rPr>
              <a:t>2 комплекти серверного обладнання та засобів захисту інформації для створення комплексної системи захисту інформації функціональної підсистеми єдиної інформаційної системи МВС;</a:t>
            </a:r>
          </a:p>
          <a:p>
            <a:pPr marL="300038" indent="-300038">
              <a:buFont typeface="Wingdings" panose="05000000000000000000" pitchFamily="2" charset="2"/>
              <a:buChar char="Ø"/>
            </a:pPr>
            <a:r>
              <a:rPr lang="uk-UA" sz="2000" dirty="0">
                <a:solidFill>
                  <a:schemeClr val="bg1"/>
                </a:solidFill>
              </a:rPr>
              <a:t>комплект обладнання (у тому числі засобів захисту інформації) для створення центральної ланки цифрової платформи «Безпечна країна»;</a:t>
            </a:r>
          </a:p>
          <a:p>
            <a:pPr marL="300038" indent="-300038">
              <a:buFont typeface="Wingdings" panose="05000000000000000000" pitchFamily="2" charset="2"/>
              <a:buChar char="Ø"/>
            </a:pPr>
            <a:r>
              <a:rPr lang="uk-UA" sz="2000" dirty="0">
                <a:solidFill>
                  <a:schemeClr val="bg1"/>
                </a:solidFill>
              </a:rPr>
              <a:t>послуги, пов’язані з програмним забезпеченням ІТС «Система фіксації адміністративних правопорушень у сфері забезпечення безпеки дорожнього руху в автоматичному режимі», зокрема проведення державної експертизи</a:t>
            </a:r>
          </a:p>
          <a:p>
            <a:pPr marL="300038" indent="-300038">
              <a:buFont typeface="Wingdings" panose="05000000000000000000" pitchFamily="2" charset="2"/>
              <a:buChar char="Ø"/>
            </a:pPr>
            <a:r>
              <a:rPr lang="uk-UA" sz="2000" dirty="0">
                <a:solidFill>
                  <a:schemeClr val="bg1"/>
                </a:solidFill>
              </a:rPr>
              <a:t>комплексної системи захисту інформації;</a:t>
            </a:r>
          </a:p>
          <a:p>
            <a:pPr marL="300038" indent="-300038">
              <a:buFont typeface="Wingdings" panose="05000000000000000000" pitchFamily="2" charset="2"/>
              <a:buChar char="Ø"/>
            </a:pPr>
            <a:r>
              <a:rPr lang="uk-UA" sz="2000" dirty="0">
                <a:solidFill>
                  <a:schemeClr val="bg1"/>
                </a:solidFill>
              </a:rPr>
              <a:t>100 комплексів автоматичної фіксації порушень Правил дорожнього руху;</a:t>
            </a:r>
          </a:p>
          <a:p>
            <a:pPr marL="300038" indent="-300038">
              <a:buFont typeface="Wingdings" panose="05000000000000000000" pitchFamily="2" charset="2"/>
              <a:buChar char="Ø"/>
            </a:pPr>
            <a:r>
              <a:rPr lang="uk-UA" sz="2000" dirty="0">
                <a:solidFill>
                  <a:schemeClr val="bg1"/>
                </a:solidFill>
              </a:rPr>
              <a:t>та інше обладнання та програмне забезпечення.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49452" y="1736055"/>
            <a:ext cx="1796998" cy="1408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60487" y="1787100"/>
            <a:ext cx="1948029" cy="1343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7C6AF9-E643-887D-AD7C-DBD526690BE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368" y="-383976"/>
            <a:ext cx="2088232" cy="1944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39822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94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90261"/>
            <a:ext cx="10721280" cy="1022418"/>
          </a:xfrm>
          <a:prstGeom prst="rect">
            <a:avLst/>
          </a:prstGeom>
          <a:solidFill>
            <a:srgbClr val="FFE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9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6120" y="422588"/>
            <a:ext cx="11041380" cy="1034224"/>
          </a:xfrm>
          <a:prstGeom prst="rect">
            <a:avLst/>
          </a:prstGeom>
        </p:spPr>
        <p:txBody>
          <a:bodyPr vert="horz" lIns="96012" tIns="48006" rIns="96012" bIns="4800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000" b="1" cap="all" dirty="0">
                <a:latin typeface="Arial Nova Light" panose="020B0304020202020204" pitchFamily="34" charset="0"/>
              </a:rPr>
              <a:t>НЕВІДКЛАДНА ДОПОМОГА НА ДОРОЗІ та інфраструктура</a:t>
            </a:r>
            <a:endParaRPr lang="uk-UA" sz="4000" dirty="0">
              <a:latin typeface="Arial Nova Light" panose="020B03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 flipH="1">
            <a:off x="0" y="3940067"/>
            <a:ext cx="12801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0038" indent="-300038"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chemeClr val="bg1"/>
                </a:solidFill>
              </a:rPr>
              <a:t>придбано 100 манекенів для серцево-легеневої реанімації, для роботи з дихальними шляхами та навчальних автоматичних зовнішніх дефібриляторів;</a:t>
            </a:r>
          </a:p>
          <a:p>
            <a:pPr marL="300038" indent="-300038"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chemeClr val="bg1"/>
                </a:solidFill>
              </a:rPr>
              <a:t>14 </a:t>
            </a:r>
            <a:r>
              <a:rPr lang="uk-UA" sz="2400" dirty="0" err="1">
                <a:solidFill>
                  <a:schemeClr val="bg1"/>
                </a:solidFill>
              </a:rPr>
              <a:t>повноростових</a:t>
            </a:r>
            <a:r>
              <a:rPr lang="uk-UA" sz="2400" dirty="0">
                <a:solidFill>
                  <a:schemeClr val="bg1"/>
                </a:solidFill>
              </a:rPr>
              <a:t> манекенів для серцево-легеневої реанімації та роботи з дихальними шляхами дорослого;</a:t>
            </a:r>
          </a:p>
          <a:p>
            <a:pPr marL="300038" indent="-300038"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chemeClr val="bg1"/>
                </a:solidFill>
              </a:rPr>
              <a:t>33 </a:t>
            </a:r>
            <a:r>
              <a:rPr lang="uk-UA" sz="2400" dirty="0" err="1">
                <a:solidFill>
                  <a:schemeClr val="bg1"/>
                </a:solidFill>
              </a:rPr>
              <a:t>повноростових</a:t>
            </a:r>
            <a:r>
              <a:rPr lang="uk-UA" sz="2400" dirty="0">
                <a:solidFill>
                  <a:schemeClr val="bg1"/>
                </a:solidFill>
              </a:rPr>
              <a:t> манекени немовлят;</a:t>
            </a:r>
          </a:p>
          <a:p>
            <a:pPr marL="300038" indent="-300038"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chemeClr val="bg1"/>
                </a:solidFill>
              </a:rPr>
              <a:t>влаштування амортизаційних пристроїв (демпферні системи) на автомобільних дорогах державного значення поза межами населених пунктів;</a:t>
            </a:r>
          </a:p>
          <a:p>
            <a:pPr marL="300038" indent="-300038"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chemeClr val="bg1"/>
                </a:solidFill>
              </a:rPr>
              <a:t>облаштування пішохідних об’єктів;</a:t>
            </a:r>
          </a:p>
          <a:p>
            <a:pPr marL="300038" indent="-300038"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chemeClr val="bg1"/>
                </a:solidFill>
              </a:rPr>
              <a:t>на ділянці км 0+000 – км 20+308</a:t>
            </a:r>
          </a:p>
          <a:p>
            <a:pPr marL="300038" indent="-300038"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chemeClr val="bg1"/>
                </a:solidFill>
              </a:rPr>
              <a:t>На автомобільній дорозі загального користування державного значення Р-01 Київ – Обухів влаштовано (поновлено) 95 км горизонтальної розмітки, встановити 1216 </a:t>
            </a:r>
            <a:r>
              <a:rPr lang="uk-UA" sz="2400" dirty="0" err="1">
                <a:solidFill>
                  <a:schemeClr val="bg1"/>
                </a:solidFill>
              </a:rPr>
              <a:t>пог</a:t>
            </a:r>
            <a:r>
              <a:rPr lang="uk-UA" sz="2400" dirty="0">
                <a:solidFill>
                  <a:schemeClr val="bg1"/>
                </a:solidFill>
              </a:rPr>
              <a:t>. м бар’єрного огородження, встановити 1570 </a:t>
            </a:r>
            <a:r>
              <a:rPr lang="uk-UA" sz="2400" dirty="0" err="1">
                <a:solidFill>
                  <a:schemeClr val="bg1"/>
                </a:solidFill>
              </a:rPr>
              <a:t>пог</a:t>
            </a:r>
            <a:r>
              <a:rPr lang="uk-UA" sz="2400" dirty="0">
                <a:solidFill>
                  <a:schemeClr val="bg1"/>
                </a:solidFill>
              </a:rPr>
              <a:t>. м перильного пішохідного огородження, замінено (встановлено) 1200 од. дорожніх знаків, влаштовано 27 833 </a:t>
            </a:r>
            <a:r>
              <a:rPr lang="uk-UA" sz="2400" dirty="0" err="1">
                <a:solidFill>
                  <a:schemeClr val="bg1"/>
                </a:solidFill>
              </a:rPr>
              <a:t>кв</a:t>
            </a:r>
            <a:r>
              <a:rPr lang="uk-UA" sz="2400" dirty="0">
                <a:solidFill>
                  <a:schemeClr val="bg1"/>
                </a:solidFill>
              </a:rPr>
              <a:t>. м пішохідних тротуарів, ліквідовано пошкодження, руйнування, деформації та забезпечено нормативний коефіцієнт щеплення на 108 672 </a:t>
            </a:r>
            <a:r>
              <a:rPr lang="uk-UA" sz="2400" dirty="0" err="1">
                <a:solidFill>
                  <a:schemeClr val="bg1"/>
                </a:solidFill>
              </a:rPr>
              <a:t>кв</a:t>
            </a:r>
            <a:r>
              <a:rPr lang="uk-UA" sz="2400" dirty="0">
                <a:solidFill>
                  <a:schemeClr val="bg1"/>
                </a:solidFill>
              </a:rPr>
              <a:t>. м дороги.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00029BF-A5C7-BCEA-04AA-EEF1917F1A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534" y="1297993"/>
            <a:ext cx="2653982" cy="2107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27D06EA-1B0C-79E7-C273-E3DA1AAA51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0480" y="1386700"/>
            <a:ext cx="2220082" cy="2137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1EC3BE4-C33F-FA08-029A-796FEF718A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1812" y="1489549"/>
            <a:ext cx="2711410" cy="188378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2EEDE70-0B65-9904-DE32-F4A428B82DD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474435"/>
            <a:ext cx="2545571" cy="188378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382115D-9845-7745-DA4C-A9446E9419A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368" y="-383976"/>
            <a:ext cx="2088232" cy="1944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21879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94BA"/>
        </a:solidFill>
        <a:effectLst/>
      </p:bgPr>
    </p:bg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38"/>
          <p:cNvPicPr preferRelativeResize="0"/>
          <p:nvPr/>
        </p:nvPicPr>
        <p:blipFill rotWithShape="1">
          <a:blip r:embed="rId4">
            <a:alphaModFix/>
          </a:blip>
          <a:srcRect l="12948"/>
          <a:stretch/>
        </p:blipFill>
        <p:spPr>
          <a:xfrm>
            <a:off x="1" y="1200151"/>
            <a:ext cx="12801599" cy="7200901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38"/>
          <p:cNvSpPr/>
          <p:nvPr/>
        </p:nvSpPr>
        <p:spPr>
          <a:xfrm>
            <a:off x="-1" y="1200150"/>
            <a:ext cx="12801600" cy="7488882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txBody>
          <a:bodyPr spcFirstLastPara="1" wrap="square" lIns="95996" tIns="47985" rIns="95996" bIns="47985" anchor="ctr" anchorCtr="0">
            <a:noAutofit/>
          </a:bodyPr>
          <a:lstStyle/>
          <a:p>
            <a:pPr algn="ctr" defTabSz="960120">
              <a:buClr>
                <a:srgbClr val="000000"/>
              </a:buClr>
              <a:buSzPts val="1800"/>
              <a:defRPr/>
            </a:pPr>
            <a:endParaRPr sz="189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38"/>
          <p:cNvSpPr/>
          <p:nvPr/>
        </p:nvSpPr>
        <p:spPr>
          <a:xfrm>
            <a:off x="523444" y="2016776"/>
            <a:ext cx="5435827" cy="221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96" tIns="47985" rIns="95996" bIns="47985" anchor="t" anchorCtr="0">
            <a:noAutofit/>
          </a:bodyPr>
          <a:lstStyle/>
          <a:p>
            <a:pPr algn="ctr" defTabSz="960120">
              <a:buClr>
                <a:srgbClr val="000000"/>
              </a:buClr>
              <a:buSzPts val="7200"/>
              <a:defRPr/>
            </a:pPr>
            <a:endParaRPr sz="12600" b="1" dirty="0">
              <a:solidFill>
                <a:srgbClr val="FFFF00"/>
              </a:solidFill>
              <a:ea typeface="MS Gothic" panose="020B0609070205080204" pitchFamily="49" charset="-128"/>
              <a:cs typeface="Arial" panose="020B0604020202020204" pitchFamily="34" charset="0"/>
              <a:sym typeface="Arial"/>
            </a:endParaRPr>
          </a:p>
        </p:txBody>
      </p:sp>
      <p:sp>
        <p:nvSpPr>
          <p:cNvPr id="15" name="Google Shape;388;p38">
            <a:extLst>
              <a:ext uri="{FF2B5EF4-FFF2-40B4-BE49-F238E27FC236}">
                <a16:creationId xmlns:a16="http://schemas.microsoft.com/office/drawing/2014/main" id="{CF8F362E-C1D2-4F24-9A70-AEC06DE1AA73}"/>
              </a:ext>
            </a:extLst>
          </p:cNvPr>
          <p:cNvSpPr/>
          <p:nvPr/>
        </p:nvSpPr>
        <p:spPr>
          <a:xfrm>
            <a:off x="208112" y="2016774"/>
            <a:ext cx="12313368" cy="6024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96" tIns="47985" rIns="95996" bIns="47985" anchor="t" anchorCtr="0">
            <a:noAutofit/>
          </a:bodyPr>
          <a:lstStyle/>
          <a:p>
            <a:pPr defTabSz="960120">
              <a:buClr>
                <a:srgbClr val="000000"/>
              </a:buClr>
              <a:buSzPts val="7200"/>
              <a:defRPr/>
            </a:pPr>
            <a:r>
              <a:rPr lang="uk-UA" sz="2400" b="1" dirty="0">
                <a:solidFill>
                  <a:schemeClr val="bg1">
                    <a:lumMod val="95000"/>
                  </a:schemeClr>
                </a:solidFill>
                <a:latin typeface="Arial Nova Light" panose="020B0304020202020204" pitchFamily="34" charset="0"/>
                <a:ea typeface="MS Gothic" panose="020B0609070205080204" pitchFamily="49" charset="-128"/>
                <a:cs typeface="Arial" panose="020B0604020202020204" pitchFamily="34" charset="0"/>
                <a:sym typeface="Arial Black"/>
              </a:rPr>
              <a:t>Згідно з даними, Національної поліції у 2021 році відбулось 190 746 дорожньо-транспортних пригод на автомобільних дорогах України, в яких загинуло 3 238 осіб та травмовано 29 738 осіб.</a:t>
            </a:r>
          </a:p>
          <a:p>
            <a:pPr defTabSz="960120">
              <a:buClr>
                <a:srgbClr val="000000"/>
              </a:buClr>
              <a:buSzPts val="7200"/>
              <a:defRPr/>
            </a:pPr>
            <a:r>
              <a:rPr lang="uk-UA" sz="2400" b="1" dirty="0">
                <a:solidFill>
                  <a:schemeClr val="bg1">
                    <a:lumMod val="95000"/>
                  </a:schemeClr>
                </a:solidFill>
                <a:latin typeface="Arial Nova Light" panose="020B0304020202020204" pitchFamily="34" charset="0"/>
                <a:ea typeface="MS Gothic" panose="020B0609070205080204" pitchFamily="49" charset="-128"/>
                <a:cs typeface="Arial" panose="020B0604020202020204" pitchFamily="34" charset="0"/>
                <a:sym typeface="Arial Black"/>
              </a:rPr>
              <a:t>Зниження рівня соціального ризику:</a:t>
            </a:r>
          </a:p>
          <a:p>
            <a:pPr defTabSz="960120">
              <a:buClr>
                <a:srgbClr val="000000"/>
              </a:buClr>
              <a:buSzPts val="7200"/>
              <a:defRPr/>
            </a:pPr>
            <a:r>
              <a:rPr lang="uk-UA" sz="2400" b="1" dirty="0">
                <a:solidFill>
                  <a:schemeClr val="bg1">
                    <a:lumMod val="95000"/>
                  </a:schemeClr>
                </a:solidFill>
                <a:latin typeface="Arial Nova Light" panose="020B0304020202020204" pitchFamily="34" charset="0"/>
                <a:ea typeface="MS Gothic" panose="020B0609070205080204" pitchFamily="49" charset="-128"/>
                <a:cs typeface="Arial" panose="020B0604020202020204" pitchFamily="34" charset="0"/>
                <a:sym typeface="Arial Black"/>
              </a:rPr>
              <a:t>1. кількість загиблих внаслідок дорожньо-транспортних пригод на 100 тис. населення – 7,8 осіб (прогноз – 11,3); </a:t>
            </a:r>
          </a:p>
          <a:p>
            <a:pPr marL="342900" indent="-342900" defTabSz="960120">
              <a:buClr>
                <a:srgbClr val="000000"/>
              </a:buClr>
              <a:buSzPts val="7200"/>
              <a:buFontTx/>
              <a:buChar char="-"/>
              <a:defRPr/>
            </a:pPr>
            <a:r>
              <a:rPr lang="uk-UA" sz="2400" b="1" dirty="0">
                <a:solidFill>
                  <a:schemeClr val="bg1">
                    <a:lumMod val="95000"/>
                  </a:schemeClr>
                </a:solidFill>
                <a:latin typeface="Arial Nova Light" panose="020B0304020202020204" pitchFamily="34" charset="0"/>
                <a:ea typeface="MS Gothic" panose="020B0609070205080204" pitchFamily="49" charset="-128"/>
                <a:cs typeface="Arial" panose="020B0604020202020204" pitchFamily="34" charset="0"/>
                <a:sym typeface="Arial Black"/>
              </a:rPr>
              <a:t>- кількість травмованих внаслідок дорожньо-транспортних пригод на 100 тис. населення – 71,9 осіб (прогноз – 119,3); </a:t>
            </a:r>
          </a:p>
          <a:p>
            <a:pPr defTabSz="960120">
              <a:buClr>
                <a:srgbClr val="000000"/>
              </a:buClr>
              <a:buSzPts val="7200"/>
              <a:defRPr/>
            </a:pPr>
            <a:r>
              <a:rPr lang="uk-UA" sz="2400" b="1" dirty="0">
                <a:solidFill>
                  <a:schemeClr val="bg1">
                    <a:lumMod val="95000"/>
                  </a:schemeClr>
                </a:solidFill>
                <a:latin typeface="Arial Nova Light" panose="020B0304020202020204" pitchFamily="34" charset="0"/>
                <a:ea typeface="MS Gothic" panose="020B0609070205080204" pitchFamily="49" charset="-128"/>
                <a:cs typeface="Arial" panose="020B0604020202020204" pitchFamily="34" charset="0"/>
                <a:sym typeface="Arial Black"/>
              </a:rPr>
              <a:t>2. Зниження рівня транспортного ризику:</a:t>
            </a:r>
          </a:p>
          <a:p>
            <a:pPr defTabSz="960120">
              <a:buClr>
                <a:srgbClr val="000000"/>
              </a:buClr>
              <a:buSzPts val="7200"/>
              <a:defRPr/>
            </a:pPr>
            <a:r>
              <a:rPr lang="uk-UA" sz="2400" b="1" dirty="0">
                <a:solidFill>
                  <a:schemeClr val="bg1">
                    <a:lumMod val="95000"/>
                  </a:schemeClr>
                </a:solidFill>
                <a:latin typeface="Arial Nova Light" panose="020B0304020202020204" pitchFamily="34" charset="0"/>
                <a:ea typeface="MS Gothic" panose="020B0609070205080204" pitchFamily="49" charset="-128"/>
                <a:cs typeface="Arial" panose="020B0604020202020204" pitchFamily="34" charset="0"/>
                <a:sym typeface="Arial Black"/>
              </a:rPr>
              <a:t>- кількість загиблих внаслідок дорожньо-транспортних пригод на 100 тис. транспортних засобів – 21,7 осіб (прогноз – 34,1); </a:t>
            </a:r>
          </a:p>
          <a:p>
            <a:pPr defTabSz="960120">
              <a:buClr>
                <a:srgbClr val="000000"/>
              </a:buClr>
              <a:buSzPts val="7200"/>
              <a:defRPr/>
            </a:pPr>
            <a:r>
              <a:rPr lang="uk-UA" sz="2400" b="1" dirty="0">
                <a:solidFill>
                  <a:schemeClr val="bg1">
                    <a:lumMod val="95000"/>
                  </a:schemeClr>
                </a:solidFill>
                <a:latin typeface="Arial Nova Light" panose="020B0304020202020204" pitchFamily="34" charset="0"/>
                <a:ea typeface="MS Gothic" panose="020B0609070205080204" pitchFamily="49" charset="-128"/>
                <a:cs typeface="Arial" panose="020B0604020202020204" pitchFamily="34" charset="0"/>
                <a:sym typeface="Arial Black"/>
              </a:rPr>
              <a:t>3. Зменшення рівня тяжкості наслідків дорожньо-транспортних пригод:</a:t>
            </a:r>
          </a:p>
          <a:p>
            <a:pPr defTabSz="960120">
              <a:buClr>
                <a:srgbClr val="000000"/>
              </a:buClr>
              <a:buSzPts val="7200"/>
              <a:defRPr/>
            </a:pPr>
            <a:r>
              <a:rPr lang="uk-UA" sz="2400" b="1" dirty="0">
                <a:solidFill>
                  <a:schemeClr val="bg1">
                    <a:lumMod val="95000"/>
                  </a:schemeClr>
                </a:solidFill>
                <a:latin typeface="Arial Nova Light" panose="020B0304020202020204" pitchFamily="34" charset="0"/>
                <a:ea typeface="MS Gothic" panose="020B0609070205080204" pitchFamily="49" charset="-128"/>
                <a:cs typeface="Arial" panose="020B0604020202020204" pitchFamily="34" charset="0"/>
                <a:sym typeface="Arial Black"/>
              </a:rPr>
              <a:t>- кількість загиблих внаслідок дорожньо-транспортних пригод на 100 постраждалих – 9,8 осіб (прогноз – 7,8); </a:t>
            </a:r>
          </a:p>
          <a:p>
            <a:pPr defTabSz="960120">
              <a:buClr>
                <a:srgbClr val="000000"/>
              </a:buClr>
              <a:buSzPts val="7200"/>
              <a:defRPr/>
            </a:pPr>
            <a:r>
              <a:rPr lang="uk-UA" sz="2400" b="1" dirty="0">
                <a:solidFill>
                  <a:schemeClr val="bg1">
                    <a:lumMod val="95000"/>
                  </a:schemeClr>
                </a:solidFill>
                <a:latin typeface="Arial Nova Light" panose="020B0304020202020204" pitchFamily="34" charset="0"/>
                <a:ea typeface="MS Gothic" panose="020B0609070205080204" pitchFamily="49" charset="-128"/>
                <a:cs typeface="Arial" panose="020B0604020202020204" pitchFamily="34" charset="0"/>
                <a:sym typeface="Arial Black"/>
              </a:rPr>
              <a:t>- кількість загиблих внаслідок дорожньо-транспортних пригод на 100 дорожньо-транспортних пригод – 1,7 осіб (прогноз – 3,1); </a:t>
            </a:r>
          </a:p>
          <a:p>
            <a:pPr defTabSz="960120">
              <a:buClr>
                <a:srgbClr val="000000"/>
              </a:buClr>
              <a:buSzPts val="7200"/>
              <a:defRPr/>
            </a:pPr>
            <a:r>
              <a:rPr lang="uk-UA" sz="2400" b="1" dirty="0">
                <a:solidFill>
                  <a:schemeClr val="bg1">
                    <a:lumMod val="95000"/>
                  </a:schemeClr>
                </a:solidFill>
                <a:latin typeface="Arial Nova Light" panose="020B0304020202020204" pitchFamily="34" charset="0"/>
                <a:ea typeface="MS Gothic" panose="020B0609070205080204" pitchFamily="49" charset="-128"/>
                <a:cs typeface="Arial" panose="020B0604020202020204" pitchFamily="34" charset="0"/>
                <a:sym typeface="Arial Black"/>
              </a:rPr>
              <a:t>- кількість травмованих внаслідок дорожньо-транспортних пригод на 100 дорожньо-транспортних пригод – 15,6 осіб (прогноз – 31,9)</a:t>
            </a:r>
          </a:p>
        </p:txBody>
      </p:sp>
      <p:sp>
        <p:nvSpPr>
          <p:cNvPr id="13" name="Google Shape;387;p38">
            <a:extLst>
              <a:ext uri="{FF2B5EF4-FFF2-40B4-BE49-F238E27FC236}">
                <a16:creationId xmlns:a16="http://schemas.microsoft.com/office/drawing/2014/main" id="{FC87D928-F6D5-42CF-9C74-F4F35E9B0230}"/>
              </a:ext>
            </a:extLst>
          </p:cNvPr>
          <p:cNvSpPr/>
          <p:nvPr/>
        </p:nvSpPr>
        <p:spPr>
          <a:xfrm>
            <a:off x="0" y="1202051"/>
            <a:ext cx="12801600" cy="680400"/>
          </a:xfrm>
          <a:prstGeom prst="rect">
            <a:avLst/>
          </a:prstGeom>
          <a:solidFill>
            <a:srgbClr val="FFE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Arial Nova Light" panose="020B0304020202020204" pitchFamily="34" charset="0"/>
                <a:sym typeface="Arial Black"/>
              </a:rPr>
              <a:t>Результати на основі статистичних даних </a:t>
            </a:r>
            <a:r>
              <a:rPr lang="ru-RU" sz="3200" dirty="0">
                <a:solidFill>
                  <a:schemeClr val="tx1"/>
                </a:solidFill>
                <a:latin typeface="Arial Nova Light" panose="020B0304020202020204" pitchFamily="34" charset="0"/>
                <a:sym typeface="Arial Black"/>
              </a:rPr>
              <a:t>у 2021 </a:t>
            </a:r>
            <a:r>
              <a:rPr lang="ru-RU" sz="3200" dirty="0" err="1">
                <a:solidFill>
                  <a:schemeClr val="tx1"/>
                </a:solidFill>
                <a:latin typeface="Arial Nova Light" panose="020B0304020202020204" pitchFamily="34" charset="0"/>
                <a:sym typeface="Arial Black"/>
              </a:rPr>
              <a:t>році</a:t>
            </a:r>
            <a:endParaRPr lang="uk-UA" sz="3200" dirty="0">
              <a:solidFill>
                <a:schemeClr val="tx1"/>
              </a:solidFill>
              <a:latin typeface="Arial Nova Light" panose="020B0304020202020204" pitchFamily="34" charset="0"/>
              <a:sym typeface="Arial Black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D2E5BD0-4523-30AF-AEED-7CCA1AF807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368" y="-383976"/>
            <a:ext cx="2088232" cy="1944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16435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94BA"/>
        </a:solidFill>
        <a:effectLst/>
      </p:bgPr>
    </p:bg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8"/>
          <p:cNvSpPr/>
          <p:nvPr/>
        </p:nvSpPr>
        <p:spPr>
          <a:xfrm>
            <a:off x="523444" y="2016776"/>
            <a:ext cx="5435827" cy="221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96" tIns="47985" rIns="95996" bIns="47985" anchor="t" anchorCtr="0">
            <a:noAutofit/>
          </a:bodyPr>
          <a:lstStyle/>
          <a:p>
            <a:pPr algn="ctr" defTabSz="960120">
              <a:buClr>
                <a:srgbClr val="000000"/>
              </a:buClr>
              <a:buSzPts val="7200"/>
              <a:defRPr/>
            </a:pPr>
            <a:endParaRPr sz="12600" b="1" dirty="0">
              <a:solidFill>
                <a:srgbClr val="FFFF00"/>
              </a:solidFill>
              <a:ea typeface="MS Gothic" panose="020B0609070205080204" pitchFamily="49" charset="-128"/>
              <a:cs typeface="Arial" panose="020B0604020202020204" pitchFamily="34" charset="0"/>
              <a:sym typeface="Arial"/>
            </a:endParaRPr>
          </a:p>
        </p:txBody>
      </p:sp>
      <p:sp>
        <p:nvSpPr>
          <p:cNvPr id="15" name="Google Shape;388;p38">
            <a:extLst>
              <a:ext uri="{FF2B5EF4-FFF2-40B4-BE49-F238E27FC236}">
                <a16:creationId xmlns:a16="http://schemas.microsoft.com/office/drawing/2014/main" id="{CF8F362E-C1D2-4F24-9A70-AEC06DE1AA73}"/>
              </a:ext>
            </a:extLst>
          </p:cNvPr>
          <p:cNvSpPr/>
          <p:nvPr/>
        </p:nvSpPr>
        <p:spPr>
          <a:xfrm>
            <a:off x="208112" y="2016774"/>
            <a:ext cx="12313368" cy="6024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96" tIns="47985" rIns="95996" bIns="47985" anchor="t" anchorCtr="0">
            <a:noAutofit/>
          </a:bodyPr>
          <a:lstStyle/>
          <a:p>
            <a:pPr defTabSz="960120">
              <a:buClr>
                <a:srgbClr val="000000"/>
              </a:buClr>
              <a:buSzPts val="7200"/>
              <a:defRPr/>
            </a:pPr>
            <a:r>
              <a:rPr lang="uk-UA" sz="2800" b="1" dirty="0">
                <a:solidFill>
                  <a:schemeClr val="bg1">
                    <a:lumMod val="95000"/>
                  </a:schemeClr>
                </a:solidFill>
                <a:latin typeface="Arial Nova Light" panose="020B0304020202020204" pitchFamily="34" charset="0"/>
                <a:ea typeface="MS Gothic" panose="020B0609070205080204" pitchFamily="49" charset="-128"/>
                <a:cs typeface="Arial" panose="020B0604020202020204" pitchFamily="34" charset="0"/>
                <a:sym typeface="Arial Black"/>
              </a:rPr>
              <a:t>У зв’язку із військовою агресією </a:t>
            </a:r>
            <a:r>
              <a:rPr lang="uk-UA" sz="2800" b="1" dirty="0" err="1">
                <a:solidFill>
                  <a:schemeClr val="bg1">
                    <a:lumMod val="95000"/>
                  </a:schemeClr>
                </a:solidFill>
                <a:latin typeface="Arial Nova Light" panose="020B0304020202020204" pitchFamily="34" charset="0"/>
                <a:ea typeface="MS Gothic" panose="020B0609070205080204" pitchFamily="49" charset="-128"/>
                <a:cs typeface="Arial" panose="020B0604020202020204" pitchFamily="34" charset="0"/>
                <a:sym typeface="Arial Black"/>
              </a:rPr>
              <a:t>рф</a:t>
            </a:r>
            <a:r>
              <a:rPr lang="uk-UA" sz="2800" b="1" dirty="0">
                <a:solidFill>
                  <a:schemeClr val="bg1">
                    <a:lumMod val="95000"/>
                  </a:schemeClr>
                </a:solidFill>
                <a:latin typeface="Arial Nova Light" panose="020B0304020202020204" pitchFamily="34" charset="0"/>
                <a:ea typeface="MS Gothic" panose="020B0609070205080204" pitchFamily="49" charset="-128"/>
                <a:cs typeface="Arial" panose="020B0604020202020204" pitchFamily="34" charset="0"/>
                <a:sym typeface="Arial Black"/>
              </a:rPr>
              <a:t> проти України та відсутності фінансування у 2022 та 2023 роках реалізація заходів Державної програми здійснено не у повному обсязі.</a:t>
            </a:r>
          </a:p>
          <a:p>
            <a:pPr defTabSz="960120">
              <a:buClr>
                <a:srgbClr val="000000"/>
              </a:buClr>
              <a:buSzPts val="7200"/>
              <a:defRPr/>
            </a:pPr>
            <a:r>
              <a:rPr lang="uk-UA" sz="2800" b="1" dirty="0">
                <a:solidFill>
                  <a:schemeClr val="bg1">
                    <a:lumMod val="95000"/>
                  </a:schemeClr>
                </a:solidFill>
                <a:latin typeface="Arial Nova Light" panose="020B0304020202020204" pitchFamily="34" charset="0"/>
                <a:ea typeface="MS Gothic" panose="020B0609070205080204" pitchFamily="49" charset="-128"/>
                <a:cs typeface="Arial" panose="020B0604020202020204" pitchFamily="34" charset="0"/>
                <a:sym typeface="Arial Black"/>
              </a:rPr>
              <a:t>З метою підвищення рівня безпеки дорожнього руху, зниження рівня смертності внаслідок дорожньо-транспортних пригод щонайменше на 30 відсотків до 2027 року пропонується:</a:t>
            </a:r>
          </a:p>
          <a:p>
            <a:pPr defTabSz="960120">
              <a:buClr>
                <a:srgbClr val="000000"/>
              </a:buClr>
              <a:buSzPts val="7200"/>
              <a:defRPr/>
            </a:pPr>
            <a:r>
              <a:rPr lang="uk-UA" sz="2800" b="1" dirty="0">
                <a:solidFill>
                  <a:schemeClr val="bg1">
                    <a:lumMod val="95000"/>
                  </a:schemeClr>
                </a:solidFill>
                <a:latin typeface="Arial Nova Light" panose="020B0304020202020204" pitchFamily="34" charset="0"/>
                <a:ea typeface="MS Gothic" panose="020B0609070205080204" pitchFamily="49" charset="-128"/>
                <a:cs typeface="Arial" panose="020B0604020202020204" pitchFamily="34" charset="0"/>
                <a:sym typeface="Arial Black"/>
              </a:rPr>
              <a:t>- продовжити термін дії Стратегії підвищення рівня безпеки дорожнього руху в Україні на період до 2027 року;</a:t>
            </a:r>
          </a:p>
          <a:p>
            <a:pPr defTabSz="960120">
              <a:buClr>
                <a:srgbClr val="000000"/>
              </a:buClr>
              <a:buSzPts val="7200"/>
              <a:defRPr/>
            </a:pPr>
            <a:r>
              <a:rPr lang="uk-UA" sz="2800" b="1" dirty="0">
                <a:solidFill>
                  <a:schemeClr val="bg1">
                    <a:lumMod val="95000"/>
                  </a:schemeClr>
                </a:solidFill>
                <a:latin typeface="Arial Nova Light" panose="020B0304020202020204" pitchFamily="34" charset="0"/>
                <a:ea typeface="MS Gothic" panose="020B0609070205080204" pitchFamily="49" charset="-128"/>
                <a:cs typeface="Arial" panose="020B0604020202020204" pitchFamily="34" charset="0"/>
                <a:sym typeface="Arial Black"/>
              </a:rPr>
              <a:t>- затвердити план дій щодо реалізації Стратегії підвищення рівня безпеки дорожнього руху в Україні на період до 2027 року;</a:t>
            </a:r>
          </a:p>
          <a:p>
            <a:pPr defTabSz="960120">
              <a:buClr>
                <a:srgbClr val="000000"/>
              </a:buClr>
              <a:buSzPts val="7200"/>
              <a:defRPr/>
            </a:pPr>
            <a:r>
              <a:rPr lang="uk-UA" sz="2800" b="1" dirty="0">
                <a:solidFill>
                  <a:schemeClr val="bg1">
                    <a:lumMod val="95000"/>
                  </a:schemeClr>
                </a:solidFill>
                <a:latin typeface="Arial Nova Light" panose="020B0304020202020204" pitchFamily="34" charset="0"/>
                <a:ea typeface="MS Gothic" panose="020B0609070205080204" pitchFamily="49" charset="-128"/>
                <a:cs typeface="Arial" panose="020B0604020202020204" pitchFamily="34" charset="0"/>
                <a:sym typeface="Arial Black"/>
              </a:rPr>
              <a:t>- затвердити нову Державну програму підвищення рівня безпеки дорожнього руху в Україні на період до 2027 року.</a:t>
            </a:r>
          </a:p>
        </p:txBody>
      </p:sp>
      <p:sp>
        <p:nvSpPr>
          <p:cNvPr id="13" name="Google Shape;387;p38">
            <a:extLst>
              <a:ext uri="{FF2B5EF4-FFF2-40B4-BE49-F238E27FC236}">
                <a16:creationId xmlns:a16="http://schemas.microsoft.com/office/drawing/2014/main" id="{FC87D928-F6D5-42CF-9C74-F4F35E9B0230}"/>
              </a:ext>
            </a:extLst>
          </p:cNvPr>
          <p:cNvSpPr/>
          <p:nvPr/>
        </p:nvSpPr>
        <p:spPr>
          <a:xfrm>
            <a:off x="0" y="1202051"/>
            <a:ext cx="12801600" cy="680400"/>
          </a:xfrm>
          <a:prstGeom prst="rect">
            <a:avLst/>
          </a:prstGeom>
          <a:solidFill>
            <a:srgbClr val="FFE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Arial Nova Light" panose="020B0304020202020204" pitchFamily="34" charset="0"/>
                <a:sym typeface="Arial Black"/>
              </a:rPr>
              <a:t>Перспективи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D2E5BD0-4523-30AF-AEED-7CCA1AF807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368" y="-383976"/>
            <a:ext cx="2088232" cy="1944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3058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Місто">
  <a:themeElements>
    <a:clrScheme name="Синьо-зелени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Міст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істо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иньо-зелений">
    <a:dk1>
      <a:sysClr val="windowText" lastClr="000000"/>
    </a:dk1>
    <a:lt1>
      <a:sysClr val="window" lastClr="FFFFFF"/>
    </a:lt1>
    <a:dk2>
      <a:srgbClr val="373545"/>
    </a:dk2>
    <a:lt2>
      <a:srgbClr val="CEDBE6"/>
    </a:lt2>
    <a:accent1>
      <a:srgbClr val="3494BA"/>
    </a:accent1>
    <a:accent2>
      <a:srgbClr val="58B6C0"/>
    </a:accent2>
    <a:accent3>
      <a:srgbClr val="75BDA7"/>
    </a:accent3>
    <a:accent4>
      <a:srgbClr val="7A8C8E"/>
    </a:accent4>
    <a:accent5>
      <a:srgbClr val="84ACB6"/>
    </a:accent5>
    <a:accent6>
      <a:srgbClr val="2683C6"/>
    </a:accent6>
    <a:hlink>
      <a:srgbClr val="6B9F25"/>
    </a:hlink>
    <a:folHlink>
      <a:srgbClr val="9F6715"/>
    </a:folHlink>
  </a:clrScheme>
</a:themeOverride>
</file>

<file path=ppt/theme/themeOverride2.xml><?xml version="1.0" encoding="utf-8"?>
<a:themeOverride xmlns:a="http://schemas.openxmlformats.org/drawingml/2006/main">
  <a:clrScheme name="Синьо-зелений">
    <a:dk1>
      <a:sysClr val="windowText" lastClr="000000"/>
    </a:dk1>
    <a:lt1>
      <a:sysClr val="window" lastClr="FFFFFF"/>
    </a:lt1>
    <a:dk2>
      <a:srgbClr val="373545"/>
    </a:dk2>
    <a:lt2>
      <a:srgbClr val="CEDBE6"/>
    </a:lt2>
    <a:accent1>
      <a:srgbClr val="3494BA"/>
    </a:accent1>
    <a:accent2>
      <a:srgbClr val="58B6C0"/>
    </a:accent2>
    <a:accent3>
      <a:srgbClr val="75BDA7"/>
    </a:accent3>
    <a:accent4>
      <a:srgbClr val="7A8C8E"/>
    </a:accent4>
    <a:accent5>
      <a:srgbClr val="84ACB6"/>
    </a:accent5>
    <a:accent6>
      <a:srgbClr val="2683C6"/>
    </a:accent6>
    <a:hlink>
      <a:srgbClr val="6B9F25"/>
    </a:hlink>
    <a:folHlink>
      <a:srgbClr val="9F6715"/>
    </a:folHlink>
  </a:clrScheme>
</a:themeOverride>
</file>

<file path=ppt/theme/themeOverride3.xml><?xml version="1.0" encoding="utf-8"?>
<a:themeOverride xmlns:a="http://schemas.openxmlformats.org/drawingml/2006/main">
  <a:clrScheme name="Синьо-зелений">
    <a:dk1>
      <a:sysClr val="windowText" lastClr="000000"/>
    </a:dk1>
    <a:lt1>
      <a:sysClr val="window" lastClr="FFFFFF"/>
    </a:lt1>
    <a:dk2>
      <a:srgbClr val="373545"/>
    </a:dk2>
    <a:lt2>
      <a:srgbClr val="CEDBE6"/>
    </a:lt2>
    <a:accent1>
      <a:srgbClr val="3494BA"/>
    </a:accent1>
    <a:accent2>
      <a:srgbClr val="58B6C0"/>
    </a:accent2>
    <a:accent3>
      <a:srgbClr val="75BDA7"/>
    </a:accent3>
    <a:accent4>
      <a:srgbClr val="7A8C8E"/>
    </a:accent4>
    <a:accent5>
      <a:srgbClr val="84ACB6"/>
    </a:accent5>
    <a:accent6>
      <a:srgbClr val="2683C6"/>
    </a:accent6>
    <a:hlink>
      <a:srgbClr val="6B9F25"/>
    </a:hlink>
    <a:folHlink>
      <a:srgbClr val="9F6715"/>
    </a:folHlink>
  </a:clrScheme>
</a:themeOverride>
</file>

<file path=ppt/theme/themeOverride4.xml><?xml version="1.0" encoding="utf-8"?>
<a:themeOverride xmlns:a="http://schemas.openxmlformats.org/drawingml/2006/main">
  <a:clrScheme name="Синьо-зелений">
    <a:dk1>
      <a:sysClr val="windowText" lastClr="000000"/>
    </a:dk1>
    <a:lt1>
      <a:sysClr val="window" lastClr="FFFFFF"/>
    </a:lt1>
    <a:dk2>
      <a:srgbClr val="373545"/>
    </a:dk2>
    <a:lt2>
      <a:srgbClr val="CEDBE6"/>
    </a:lt2>
    <a:accent1>
      <a:srgbClr val="3494BA"/>
    </a:accent1>
    <a:accent2>
      <a:srgbClr val="58B6C0"/>
    </a:accent2>
    <a:accent3>
      <a:srgbClr val="75BDA7"/>
    </a:accent3>
    <a:accent4>
      <a:srgbClr val="7A8C8E"/>
    </a:accent4>
    <a:accent5>
      <a:srgbClr val="84ACB6"/>
    </a:accent5>
    <a:accent6>
      <a:srgbClr val="2683C6"/>
    </a:accent6>
    <a:hlink>
      <a:srgbClr val="6B9F25"/>
    </a:hlink>
    <a:folHlink>
      <a:srgbClr val="9F671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1087</TotalTime>
  <Words>980</Words>
  <Application>Microsoft Office PowerPoint</Application>
  <PresentationFormat>Аркуш A3 (297x420 мм)</PresentationFormat>
  <Paragraphs>75</Paragraphs>
  <Slides>10</Slides>
  <Notes>9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7" baseType="lpstr">
      <vt:lpstr>MS Gothic</vt:lpstr>
      <vt:lpstr>Arial</vt:lpstr>
      <vt:lpstr>Arial Nova Light</vt:lpstr>
      <vt:lpstr>Calibri</vt:lpstr>
      <vt:lpstr>Calibri Light</vt:lpstr>
      <vt:lpstr>Wingdings</vt:lpstr>
      <vt:lpstr>Місто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М.В. Карпенко</dc:creator>
  <cp:lastModifiedBy>Голоцван Олександр Васильович</cp:lastModifiedBy>
  <cp:revision>65</cp:revision>
  <cp:lastPrinted>2021-11-12T08:42:50Z</cp:lastPrinted>
  <dcterms:created xsi:type="dcterms:W3CDTF">2016-05-10T05:57:21Z</dcterms:created>
  <dcterms:modified xsi:type="dcterms:W3CDTF">2024-05-09T12:40:42Z</dcterms:modified>
</cp:coreProperties>
</file>