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8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1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3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6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4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2C84-2119-45C0-ADFB-2EAD4AFCF8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5AB6-2DA4-4DED-B53A-18434F9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11036" y="1825633"/>
            <a:ext cx="6697249" cy="2730675"/>
          </a:xfrm>
        </p:spPr>
        <p:txBody>
          <a:bodyPr>
            <a:normAutofit/>
          </a:bodyPr>
          <a:lstStyle/>
          <a:p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ідтвердження професійної компетентності водіїв транспортних засобів для надання послуг з перевезення пасажирів і вантажів</a:t>
            </a:r>
            <a:b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започатковано в 2021 році 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7106"/>
            <a:ext cx="5311036" cy="30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9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7551" y="3120851"/>
            <a:ext cx="5023981" cy="2941746"/>
          </a:xfrm>
        </p:spPr>
        <p:txBody>
          <a:bodyPr>
            <a:normAutofit/>
          </a:bodyPr>
          <a:lstStyle/>
          <a:p>
            <a:pPr algn="ctr"/>
            <a:r>
              <a:rPr lang="uk-UA" sz="2500" dirty="0" smtClean="0"/>
              <a:t> </a:t>
            </a:r>
            <a:endParaRPr lang="uk-UA" sz="25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2779" y="3632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Нормативне регулювання</a:t>
            </a:r>
            <a:endParaRPr lang="en-US" dirty="0"/>
          </a:p>
        </p:txBody>
      </p:sp>
      <p:sp>
        <p:nvSpPr>
          <p:cNvPr id="10" name="Прямокутник 9"/>
          <p:cNvSpPr/>
          <p:nvPr/>
        </p:nvSpPr>
        <p:spPr>
          <a:xfrm>
            <a:off x="7359563" y="985856"/>
            <a:ext cx="4724923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Нормативне регулювання ЄС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z-Cyrl-AZ" dirty="0" smtClean="0">
                <a:solidFill>
                  <a:schemeClr val="bg1"/>
                </a:solidFill>
              </a:rPr>
              <a:t>я в Україні</a:t>
            </a:r>
            <a:endParaRPr lang="az-Cyrl-AZ" dirty="0">
              <a:solidFill>
                <a:schemeClr val="bg1"/>
              </a:solidFill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111712" y="1005524"/>
            <a:ext cx="4724923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Нормативне регулювання в Україні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139046" y="2569099"/>
            <a:ext cx="4724923" cy="2342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Порядок </a:t>
            </a:r>
            <a:r>
              <a:rPr lang="uk-UA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підтвердження професійної компетентності водіїв транспортних засобів для надання послуг з перевезення пасажирів і вантажів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b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затверджений наказом Мінінфраструктури від 18.11.2020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№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789,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зареєстрований 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Мін'юсті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16.02.2021 за № 198/3582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7384964" y="2374674"/>
            <a:ext cx="4724923" cy="787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ХАРТІЯ ЯКОСТІ</a:t>
            </a: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Міжнародних автомобільних перевезень в системі багатосторонньої квоти ЄКМТ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7382656" y="3161682"/>
            <a:ext cx="4724923" cy="12071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400" b="1" dirty="0">
                <a:solidFill>
                  <a:schemeClr val="tx1"/>
                </a:solidFill>
              </a:rPr>
              <a:t>Директива (ЄС) 2022/2561 Європейського Парламенту та Ради від 14 грудня 2022 року про початкову кваліфікацію та періодичну підготовку водіїв певних дорожніх транспортних засобів для перевезення вантажів або пасажирів (кодифікація)</a:t>
            </a:r>
            <a:endParaRPr lang="en-US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7382655" y="4390299"/>
            <a:ext cx="4724923" cy="1134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Директива 2003/59/ЄС Європейського Парламенту та Ради від 15 липня 2003 року про початкову кваліфікацію та періодичну підготовку водіїв певних дорожніх транспортних засобів для перевезення вантажів або пасажирі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Стрілка вниз 18"/>
          <p:cNvSpPr/>
          <p:nvPr/>
        </p:nvSpPr>
        <p:spPr>
          <a:xfrm>
            <a:off x="2136847" y="1907139"/>
            <a:ext cx="484632" cy="521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Стрілка вниз 19"/>
          <p:cNvSpPr/>
          <p:nvPr/>
        </p:nvSpPr>
        <p:spPr>
          <a:xfrm>
            <a:off x="9457259" y="1856993"/>
            <a:ext cx="484632" cy="521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04" y="1489598"/>
            <a:ext cx="2143125" cy="2143125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7382655" y="5546296"/>
            <a:ext cx="4724923" cy="1134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Регламент (ЄС) 2022/1280 Європейського Парламенту та Ради від 18 липня 2022 року, що встановлює спеціальні та тимчасові заходи з огляду на вторгнення Росії в Україну щодо документів водія, виданих Україною відповідно до її законодавства </a:t>
            </a:r>
            <a:endParaRPr lang="uk-UA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64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500" b="1" dirty="0" smtClean="0"/>
              <a:t>Навчання здійснюється за програмами </a:t>
            </a:r>
            <a:br>
              <a:rPr lang="uk-UA" sz="2500" b="1" dirty="0" smtClean="0"/>
            </a:br>
            <a:r>
              <a:rPr lang="uk-UA" sz="2500" b="1" dirty="0" smtClean="0"/>
              <a:t>початкових, початково-скорочених та періодичних навчальних курсів</a:t>
            </a:r>
            <a:endParaRPr lang="uk-UA" sz="25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635779" y="1331936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ПОЧАТКОВІ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331089" y="1331936"/>
            <a:ext cx="35298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ПОЧАТКОВО-СКОРОЧЕНІ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306579" y="1331935"/>
            <a:ext cx="34282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ПЕРІОДИЧНІ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35778" y="2419633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280 год. (20 год. керування транспортними засобами)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4331089" y="2419632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140 год. (10 год. керування транспортними засобами)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8306579" y="2419632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35 год.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635778" y="3292993"/>
            <a:ext cx="3440921" cy="2676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algn="ctr"/>
            <a:endParaRPr lang="az-Cyrl-AZ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en-US" dirty="0">
                <a:solidFill>
                  <a:schemeClr val="tx1"/>
                </a:solidFill>
              </a:rPr>
              <a:t>C </a:t>
            </a:r>
            <a:r>
              <a:rPr lang="az-Cyrl-AZ" dirty="0">
                <a:solidFill>
                  <a:schemeClr val="tx1"/>
                </a:solidFill>
              </a:rPr>
              <a:t>та/або СЕ</a:t>
            </a:r>
            <a:r>
              <a:rPr lang="az-Cyrl-AZ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z-Cyrl-AZ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</a:t>
            </a:r>
            <a:r>
              <a:rPr lang="az-Cyrl-AZ" dirty="0">
                <a:solidFill>
                  <a:schemeClr val="tx1"/>
                </a:solidFill>
              </a:rPr>
              <a:t>посвідчення </a:t>
            </a:r>
            <a:r>
              <a:rPr lang="az-Cyrl-AZ" dirty="0" smtClean="0">
                <a:solidFill>
                  <a:schemeClr val="tx1"/>
                </a:solidFill>
              </a:rPr>
              <a:t>категорії </a:t>
            </a:r>
            <a:r>
              <a:rPr lang="en-US" dirty="0">
                <a:solidFill>
                  <a:schemeClr val="tx1"/>
                </a:solidFill>
              </a:rPr>
              <a:t>D </a:t>
            </a:r>
            <a:r>
              <a:rPr lang="az-Cyrl-AZ" dirty="0">
                <a:solidFill>
                  <a:schemeClr val="tx1"/>
                </a:solidFill>
              </a:rPr>
              <a:t>та/або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az-Cyrl-AZ" dirty="0">
                <a:solidFill>
                  <a:schemeClr val="tx1"/>
                </a:solidFill>
              </a:rPr>
              <a:t>Е.</a:t>
            </a: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4331088" y="3292993"/>
            <a:ext cx="3440921" cy="356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</a:t>
            </a:r>
            <a:r>
              <a:rPr lang="en-US" sz="1400" dirty="0">
                <a:solidFill>
                  <a:schemeClr val="tx1"/>
                </a:solidFill>
              </a:rPr>
              <a:t>C1 </a:t>
            </a:r>
            <a:r>
              <a:rPr lang="az-Cyrl-AZ" sz="1400" dirty="0">
                <a:solidFill>
                  <a:schemeClr val="tx1"/>
                </a:solidFill>
              </a:rPr>
              <a:t>та/або </a:t>
            </a:r>
            <a:r>
              <a:rPr lang="az-Cyrl-AZ" sz="1400" dirty="0" smtClean="0">
                <a:solidFill>
                  <a:schemeClr val="tx1"/>
                </a:solidFill>
              </a:rPr>
              <a:t>С1Е;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C </a:t>
            </a:r>
            <a:r>
              <a:rPr lang="uk-UA" sz="1400" dirty="0" smtClean="0">
                <a:solidFill>
                  <a:schemeClr val="tx1"/>
                </a:solidFill>
              </a:rPr>
              <a:t>та/або СЕ та стаж керування транспортним засобом цієї категорії не менше трьох років;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D </a:t>
            </a:r>
            <a:r>
              <a:rPr lang="uk-UA" sz="1400" dirty="0" smtClean="0">
                <a:solidFill>
                  <a:schemeClr val="tx1"/>
                </a:solidFill>
              </a:rPr>
              <a:t>та/або DЕ та мають намір працювати на міському чи приміському автобусному маршруті загального користування;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en-US" sz="1400" dirty="0" smtClean="0">
                <a:solidFill>
                  <a:schemeClr val="tx1"/>
                </a:solidFill>
              </a:rPr>
              <a:t>D1 </a:t>
            </a:r>
            <a:r>
              <a:rPr lang="az-Cyrl-AZ" sz="1400" dirty="0">
                <a:solidFill>
                  <a:schemeClr val="tx1"/>
                </a:solidFill>
              </a:rPr>
              <a:t>та/або </a:t>
            </a:r>
            <a:r>
              <a:rPr lang="en-US" sz="1400" dirty="0">
                <a:solidFill>
                  <a:schemeClr val="tx1"/>
                </a:solidFill>
              </a:rPr>
              <a:t>D1</a:t>
            </a:r>
            <a:r>
              <a:rPr lang="az-Cyrl-AZ" sz="1400" dirty="0">
                <a:solidFill>
                  <a:schemeClr val="tx1"/>
                </a:solidFill>
              </a:rPr>
              <a:t>Е</a:t>
            </a:r>
            <a:r>
              <a:rPr lang="uk-UA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D </a:t>
            </a:r>
            <a:r>
              <a:rPr lang="uk-UA" sz="1400" dirty="0" smtClean="0">
                <a:solidFill>
                  <a:schemeClr val="tx1"/>
                </a:solidFill>
              </a:rPr>
              <a:t>та/або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DЕ та стаж </a:t>
            </a:r>
            <a:r>
              <a:rPr lang="uk-UA" sz="1400" dirty="0" smtClean="0">
                <a:solidFill>
                  <a:schemeClr val="tx1"/>
                </a:solidFill>
              </a:rPr>
              <a:t>керування транспортним засобом цієї категорії не менше трьох рокі</a:t>
            </a:r>
            <a:r>
              <a:rPr lang="ru-RU" sz="1400" dirty="0" smtClean="0">
                <a:solidFill>
                  <a:schemeClr val="tx1"/>
                </a:solidFill>
              </a:rPr>
              <a:t>в.</a:t>
            </a: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8306578" y="3292993"/>
            <a:ext cx="3440921" cy="3044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algn="ctr"/>
            <a:endParaRPr lang="az-Cyrl-AZ" b="1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dirty="0">
                <a:solidFill>
                  <a:schemeClr val="tx1"/>
                </a:solidFill>
              </a:rPr>
              <a:t>С, СЕ, С1, С1Е, D, DE, D1, D1E до </a:t>
            </a:r>
            <a:r>
              <a:rPr lang="uk-UA" dirty="0" smtClean="0">
                <a:solidFill>
                  <a:schemeClr val="tx1"/>
                </a:solidFill>
              </a:rPr>
              <a:t>набрання чинності </a:t>
            </a:r>
            <a:r>
              <a:rPr lang="ru-RU" dirty="0" smtClean="0">
                <a:solidFill>
                  <a:schemeClr val="tx1"/>
                </a:solidFill>
              </a:rPr>
              <a:t>Порядку;</a:t>
            </a:r>
            <a:endParaRPr lang="az-Cyrl-AZ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z-Cyrl-AZ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пройшли початкові або початково-скорочені навчальні курси</a:t>
            </a:r>
            <a:r>
              <a:rPr lang="az-Cyrl-AZ" dirty="0" smtClean="0">
                <a:solidFill>
                  <a:schemeClr val="tx1"/>
                </a:solidFill>
              </a:rPr>
              <a:t>.</a:t>
            </a:r>
            <a:endParaRPr lang="az-Cyrl-AZ" dirty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" y="46038"/>
            <a:ext cx="1565276" cy="12858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171" y="-30662"/>
            <a:ext cx="1439298" cy="143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897" y="149287"/>
            <a:ext cx="10515600" cy="47798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000" b="1" dirty="0" smtClean="0"/>
              <a:t>Навчальні теми та модулі</a:t>
            </a:r>
            <a:endParaRPr lang="en-US" sz="30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49416" y="566319"/>
            <a:ext cx="9439084" cy="1808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1. Підвищення кваліфікації з раціонального керування, заснованого на положеннях про безпеку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1.1. Загальна характеристика </a:t>
            </a:r>
            <a:r>
              <a:rPr lang="uk-UA" sz="1400" dirty="0" err="1" smtClean="0">
                <a:solidFill>
                  <a:schemeClr val="tx1"/>
                </a:solidFill>
              </a:rPr>
              <a:t>трансмісі</a:t>
            </a:r>
            <a:endParaRPr lang="uk-UA" sz="1400" dirty="0" smtClean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Тема 1.2. </a:t>
            </a:r>
            <a:r>
              <a:rPr lang="uk-UA" sz="1400" dirty="0" smtClean="0">
                <a:solidFill>
                  <a:schemeClr val="tx1"/>
                </a:solidFill>
              </a:rPr>
              <a:t>Загальна характеристика пристроїв безпеки транспортного засобу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1.3. Оптимізація споживання палива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1.4. Оцінювання ризиків під час дорожнього руху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1.5. Загальні правила завантаження транспортних засобів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Тема 1.6. </a:t>
            </a:r>
            <a:r>
              <a:rPr lang="uk-UA" sz="1400" dirty="0" smtClean="0">
                <a:solidFill>
                  <a:schemeClr val="tx1"/>
                </a:solidFill>
              </a:rPr>
              <a:t>Забезпечення безпеки та комфорту пасажирів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483100" y="2374900"/>
            <a:ext cx="7480300" cy="903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2. Застосування положень законодавства</a:t>
            </a:r>
          </a:p>
          <a:p>
            <a:r>
              <a:rPr lang="ru-RU" sz="1400" dirty="0">
                <a:solidFill>
                  <a:schemeClr val="tx1"/>
                </a:solidFill>
              </a:rPr>
              <a:t>Тема 2.1. </a:t>
            </a:r>
            <a:r>
              <a:rPr lang="uk-UA" sz="1400" dirty="0" smtClean="0">
                <a:solidFill>
                  <a:schemeClr val="tx1"/>
                </a:solidFill>
              </a:rPr>
              <a:t>Загальні засади дотримання режиму праці та відпочинку водія</a:t>
            </a:r>
            <a:endParaRPr lang="uk-UA" sz="1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Тема 2.2. Правові основи перевезення вантажів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2.3. Правові основи перевезення пасажирів</a:t>
            </a:r>
            <a:endParaRPr lang="uk-UA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49416" y="3300854"/>
            <a:ext cx="9537700" cy="22236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3. Громадське здоров'я, безпека на дорозі та безпека навколишнього природного середовища, обслуговування, матеріально-технічне забезпечення</a:t>
            </a:r>
            <a:endParaRPr lang="uk-UA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Тема 3.1. Статистика </a:t>
            </a:r>
            <a:r>
              <a:rPr lang="uk-UA" sz="1400" dirty="0" smtClean="0">
                <a:solidFill>
                  <a:schemeClr val="tx1"/>
                </a:solidFill>
              </a:rPr>
              <a:t>аварійності на автомобільних дорогах за участю автомобільного транспорту загального користування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3.2. Запобігання злочинам на транспорті</a:t>
            </a:r>
          </a:p>
          <a:p>
            <a:r>
              <a:rPr lang="az-Cyrl-AZ" sz="1400" dirty="0" smtClean="0">
                <a:solidFill>
                  <a:schemeClr val="tx1"/>
                </a:solidFill>
              </a:rPr>
              <a:t>Тема </a:t>
            </a:r>
            <a:r>
              <a:rPr lang="az-Cyrl-AZ" sz="1400" dirty="0">
                <a:solidFill>
                  <a:schemeClr val="tx1"/>
                </a:solidFill>
              </a:rPr>
              <a:t>3.3. Особиста </a:t>
            </a:r>
            <a:r>
              <a:rPr lang="az-Cyrl-AZ" sz="1400" dirty="0" smtClean="0">
                <a:solidFill>
                  <a:schemeClr val="tx1"/>
                </a:solidFill>
              </a:rPr>
              <a:t>безпека</a:t>
            </a:r>
          </a:p>
          <a:p>
            <a:r>
              <a:rPr lang="ru-RU" sz="1400" dirty="0">
                <a:solidFill>
                  <a:schemeClr val="tx1"/>
                </a:solidFill>
              </a:rPr>
              <a:t>Тема 3.4. </a:t>
            </a:r>
            <a:r>
              <a:rPr lang="uk-UA" sz="1400" dirty="0" smtClean="0">
                <a:solidFill>
                  <a:schemeClr val="tx1"/>
                </a:solidFill>
              </a:rPr>
              <a:t>Здорові люди - здорова країна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3.5. Заходи забезпечення збереження громадського здоров'я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3.6. Роль водія у формуванні уявлення про автомобільного перевізника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3.7. Основні засади функціонування ринку вантажних автотранспортних послуг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3.8. Основні засади функціонування ринку пасажирських автотранспортних послуг</a:t>
            </a:r>
            <a:endParaRPr lang="uk-UA" sz="1400" b="1" dirty="0" smtClean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4483100" y="5524500"/>
            <a:ext cx="7480300" cy="133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Модуль 4. </a:t>
            </a:r>
            <a:r>
              <a:rPr lang="uk-UA" sz="1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Домедична</a:t>
            </a:r>
            <a:r>
              <a:rPr lang="uk-UA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допомога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Тема 4.1. </a:t>
            </a:r>
            <a:r>
              <a:rPr lang="uk-UA" sz="1400" dirty="0" smtClean="0">
                <a:solidFill>
                  <a:schemeClr val="tx1"/>
                </a:solidFill>
              </a:rPr>
              <a:t>Невідкладний стан людини: основні аспекти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4.2. Освоєння та закріплення знань, отриманих під час теоретичного курсу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4.3. Розгляд базових понять про будову тіла людини та роботу органів і систем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4.4. Засвоєння знань і практичних навичок, необхідних для надання вчасної та якісної </a:t>
            </a:r>
            <a:r>
              <a:rPr lang="uk-UA" sz="1400" dirty="0" err="1" smtClean="0">
                <a:solidFill>
                  <a:schemeClr val="tx1"/>
                </a:solidFill>
              </a:rPr>
              <a:t>домедичної</a:t>
            </a:r>
            <a:r>
              <a:rPr lang="uk-UA" sz="1400" dirty="0" smtClean="0">
                <a:solidFill>
                  <a:schemeClr val="tx1"/>
                </a:solidFill>
              </a:rPr>
              <a:t> допомоги особам, що перебувають у невідкладному стан</a:t>
            </a:r>
            <a:r>
              <a:rPr lang="ru-RU" sz="1400" dirty="0" smtClean="0">
                <a:solidFill>
                  <a:schemeClr val="tx1"/>
                </a:solidFill>
              </a:rPr>
              <a:t>і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250" y="441551"/>
            <a:ext cx="2057400" cy="19333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97" y="2363674"/>
            <a:ext cx="1935163" cy="92595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300" y="3381375"/>
            <a:ext cx="2070100" cy="21431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37" y="5546951"/>
            <a:ext cx="1668463" cy="13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875"/>
          </a:xfrm>
        </p:spPr>
        <p:txBody>
          <a:bodyPr>
            <a:normAutofit/>
          </a:bodyPr>
          <a:lstStyle/>
          <a:p>
            <a:pPr algn="ctr"/>
            <a:r>
              <a:rPr lang="uk-UA" sz="3000" b="1" dirty="0" smtClean="0"/>
              <a:t>Іспити складаються в Навчальних центрах, де проходили навчання</a:t>
            </a:r>
            <a:endParaRPr lang="en-US" sz="3000" b="1" dirty="0"/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1079500" y="1727200"/>
            <a:ext cx="5829300" cy="1612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700" dirty="0" smtClean="0">
              <a:solidFill>
                <a:schemeClr val="tx1"/>
              </a:solidFill>
            </a:endParaRP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В екзаменаційному не менше ніж 60 тестових завдань, </a:t>
            </a:r>
            <a:br>
              <a:rPr lang="uk-UA" sz="1700" dirty="0" smtClean="0">
                <a:solidFill>
                  <a:schemeClr val="tx1"/>
                </a:solidFill>
              </a:rPr>
            </a:br>
            <a:r>
              <a:rPr lang="uk-UA" sz="1700" dirty="0" smtClean="0">
                <a:solidFill>
                  <a:schemeClr val="tx1"/>
                </a:solidFill>
              </a:rPr>
              <a:t>4 з яких є ситуаційними.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Тестове завдання складається із питання та не менше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 4 варіантів відповідей, одна з яких повинна бути правильною.</a:t>
            </a:r>
            <a:endParaRPr lang="uk-UA" sz="1700" dirty="0">
              <a:solidFill>
                <a:schemeClr val="tx1"/>
              </a:solidFill>
            </a:endParaRPr>
          </a:p>
        </p:txBody>
      </p:sp>
      <p:sp>
        <p:nvSpPr>
          <p:cNvPr id="5" name="Округлений прямокутник 4"/>
          <p:cNvSpPr/>
          <p:nvPr/>
        </p:nvSpPr>
        <p:spPr>
          <a:xfrm>
            <a:off x="2921000" y="3340100"/>
            <a:ext cx="5816600" cy="1790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Тривалість </a:t>
            </a:r>
            <a:r>
              <a:rPr lang="az-Cyrl-AZ" sz="1700" dirty="0">
                <a:solidFill>
                  <a:schemeClr val="tx1"/>
                </a:solidFill>
              </a:rPr>
              <a:t>складання тесту не повинна перевищувати </a:t>
            </a:r>
            <a:r>
              <a:rPr lang="az-Cyrl-AZ" sz="1700" dirty="0" smtClean="0">
                <a:solidFill>
                  <a:schemeClr val="tx1"/>
                </a:solidFill>
              </a:rPr>
              <a:t/>
            </a:r>
            <a:br>
              <a:rPr lang="az-Cyrl-AZ" sz="1700" dirty="0" smtClean="0">
                <a:solidFill>
                  <a:schemeClr val="tx1"/>
                </a:solidFill>
              </a:rPr>
            </a:br>
            <a:r>
              <a:rPr lang="az-Cyrl-AZ" sz="1700" dirty="0" smtClean="0">
                <a:solidFill>
                  <a:schemeClr val="tx1"/>
                </a:solidFill>
              </a:rPr>
              <a:t>240 хвилин (4 год).</a:t>
            </a:r>
          </a:p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 </a:t>
            </a:r>
            <a:r>
              <a:rPr lang="az-Cyrl-AZ" sz="1700" dirty="0">
                <a:solidFill>
                  <a:schemeClr val="tx1"/>
                </a:solidFill>
              </a:rPr>
              <a:t>Відлік часу починається після ознайомлення суб’єкта звернення зі змістом екзаменаційного білета та заповненням усіх необхідних реквізитів екзаменаційного білету.</a:t>
            </a:r>
            <a:endParaRPr lang="uk-UA" sz="1700" dirty="0">
              <a:solidFill>
                <a:schemeClr val="tx1"/>
              </a:solidFill>
            </a:endParaRPr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5384800" y="5130800"/>
            <a:ext cx="5969000" cy="1587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    Процес складаєння іспиту фіксується на відео та зберігається в Навчальних центрах.</a:t>
            </a:r>
            <a:r>
              <a:rPr lang="az-Cyrl-AZ" sz="1700" dirty="0" smtClean="0"/>
              <a:t>е</a:t>
            </a:r>
            <a:endParaRPr lang="uk-UA" sz="1700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937" y="1044575"/>
            <a:ext cx="2143125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" y="3513137"/>
            <a:ext cx="2143125" cy="21431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043" y="3822699"/>
            <a:ext cx="21431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2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2075"/>
          </a:xfrm>
        </p:spPr>
        <p:txBody>
          <a:bodyPr>
            <a:normAutofit/>
          </a:bodyPr>
          <a:lstStyle/>
          <a:p>
            <a:pPr algn="ctr"/>
            <a:r>
              <a:rPr lang="az-Cyrl-AZ" sz="2500" b="1" dirty="0"/>
              <a:t>Суб’єкту звернення, який успішно склав іспит, видаються свідоцтво про підтвердження професійної </a:t>
            </a:r>
            <a:r>
              <a:rPr lang="az-Cyrl-AZ" sz="2500" b="1" dirty="0" smtClean="0"/>
              <a:t>компетентності та </a:t>
            </a:r>
            <a:r>
              <a:rPr lang="az-Cyrl-AZ" sz="2500" b="1" dirty="0"/>
              <a:t>кваліфікаційна картка </a:t>
            </a:r>
            <a:r>
              <a:rPr lang="az-Cyrl-AZ" sz="2500" b="1" dirty="0" smtClean="0"/>
              <a:t>водія</a:t>
            </a:r>
            <a:r>
              <a:rPr lang="az-Cyrl-AZ" sz="2500" b="1" dirty="0"/>
              <a:t> </a:t>
            </a:r>
            <a:r>
              <a:rPr lang="az-Cyrl-AZ" sz="2500" b="1" dirty="0" smtClean="0"/>
              <a:t>строком на п’ять років та вносяться до електронного Реєстру</a:t>
            </a:r>
            <a:endParaRPr lang="en-US" sz="2500" b="1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1727200"/>
            <a:ext cx="4727575" cy="5130800"/>
          </a:xfrm>
          <a:prstGeom prst="rect">
            <a:avLst/>
          </a:prstGeom>
        </p:spPr>
      </p:pic>
      <p:pic>
        <p:nvPicPr>
          <p:cNvPr id="24" name="Рисунок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440" y="2057400"/>
            <a:ext cx="2956560" cy="159258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330440" y="4381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Об'є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00673"/>
              </p:ext>
            </p:extLst>
          </p:nvPr>
        </p:nvGraphicFramePr>
        <p:xfrm>
          <a:off x="7330440" y="4152900"/>
          <a:ext cx="2956560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Точковий рисунок" r:id="rId5" imgW="5380952" imgH="3219899" progId="Paint.Picture">
                  <p:embed/>
                </p:oleObj>
              </mc:Choice>
              <mc:Fallback>
                <p:oleObj name="Точковий рисунок" r:id="rId5" imgW="5380952" imgH="3219899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0440" y="4152900"/>
                        <a:ext cx="2956560" cy="1724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9774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718</Words>
  <Application>Microsoft Office PowerPoint</Application>
  <PresentationFormat>Широкоэкранный</PresentationFormat>
  <Paragraphs>75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Точковий рисунок</vt:lpstr>
      <vt:lpstr>Підтвердження професійної компетентності водіїв транспортних засобів для надання послуг з перевезення пасажирів і вантажів в Україні започатковано в 2021 році </vt:lpstr>
      <vt:lpstr> </vt:lpstr>
      <vt:lpstr>Навчання здійснюється за програмами  початкових, початково-скорочених та періодичних навчальних курсів</vt:lpstr>
      <vt:lpstr>Навчальні теми та модулі</vt:lpstr>
      <vt:lpstr>Іспити складаються в Навчальних центрах, де проходили навчання</vt:lpstr>
      <vt:lpstr>Суб’єкту звернення, який успішно склав іспит, видаються свідоцтво про підтвердження професійної компетентності та кваліфікаційна картка водія строком на п’ять років та вносяться до електронного Реєстру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Підтвердження професійної компетентності водіїв транспортних засобів для надання послуг з перевезення пасажирів і вантажів в Україні започатковано в 2021 році</dc:title>
  <dc:creator>Сулицька Ірина Анатоліївна</dc:creator>
  <cp:lastModifiedBy>Александров Сергій Васильович</cp:lastModifiedBy>
  <cp:revision>27</cp:revision>
  <dcterms:created xsi:type="dcterms:W3CDTF">2023-12-08T07:57:16Z</dcterms:created>
  <dcterms:modified xsi:type="dcterms:W3CDTF">2024-05-15T05:59:48Z</dcterms:modified>
</cp:coreProperties>
</file>