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79" r:id="rId3"/>
    <p:sldId id="278" r:id="rId4"/>
    <p:sldId id="281" r:id="rId5"/>
    <p:sldId id="280" r:id="rId6"/>
    <p:sldId id="276" r:id="rId7"/>
    <p:sldId id="277" r:id="rId8"/>
    <p:sldId id="265" r:id="rId9"/>
    <p:sldId id="266" r:id="rId10"/>
    <p:sldId id="263" r:id="rId11"/>
    <p:sldId id="264" r:id="rId12"/>
    <p:sldId id="272" r:id="rId1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dirty="0"/>
              <a:t>ДТП за період 2022 по 2024 роки в Україні*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загинуло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Аркуш1!$A$2:$A$4</c:f>
              <c:strCache>
                <c:ptCount val="3"/>
                <c:pt idx="0">
                  <c:v>2022 рік</c:v>
                </c:pt>
                <c:pt idx="1">
                  <c:v>2023 рік</c:v>
                </c:pt>
                <c:pt idx="2">
                  <c:v>2024 рік</c:v>
                </c:pt>
              </c:strCache>
            </c:strRef>
          </c:cat>
          <c:val>
            <c:numRef>
              <c:f>Аркуш1!$B$2:$B$4</c:f>
              <c:numCache>
                <c:formatCode>General</c:formatCode>
                <c:ptCount val="3"/>
                <c:pt idx="0">
                  <c:v>2791</c:v>
                </c:pt>
                <c:pt idx="1">
                  <c:v>3053</c:v>
                </c:pt>
                <c:pt idx="2">
                  <c:v>3202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7D-414B-8AD1-069E54466339}"/>
            </c:ext>
          </c:extLst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та/або травмовано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Аркуш1!$A$2:$A$4</c:f>
              <c:strCache>
                <c:ptCount val="3"/>
                <c:pt idx="0">
                  <c:v>2022 рік</c:v>
                </c:pt>
                <c:pt idx="1">
                  <c:v>2023 рік</c:v>
                </c:pt>
                <c:pt idx="2">
                  <c:v>2024 рік</c:v>
                </c:pt>
              </c:strCache>
            </c:strRef>
          </c:cat>
          <c:val>
            <c:numRef>
              <c:f>Аркуш1!$C$2:$C$4</c:f>
              <c:numCache>
                <c:formatCode>General</c:formatCode>
                <c:ptCount val="3"/>
                <c:pt idx="0">
                  <c:v>23145</c:v>
                </c:pt>
                <c:pt idx="1">
                  <c:v>29502</c:v>
                </c:pt>
                <c:pt idx="2">
                  <c:v>32023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7D-414B-8AD1-069E5446633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075004848"/>
        <c:axId val="1095136544"/>
      </c:barChart>
      <c:catAx>
        <c:axId val="1075004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095136544"/>
        <c:crosses val="autoZero"/>
        <c:auto val="1"/>
        <c:lblAlgn val="ctr"/>
        <c:lblOffset val="100"/>
        <c:noMultiLvlLbl val="0"/>
      </c:catAx>
      <c:valAx>
        <c:axId val="109513654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075004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DC7C04-073A-47C0-A093-89279BEFD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6D1EFB15-362B-4C37-8B40-F1665DE3F0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353FD90-B8FA-4BFD-A203-5AAF92330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67DB4-C18B-4B88-BD54-99487064021F}" type="datetimeFigureOut">
              <a:rPr lang="uk-UA" smtClean="0"/>
              <a:t>13.05.2025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54496C6-488C-4134-86AF-81069976A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1757265-9DEC-498D-AA48-B12EDAD3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24CF6-F531-4462-A8CF-222A3305D82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98779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A5217F-3E42-433E-8152-4B57F7665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F726E6A7-7D85-421F-952F-5051ECF9EB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61850FB-B1B1-4FE6-8342-F4263CB00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67DB4-C18B-4B88-BD54-99487064021F}" type="datetimeFigureOut">
              <a:rPr lang="uk-UA" smtClean="0"/>
              <a:t>13.05.2025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E018744-0246-4753-8B03-70D62D004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16B1A18-5CD3-44AE-90BC-05A1DE406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24CF6-F531-4462-A8CF-222A3305D82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1085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4E714DDA-ACA1-4CF5-94DB-C65455F175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513D8EE4-F97C-4AE4-878F-CDFF6A7BAA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B1A43DA-E79C-4603-8DC8-5A7FEEB9E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67DB4-C18B-4B88-BD54-99487064021F}" type="datetimeFigureOut">
              <a:rPr lang="uk-UA" smtClean="0"/>
              <a:t>13.05.2025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A1E81D7-2AAB-4760-BA68-27EC4003A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992C13A-5DD3-46F1-B724-930B93172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24CF6-F531-4462-A8CF-222A3305D82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708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23EF3E-8179-4EF8-A0A7-F2B75F221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3DC9D11-9570-4943-BB90-65AC3F759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F71B60A-AA7B-47DE-A465-6E4E68452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67DB4-C18B-4B88-BD54-99487064021F}" type="datetimeFigureOut">
              <a:rPr lang="uk-UA" smtClean="0"/>
              <a:t>13.05.2025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D057E5D-1987-42AC-8031-83A9C9C3F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9BFC45E-9D72-4891-BC1A-6D59ACC44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24CF6-F531-4462-A8CF-222A3305D82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72477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26B314-9D89-4AED-8975-8898A876D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CF66CB3F-5234-4A2A-9B65-36209D9A19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AE53F04-B570-4D20-AA38-D4F33F7D3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67DB4-C18B-4B88-BD54-99487064021F}" type="datetimeFigureOut">
              <a:rPr lang="uk-UA" smtClean="0"/>
              <a:t>13.05.2025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3305696-B030-49D4-806A-65F80642C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BDAE927B-0931-4153-AE51-16D1953EF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24CF6-F531-4462-A8CF-222A3305D82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43424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56F208-B7FE-43CB-B284-FBEA23831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B612C0-E71F-4B38-856D-755A42BE4E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3AF6E10-E5FD-408F-8FB6-F4D30CE363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D8A783A0-51E0-4F45-A406-0AE8CD873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67DB4-C18B-4B88-BD54-99487064021F}" type="datetimeFigureOut">
              <a:rPr lang="uk-UA" smtClean="0"/>
              <a:t>13.05.2025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D7A4B92C-8620-4D32-8F6B-988DFFD7E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B718828A-4540-4113-88DB-4958F825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24CF6-F531-4462-A8CF-222A3305D82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13709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D07D2D-77BC-405C-8A90-4152F61CA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90373B1C-832D-4BD2-BC01-574493152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12BE45CF-0C6C-4446-9F0B-4FE2B0462E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B4E77CB3-0401-47AB-9511-F03B1212B9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24CA1E5C-A722-4A37-937B-0B548B853D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19748DF4-2F4F-4358-9E14-4B4AE4B78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67DB4-C18B-4B88-BD54-99487064021F}" type="datetimeFigureOut">
              <a:rPr lang="uk-UA" smtClean="0"/>
              <a:t>13.05.2025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0B1AF054-9755-402C-8E66-2608FE531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A0E55310-B8BA-4C12-9E74-688EF5190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24CF6-F531-4462-A8CF-222A3305D82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4350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76108B-D915-4AB3-9D58-18A67F77D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7D12A1F9-C5A4-4E67-AD18-0ECDCCCBA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67DB4-C18B-4B88-BD54-99487064021F}" type="datetimeFigureOut">
              <a:rPr lang="uk-UA" smtClean="0"/>
              <a:t>13.05.2025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D79007CA-268C-47AF-9863-39184549E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217F0AAC-872E-4B0E-A316-6DE2758FC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24CF6-F531-4462-A8CF-222A3305D82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2809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603009BC-2B20-4005-B854-4F508FAFE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67DB4-C18B-4B88-BD54-99487064021F}" type="datetimeFigureOut">
              <a:rPr lang="uk-UA" smtClean="0"/>
              <a:t>13.05.2025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6F51CC89-5A08-41FB-8706-1202AAB6B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076F99F9-24FC-4860-80C5-658404076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24CF6-F531-4462-A8CF-222A3305D82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7081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9CE592-90BA-43E3-A4FD-ED36E8A44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236CEC0-C3B0-4C79-80D8-E28658B0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7FB36B60-A37E-43CF-8D30-37E666527A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DED7C42-26DA-49B2-A049-61CFD6196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67DB4-C18B-4B88-BD54-99487064021F}" type="datetimeFigureOut">
              <a:rPr lang="uk-UA" smtClean="0"/>
              <a:t>13.05.2025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6B596DDB-591F-4059-8E91-F692F4BEA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1C221F02-8C63-4635-81FD-44BA0353D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24CF6-F531-4462-A8CF-222A3305D82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3653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0F061A-7D70-43AC-B1EB-69A66D918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01F5F22C-BAE4-4F02-BD5A-97C7492177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F719AABC-F962-4F51-9154-B0A7AF55F2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6BD165D2-C7CA-4180-80A7-1E69ADBB8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67DB4-C18B-4B88-BD54-99487064021F}" type="datetimeFigureOut">
              <a:rPr lang="uk-UA" smtClean="0"/>
              <a:t>13.05.2025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17C42719-F6CC-4DC6-BA95-03F0BA0BC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D4567A67-6A81-43B1-8564-F2A10E5BB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24CF6-F531-4462-A8CF-222A3305D82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27584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99A0D81F-4D4E-4B9B-8DFB-149238D4E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9F0DCDB8-6FDC-4A1C-8A6C-A806CE97E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DD701CE-AF8F-47B3-9622-4E9B6D74E3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67DB4-C18B-4B88-BD54-99487064021F}" type="datetimeFigureOut">
              <a:rPr lang="uk-UA" smtClean="0"/>
              <a:t>13.05.2025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82BB5F4-CE80-4B65-BA26-C52F7E0813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04C31891-253B-4CB4-B67B-F98CB0B6F3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24CF6-F531-4462-A8CF-222A3305D82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0874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zakon.rada.gov.ua/laws/show/1306-2001-%D0%BF#n186" TargetMode="External"/><Relationship Id="rId3" Type="http://schemas.openxmlformats.org/officeDocument/2006/relationships/image" Target="../media/image2.svg"/><Relationship Id="rId7" Type="http://schemas.openxmlformats.org/officeDocument/2006/relationships/hyperlink" Target="https://zakon.rada.gov.ua/laws/show/1306-2001-%D0%BF#n45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 сполучна лінія 4">
            <a:extLst>
              <a:ext uri="{FF2B5EF4-FFF2-40B4-BE49-F238E27FC236}">
                <a16:creationId xmlns:a16="http://schemas.microsoft.com/office/drawing/2014/main" id="{19844FA0-9392-447E-8E59-BDC5274EC876}"/>
              </a:ext>
            </a:extLst>
          </p:cNvPr>
          <p:cNvCxnSpPr>
            <a:cxnSpLocks/>
          </p:cNvCxnSpPr>
          <p:nvPr/>
        </p:nvCxnSpPr>
        <p:spPr>
          <a:xfrm>
            <a:off x="275206" y="1251752"/>
            <a:ext cx="11638625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4" name="Графіка 13" descr="Поліція">
            <a:extLst>
              <a:ext uri="{FF2B5EF4-FFF2-40B4-BE49-F238E27FC236}">
                <a16:creationId xmlns:a16="http://schemas.microsoft.com/office/drawing/2014/main" id="{D3A2FA8F-95F2-41F9-89C9-0CD6F04145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99431" y="1367448"/>
            <a:ext cx="914400" cy="914400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8CD0AE77-A491-41E0-AA74-F363CDC5BB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403" y="33215"/>
            <a:ext cx="1334233" cy="1334233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pic>
        <p:nvPicPr>
          <p:cNvPr id="6" name="Графіка 5" descr="Таксі">
            <a:extLst>
              <a:ext uri="{FF2B5EF4-FFF2-40B4-BE49-F238E27FC236}">
                <a16:creationId xmlns:a16="http://schemas.microsoft.com/office/drawing/2014/main" id="{577874E2-5C21-423A-8946-B0C97C19F37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5206" y="1367448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8AB5343-398A-41C6-8AE5-E02052E4E514}"/>
              </a:ext>
            </a:extLst>
          </p:cNvPr>
          <p:cNvSpPr txBox="1"/>
          <p:nvPr/>
        </p:nvSpPr>
        <p:spPr>
          <a:xfrm>
            <a:off x="1018709" y="3429000"/>
            <a:ext cx="103003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БЕЗПЕКА ДОРОЖНЬОГО РУХУ</a:t>
            </a:r>
          </a:p>
        </p:txBody>
      </p:sp>
    </p:spTree>
    <p:extLst>
      <p:ext uri="{BB962C8B-B14F-4D97-AF65-F5344CB8AC3E}">
        <p14:creationId xmlns:p14="http://schemas.microsoft.com/office/powerpoint/2010/main" val="3439542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 сполучна лінія 4">
            <a:extLst>
              <a:ext uri="{FF2B5EF4-FFF2-40B4-BE49-F238E27FC236}">
                <a16:creationId xmlns:a16="http://schemas.microsoft.com/office/drawing/2014/main" id="{19844FA0-9392-447E-8E59-BDC5274EC876}"/>
              </a:ext>
            </a:extLst>
          </p:cNvPr>
          <p:cNvCxnSpPr>
            <a:cxnSpLocks/>
          </p:cNvCxnSpPr>
          <p:nvPr/>
        </p:nvCxnSpPr>
        <p:spPr>
          <a:xfrm>
            <a:off x="275206" y="1251752"/>
            <a:ext cx="11638625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4" name="Графіка 13" descr="Поліція">
            <a:extLst>
              <a:ext uri="{FF2B5EF4-FFF2-40B4-BE49-F238E27FC236}">
                <a16:creationId xmlns:a16="http://schemas.microsoft.com/office/drawing/2014/main" id="{D3A2FA8F-95F2-41F9-89C9-0CD6F04145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99431" y="1367448"/>
            <a:ext cx="914400" cy="914400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8CD0AE77-A491-41E0-AA74-F363CDC5BB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403" y="33215"/>
            <a:ext cx="1334233" cy="1334233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pic>
        <p:nvPicPr>
          <p:cNvPr id="6" name="Графіка 5" descr="Таксі">
            <a:extLst>
              <a:ext uri="{FF2B5EF4-FFF2-40B4-BE49-F238E27FC236}">
                <a16:creationId xmlns:a16="http://schemas.microsoft.com/office/drawing/2014/main" id="{577874E2-5C21-423A-8946-B0C97C19F37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5206" y="1367448"/>
            <a:ext cx="914400" cy="914400"/>
          </a:xfrm>
          <a:prstGeom prst="rect">
            <a:avLst/>
          </a:prstGeom>
        </p:spPr>
      </p:pic>
      <p:graphicFrame>
        <p:nvGraphicFramePr>
          <p:cNvPr id="13" name="Діаграма 12">
            <a:extLst>
              <a:ext uri="{FF2B5EF4-FFF2-40B4-BE49-F238E27FC236}">
                <a16:creationId xmlns:a16="http://schemas.microsoft.com/office/drawing/2014/main" id="{6325E2BA-1579-4F86-9A43-0C17F5C87C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9035168"/>
              </p:ext>
            </p:extLst>
          </p:nvPr>
        </p:nvGraphicFramePr>
        <p:xfrm>
          <a:off x="2694868" y="1520797"/>
          <a:ext cx="6799301" cy="4499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FF61ED28-F117-4D98-AB13-AA04609DA876}"/>
              </a:ext>
            </a:extLst>
          </p:cNvPr>
          <p:cNvSpPr txBox="1"/>
          <p:nvPr/>
        </p:nvSpPr>
        <p:spPr>
          <a:xfrm>
            <a:off x="442762" y="6280020"/>
            <a:ext cx="507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*</a:t>
            </a:r>
            <a:r>
              <a:rPr lang="en-US" dirty="0"/>
              <a:t>https://patrolpolice.gov.ua/statystyka/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7374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 сполучна лінія 4">
            <a:extLst>
              <a:ext uri="{FF2B5EF4-FFF2-40B4-BE49-F238E27FC236}">
                <a16:creationId xmlns:a16="http://schemas.microsoft.com/office/drawing/2014/main" id="{19844FA0-9392-447E-8E59-BDC5274EC876}"/>
              </a:ext>
            </a:extLst>
          </p:cNvPr>
          <p:cNvCxnSpPr>
            <a:cxnSpLocks/>
          </p:cNvCxnSpPr>
          <p:nvPr/>
        </p:nvCxnSpPr>
        <p:spPr>
          <a:xfrm>
            <a:off x="275206" y="1251752"/>
            <a:ext cx="11638625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4" name="Графіка 13" descr="Поліція">
            <a:extLst>
              <a:ext uri="{FF2B5EF4-FFF2-40B4-BE49-F238E27FC236}">
                <a16:creationId xmlns:a16="http://schemas.microsoft.com/office/drawing/2014/main" id="{D3A2FA8F-95F2-41F9-89C9-0CD6F04145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99431" y="1367448"/>
            <a:ext cx="914400" cy="914400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8CD0AE77-A491-41E0-AA74-F363CDC5BB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403" y="33215"/>
            <a:ext cx="1334233" cy="1334233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pic>
        <p:nvPicPr>
          <p:cNvPr id="6" name="Графіка 5" descr="Таксі">
            <a:extLst>
              <a:ext uri="{FF2B5EF4-FFF2-40B4-BE49-F238E27FC236}">
                <a16:creationId xmlns:a16="http://schemas.microsoft.com/office/drawing/2014/main" id="{577874E2-5C21-423A-8946-B0C97C19F37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5206" y="1367448"/>
            <a:ext cx="914400" cy="9144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EBA049F-893A-4A90-99DE-E3D526A932CC}"/>
              </a:ext>
            </a:extLst>
          </p:cNvPr>
          <p:cNvSpPr txBox="1"/>
          <p:nvPr/>
        </p:nvSpPr>
        <p:spPr>
          <a:xfrm>
            <a:off x="442762" y="6280020"/>
            <a:ext cx="507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*</a:t>
            </a:r>
            <a:r>
              <a:rPr lang="en-US" dirty="0"/>
              <a:t>https://patrolpolice.gov.ua/statystyka/</a:t>
            </a:r>
            <a:endParaRPr lang="uk-UA" dirty="0"/>
          </a:p>
        </p:txBody>
      </p:sp>
      <p:graphicFrame>
        <p:nvGraphicFramePr>
          <p:cNvPr id="2" name="Таблиця 1">
            <a:extLst>
              <a:ext uri="{FF2B5EF4-FFF2-40B4-BE49-F238E27FC236}">
                <a16:creationId xmlns:a16="http://schemas.microsoft.com/office/drawing/2014/main" id="{9A4EFCF6-0F87-45B4-8C00-0AEEB436D4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990978"/>
              </p:ext>
            </p:extLst>
          </p:nvPr>
        </p:nvGraphicFramePr>
        <p:xfrm>
          <a:off x="1882064" y="1852401"/>
          <a:ext cx="8424908" cy="43513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8108">
                  <a:extLst>
                    <a:ext uri="{9D8B030D-6E8A-4147-A177-3AD203B41FA5}">
                      <a16:colId xmlns:a16="http://schemas.microsoft.com/office/drawing/2014/main" val="2373770710"/>
                    </a:ext>
                  </a:extLst>
                </a:gridCol>
                <a:gridCol w="1314770">
                  <a:extLst>
                    <a:ext uri="{9D8B030D-6E8A-4147-A177-3AD203B41FA5}">
                      <a16:colId xmlns:a16="http://schemas.microsoft.com/office/drawing/2014/main" val="3487212656"/>
                    </a:ext>
                  </a:extLst>
                </a:gridCol>
                <a:gridCol w="1626162">
                  <a:extLst>
                    <a:ext uri="{9D8B030D-6E8A-4147-A177-3AD203B41FA5}">
                      <a16:colId xmlns:a16="http://schemas.microsoft.com/office/drawing/2014/main" val="1405508133"/>
                    </a:ext>
                  </a:extLst>
                </a:gridCol>
                <a:gridCol w="1435868">
                  <a:extLst>
                    <a:ext uri="{9D8B030D-6E8A-4147-A177-3AD203B41FA5}">
                      <a16:colId xmlns:a16="http://schemas.microsoft.com/office/drawing/2014/main" val="680064174"/>
                    </a:ext>
                  </a:extLst>
                </a:gridCol>
              </a:tblGrid>
              <a:tr h="694938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900" u="none" strike="noStrike" dirty="0">
                          <a:effectLst/>
                        </a:rPr>
                        <a:t>Вид автопригоди</a:t>
                      </a:r>
                      <a:endParaRPr lang="uk-UA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ДТП з загиблими та/або травмованими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900" u="none" strike="noStrike">
                          <a:effectLst/>
                        </a:rPr>
                        <a:t>Загинуло осіб</a:t>
                      </a:r>
                      <a:endParaRPr lang="uk-UA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900" u="none" strike="noStrike">
                          <a:effectLst/>
                        </a:rPr>
                        <a:t>Травмовано осіб</a:t>
                      </a:r>
                      <a:endParaRPr lang="uk-UA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extLst>
                  <a:ext uri="{0D108BD9-81ED-4DB2-BD59-A6C34878D82A}">
                    <a16:rowId xmlns:a16="http://schemas.microsoft.com/office/drawing/2014/main" val="3401545826"/>
                  </a:ext>
                </a:extLst>
              </a:tr>
              <a:tr h="300237">
                <a:tc>
                  <a:txBody>
                    <a:bodyPr/>
                    <a:lstStyle/>
                    <a:p>
                      <a:pPr algn="l" fontAlgn="ctr"/>
                      <a:r>
                        <a:rPr lang="uk-UA" sz="1300" u="none" strike="noStrike">
                          <a:effectLst/>
                        </a:rPr>
                        <a:t>Зіткнення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10749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1103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15897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extLst>
                  <a:ext uri="{0D108BD9-81ED-4DB2-BD59-A6C34878D82A}">
                    <a16:rowId xmlns:a16="http://schemas.microsoft.com/office/drawing/2014/main" val="557673961"/>
                  </a:ext>
                </a:extLst>
              </a:tr>
              <a:tr h="300237">
                <a:tc>
                  <a:txBody>
                    <a:bodyPr/>
                    <a:lstStyle/>
                    <a:p>
                      <a:pPr algn="l" fontAlgn="ctr"/>
                      <a:r>
                        <a:rPr lang="uk-UA" sz="1300" u="none" strike="noStrike">
                          <a:effectLst/>
                        </a:rPr>
                        <a:t>Наїзд на пішохода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6877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983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6357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extLst>
                  <a:ext uri="{0D108BD9-81ED-4DB2-BD59-A6C34878D82A}">
                    <a16:rowId xmlns:a16="http://schemas.microsoft.com/office/drawing/2014/main" val="2931353325"/>
                  </a:ext>
                </a:extLst>
              </a:tr>
              <a:tr h="300237">
                <a:tc>
                  <a:txBody>
                    <a:bodyPr/>
                    <a:lstStyle/>
                    <a:p>
                      <a:pPr algn="l" fontAlgn="ctr"/>
                      <a:r>
                        <a:rPr lang="uk-UA" sz="1300" u="none" strike="noStrike">
                          <a:effectLst/>
                        </a:rPr>
                        <a:t>Наїзд на перешкоду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3134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472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4032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extLst>
                  <a:ext uri="{0D108BD9-81ED-4DB2-BD59-A6C34878D82A}">
                    <a16:rowId xmlns:a16="http://schemas.microsoft.com/office/drawing/2014/main" val="1609871748"/>
                  </a:ext>
                </a:extLst>
              </a:tr>
              <a:tr h="300237">
                <a:tc>
                  <a:txBody>
                    <a:bodyPr/>
                    <a:lstStyle/>
                    <a:p>
                      <a:pPr algn="l" fontAlgn="ctr"/>
                      <a:r>
                        <a:rPr lang="uk-UA" sz="1300" u="none" strike="noStrike">
                          <a:effectLst/>
                        </a:rPr>
                        <a:t>Перекидання транспортного засобу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2434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402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3045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extLst>
                  <a:ext uri="{0D108BD9-81ED-4DB2-BD59-A6C34878D82A}">
                    <a16:rowId xmlns:a16="http://schemas.microsoft.com/office/drawing/2014/main" val="1555674744"/>
                  </a:ext>
                </a:extLst>
              </a:tr>
              <a:tr h="300237">
                <a:tc>
                  <a:txBody>
                    <a:bodyPr/>
                    <a:lstStyle/>
                    <a:p>
                      <a:pPr algn="l" fontAlgn="ctr"/>
                      <a:r>
                        <a:rPr lang="uk-UA" sz="1300" u="none" strike="noStrike">
                          <a:effectLst/>
                        </a:rPr>
                        <a:t>Наїзд на велосипедиста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1502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175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1395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extLst>
                  <a:ext uri="{0D108BD9-81ED-4DB2-BD59-A6C34878D82A}">
                    <a16:rowId xmlns:a16="http://schemas.microsoft.com/office/drawing/2014/main" val="3697019735"/>
                  </a:ext>
                </a:extLst>
              </a:tr>
              <a:tr h="4602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</a:rPr>
                        <a:t>Наїзд на транспортний засіб, що стоїть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536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54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685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extLst>
                  <a:ext uri="{0D108BD9-81ED-4DB2-BD59-A6C34878D82A}">
                    <a16:rowId xmlns:a16="http://schemas.microsoft.com/office/drawing/2014/main" val="3450537006"/>
                  </a:ext>
                </a:extLst>
              </a:tr>
              <a:tr h="388083">
                <a:tc>
                  <a:txBody>
                    <a:bodyPr/>
                    <a:lstStyle/>
                    <a:p>
                      <a:pPr algn="l" fontAlgn="ctr"/>
                      <a:r>
                        <a:rPr lang="uk-UA" sz="1300" u="none" strike="noStrike">
                          <a:effectLst/>
                        </a:rPr>
                        <a:t>Падіння пасажира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484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9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531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extLst>
                  <a:ext uri="{0D108BD9-81ED-4DB2-BD59-A6C34878D82A}">
                    <a16:rowId xmlns:a16="http://schemas.microsoft.com/office/drawing/2014/main" val="1181867188"/>
                  </a:ext>
                </a:extLst>
              </a:tr>
              <a:tr h="300237">
                <a:tc>
                  <a:txBody>
                    <a:bodyPr/>
                    <a:lstStyle/>
                    <a:p>
                      <a:pPr algn="l" fontAlgn="ctr"/>
                      <a:r>
                        <a:rPr lang="uk-UA" sz="1300" u="none" strike="noStrike">
                          <a:effectLst/>
                        </a:rPr>
                        <a:t>Наїзд на тварину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41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1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51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extLst>
                  <a:ext uri="{0D108BD9-81ED-4DB2-BD59-A6C34878D82A}">
                    <a16:rowId xmlns:a16="http://schemas.microsoft.com/office/drawing/2014/main" val="1311456532"/>
                  </a:ext>
                </a:extLst>
              </a:tr>
              <a:tr h="300237">
                <a:tc>
                  <a:txBody>
                    <a:bodyPr/>
                    <a:lstStyle/>
                    <a:p>
                      <a:pPr algn="l" fontAlgn="ctr"/>
                      <a:r>
                        <a:rPr lang="uk-UA" sz="1300" u="none" strike="noStrike">
                          <a:effectLst/>
                        </a:rPr>
                        <a:t>Наїзд на гужовий транспорт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15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3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18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extLst>
                  <a:ext uri="{0D108BD9-81ED-4DB2-BD59-A6C34878D82A}">
                    <a16:rowId xmlns:a16="http://schemas.microsoft.com/office/drawing/2014/main" val="3478435065"/>
                  </a:ext>
                </a:extLst>
              </a:tr>
              <a:tr h="300237">
                <a:tc>
                  <a:txBody>
                    <a:bodyPr/>
                    <a:lstStyle/>
                    <a:p>
                      <a:pPr algn="l" fontAlgn="ctr"/>
                      <a:r>
                        <a:rPr lang="uk-UA" sz="1300" u="none" strike="noStrike">
                          <a:effectLst/>
                        </a:rPr>
                        <a:t>Падіння вантажу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9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0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12</a:t>
                      </a:r>
                      <a:endParaRPr lang="uk-UA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extLst>
                  <a:ext uri="{0D108BD9-81ED-4DB2-BD59-A6C34878D82A}">
                    <a16:rowId xmlns:a16="http://schemas.microsoft.com/office/drawing/2014/main" val="3992078166"/>
                  </a:ext>
                </a:extLst>
              </a:tr>
              <a:tr h="406133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dirty="0">
                          <a:effectLst/>
                        </a:rPr>
                        <a:t>ВСЬОГО по Україні</a:t>
                      </a:r>
                      <a:endParaRPr lang="uk-UA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25781</a:t>
                      </a:r>
                      <a:endParaRPr lang="uk-UA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>
                          <a:effectLst/>
                        </a:rPr>
                        <a:t>3202</a:t>
                      </a:r>
                      <a:endParaRPr lang="uk-UA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u="none" strike="noStrike" dirty="0">
                          <a:effectLst/>
                        </a:rPr>
                        <a:t>32023</a:t>
                      </a:r>
                      <a:endParaRPr lang="uk-UA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5" marR="9025" marT="9025" marB="0" anchor="ctr"/>
                </a:tc>
                <a:extLst>
                  <a:ext uri="{0D108BD9-81ED-4DB2-BD59-A6C34878D82A}">
                    <a16:rowId xmlns:a16="http://schemas.microsoft.com/office/drawing/2014/main" val="263859612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834568C-1BFB-491B-B883-110C7F9F753B}"/>
              </a:ext>
            </a:extLst>
          </p:cNvPr>
          <p:cNvSpPr txBox="1"/>
          <p:nvPr/>
        </p:nvSpPr>
        <p:spPr>
          <a:xfrm>
            <a:off x="4128114" y="1367411"/>
            <a:ext cx="393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ДТП за видами за 2024 рік* по Україні</a:t>
            </a:r>
          </a:p>
        </p:txBody>
      </p:sp>
    </p:spTree>
    <p:extLst>
      <p:ext uri="{BB962C8B-B14F-4D97-AF65-F5344CB8AC3E}">
        <p14:creationId xmlns:p14="http://schemas.microsoft.com/office/powerpoint/2010/main" val="3046917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 сполучна лінія 4">
            <a:extLst>
              <a:ext uri="{FF2B5EF4-FFF2-40B4-BE49-F238E27FC236}">
                <a16:creationId xmlns:a16="http://schemas.microsoft.com/office/drawing/2014/main" id="{19844FA0-9392-447E-8E59-BDC5274EC876}"/>
              </a:ext>
            </a:extLst>
          </p:cNvPr>
          <p:cNvCxnSpPr>
            <a:cxnSpLocks/>
          </p:cNvCxnSpPr>
          <p:nvPr/>
        </p:nvCxnSpPr>
        <p:spPr>
          <a:xfrm>
            <a:off x="275206" y="1251752"/>
            <a:ext cx="11638625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4" name="Графіка 13" descr="Поліція">
            <a:extLst>
              <a:ext uri="{FF2B5EF4-FFF2-40B4-BE49-F238E27FC236}">
                <a16:creationId xmlns:a16="http://schemas.microsoft.com/office/drawing/2014/main" id="{D3A2FA8F-95F2-41F9-89C9-0CD6F04145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99431" y="1367448"/>
            <a:ext cx="914400" cy="914400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8CD0AE77-A491-41E0-AA74-F363CDC5BB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403" y="33215"/>
            <a:ext cx="1334233" cy="1334233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pic>
        <p:nvPicPr>
          <p:cNvPr id="6" name="Графіка 5" descr="Таксі">
            <a:extLst>
              <a:ext uri="{FF2B5EF4-FFF2-40B4-BE49-F238E27FC236}">
                <a16:creationId xmlns:a16="http://schemas.microsoft.com/office/drawing/2014/main" id="{577874E2-5C21-423A-8946-B0C97C19F37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5206" y="1367448"/>
            <a:ext cx="914400" cy="914400"/>
          </a:xfrm>
          <a:prstGeom prst="rect">
            <a:avLst/>
          </a:prstGeom>
        </p:spPr>
      </p:pic>
      <p:graphicFrame>
        <p:nvGraphicFramePr>
          <p:cNvPr id="3" name="Таблиця 2">
            <a:extLst>
              <a:ext uri="{FF2B5EF4-FFF2-40B4-BE49-F238E27FC236}">
                <a16:creationId xmlns:a16="http://schemas.microsoft.com/office/drawing/2014/main" id="{7A2DB749-1DB4-400B-9B45-B312DDD656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390439"/>
              </p:ext>
            </p:extLst>
          </p:nvPr>
        </p:nvGraphicFramePr>
        <p:xfrm>
          <a:off x="1788848" y="1824648"/>
          <a:ext cx="8611340" cy="44429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53094">
                  <a:extLst>
                    <a:ext uri="{9D8B030D-6E8A-4147-A177-3AD203B41FA5}">
                      <a16:colId xmlns:a16="http://schemas.microsoft.com/office/drawing/2014/main" val="3709226058"/>
                    </a:ext>
                  </a:extLst>
                </a:gridCol>
                <a:gridCol w="1538371">
                  <a:extLst>
                    <a:ext uri="{9D8B030D-6E8A-4147-A177-3AD203B41FA5}">
                      <a16:colId xmlns:a16="http://schemas.microsoft.com/office/drawing/2014/main" val="1273558722"/>
                    </a:ext>
                  </a:extLst>
                </a:gridCol>
                <a:gridCol w="1662148">
                  <a:extLst>
                    <a:ext uri="{9D8B030D-6E8A-4147-A177-3AD203B41FA5}">
                      <a16:colId xmlns:a16="http://schemas.microsoft.com/office/drawing/2014/main" val="3294800722"/>
                    </a:ext>
                  </a:extLst>
                </a:gridCol>
                <a:gridCol w="1657727">
                  <a:extLst>
                    <a:ext uri="{9D8B030D-6E8A-4147-A177-3AD203B41FA5}">
                      <a16:colId xmlns:a16="http://schemas.microsoft.com/office/drawing/2014/main" val="2137329598"/>
                    </a:ext>
                  </a:extLst>
                </a:gridCol>
              </a:tblGrid>
              <a:tr h="2410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uk-UA" sz="900" u="none" strike="noStrike" dirty="0">
                          <a:effectLst/>
                        </a:rPr>
                        <a:t>Причини</a:t>
                      </a:r>
                      <a:endParaRPr lang="uk-UA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ДТП з загиблими та/або травмованими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836490"/>
                  </a:ext>
                </a:extLst>
              </a:tr>
              <a:tr h="32392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900" u="none" strike="noStrike">
                          <a:effectLst/>
                        </a:rPr>
                        <a:t>Усього ДТП</a:t>
                      </a:r>
                      <a:endParaRPr lang="uk-UA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900" u="none" strike="noStrike">
                          <a:effectLst/>
                        </a:rPr>
                        <a:t>Загинуло осіб </a:t>
                      </a:r>
                      <a:endParaRPr lang="uk-UA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900" u="none" strike="noStrike">
                          <a:effectLst/>
                        </a:rPr>
                        <a:t>Травмовано осіб</a:t>
                      </a:r>
                      <a:endParaRPr lang="uk-UA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extLst>
                  <a:ext uri="{0D108BD9-81ED-4DB2-BD59-A6C34878D82A}">
                    <a16:rowId xmlns:a16="http://schemas.microsoft.com/office/drawing/2014/main" val="1603317319"/>
                  </a:ext>
                </a:extLst>
              </a:tr>
              <a:tr h="352546">
                <a:tc>
                  <a:txBody>
                    <a:bodyPr/>
                    <a:lstStyle/>
                    <a:p>
                      <a:pPr algn="l" fontAlgn="ctr"/>
                      <a:r>
                        <a:rPr lang="uk-UA" sz="900" u="none" strike="noStrike">
                          <a:effectLst/>
                        </a:rPr>
                        <a:t>ПОРУШЕННЯ ШВИДКОСТІ РУХУ</a:t>
                      </a:r>
                      <a:endParaRPr lang="uk-UA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</a:rPr>
                        <a:t>10163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</a:rPr>
                        <a:t>1770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</a:rPr>
                        <a:t>12624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extLst>
                  <a:ext uri="{0D108BD9-81ED-4DB2-BD59-A6C34878D82A}">
                    <a16:rowId xmlns:a16="http://schemas.microsoft.com/office/drawing/2014/main" val="2988344463"/>
                  </a:ext>
                </a:extLst>
              </a:tr>
              <a:tr h="352546">
                <a:tc>
                  <a:txBody>
                    <a:bodyPr/>
                    <a:lstStyle/>
                    <a:p>
                      <a:pPr algn="l" fontAlgn="ctr"/>
                      <a:r>
                        <a:rPr lang="uk-UA" sz="900" u="none" strike="noStrike">
                          <a:effectLst/>
                        </a:rPr>
                        <a:t>ПОРУШЕННЯ ПРАВИЛ МАНЕВРУВАННЯ</a:t>
                      </a:r>
                      <a:endParaRPr lang="uk-UA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</a:rPr>
                        <a:t>5735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</a:rPr>
                        <a:t>490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</a:rPr>
                        <a:t>7205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extLst>
                  <a:ext uri="{0D108BD9-81ED-4DB2-BD59-A6C34878D82A}">
                    <a16:rowId xmlns:a16="http://schemas.microsoft.com/office/drawing/2014/main" val="2782692863"/>
                  </a:ext>
                </a:extLst>
              </a:tr>
              <a:tr h="352546">
                <a:tc>
                  <a:txBody>
                    <a:bodyPr/>
                    <a:lstStyle/>
                    <a:p>
                      <a:pPr algn="l" fontAlgn="ctr"/>
                      <a:r>
                        <a:rPr lang="uk-UA" sz="900" u="none" strike="noStrike">
                          <a:effectLst/>
                        </a:rPr>
                        <a:t>ПОРУШЕННЯ ПРАВИЛ ПРОЇЗДУ ПЕРЕХРЕСТЬ </a:t>
                      </a:r>
                      <a:endParaRPr lang="uk-UA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</a:rPr>
                        <a:t>2444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</a:rPr>
                        <a:t>96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</a:rPr>
                        <a:t>3440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extLst>
                  <a:ext uri="{0D108BD9-81ED-4DB2-BD59-A6C34878D82A}">
                    <a16:rowId xmlns:a16="http://schemas.microsoft.com/office/drawing/2014/main" val="310810745"/>
                  </a:ext>
                </a:extLst>
              </a:tr>
              <a:tr h="3525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ПОРУШЕННЯ ПРАВИЛ ПРОЇЗДУ ПІШОХІДНИХ ПЕРЕХОДІВ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</a:rPr>
                        <a:t>2026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</a:rPr>
                        <a:t>124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</a:rPr>
                        <a:t>2021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extLst>
                  <a:ext uri="{0D108BD9-81ED-4DB2-BD59-A6C34878D82A}">
                    <a16:rowId xmlns:a16="http://schemas.microsoft.com/office/drawing/2014/main" val="1309225236"/>
                  </a:ext>
                </a:extLst>
              </a:tr>
              <a:tr h="352546">
                <a:tc>
                  <a:txBody>
                    <a:bodyPr/>
                    <a:lstStyle/>
                    <a:p>
                      <a:pPr algn="l" fontAlgn="ctr"/>
                      <a:r>
                        <a:rPr lang="uk-UA" sz="900" u="none" strike="noStrike">
                          <a:effectLst/>
                        </a:rPr>
                        <a:t>НЕДОТРИМАННЯ ДИСТАНЦІЇ</a:t>
                      </a:r>
                      <a:endParaRPr lang="uk-UA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</a:rPr>
                        <a:t>1389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</a:rPr>
                        <a:t>92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</a:rPr>
                        <a:t>1742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extLst>
                  <a:ext uri="{0D108BD9-81ED-4DB2-BD59-A6C34878D82A}">
                    <a16:rowId xmlns:a16="http://schemas.microsoft.com/office/drawing/2014/main" val="2778801430"/>
                  </a:ext>
                </a:extLst>
              </a:tr>
              <a:tr h="3525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КЕРУВАННЯ ТРАНСПОРТНИМ ЗАСОБОМ У СТАНІ СП’ЯНІННЯ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</a:rPr>
                        <a:t>1000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</a:rPr>
                        <a:t>110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</a:rPr>
                        <a:t>1302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extLst>
                  <a:ext uri="{0D108BD9-81ED-4DB2-BD59-A6C34878D82A}">
                    <a16:rowId xmlns:a16="http://schemas.microsoft.com/office/drawing/2014/main" val="963989299"/>
                  </a:ext>
                </a:extLst>
              </a:tr>
              <a:tr h="3525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ПЕРЕХІД ПІШОХОДІВ У НЕВСТАНОВЛЕНОМУ МІСЦІ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</a:rPr>
                        <a:t>728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</a:rPr>
                        <a:t>167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</a:rPr>
                        <a:t>597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extLst>
                  <a:ext uri="{0D108BD9-81ED-4DB2-BD59-A6C34878D82A}">
                    <a16:rowId xmlns:a16="http://schemas.microsoft.com/office/drawing/2014/main" val="2286083496"/>
                  </a:ext>
                </a:extLst>
              </a:tr>
              <a:tr h="3525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ВИЇЗД НА СМУГУ ЗУСТРІЧНОГО РУХУ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</a:rPr>
                        <a:t>455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</a:rPr>
                        <a:t>122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</a:rPr>
                        <a:t>780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extLst>
                  <a:ext uri="{0D108BD9-81ED-4DB2-BD59-A6C34878D82A}">
                    <a16:rowId xmlns:a16="http://schemas.microsoft.com/office/drawing/2014/main" val="2674571442"/>
                  </a:ext>
                </a:extLst>
              </a:tr>
              <a:tr h="3525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ПОРУШЕННЯ ПРАВИЛ НАДАННЯ БЕЗПЕРЕШКОДНОГО ПРОЇЗДУ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</a:rPr>
                        <a:t>329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</a:rPr>
                        <a:t>22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</a:rPr>
                        <a:t>475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extLst>
                  <a:ext uri="{0D108BD9-81ED-4DB2-BD59-A6C34878D82A}">
                    <a16:rowId xmlns:a16="http://schemas.microsoft.com/office/drawing/2014/main" val="261407426"/>
                  </a:ext>
                </a:extLst>
              </a:tr>
              <a:tr h="352546">
                <a:tc>
                  <a:txBody>
                    <a:bodyPr/>
                    <a:lstStyle/>
                    <a:p>
                      <a:pPr algn="l" fontAlgn="ctr"/>
                      <a:r>
                        <a:rPr lang="uk-UA" sz="900" u="none" strike="noStrike">
                          <a:effectLst/>
                        </a:rPr>
                        <a:t>ПОРУШЕННЯ ПРАВИЛ ОБГОНУ </a:t>
                      </a:r>
                      <a:endParaRPr lang="uk-UA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</a:rPr>
                        <a:t>327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</a:rPr>
                        <a:t>59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</a:rPr>
                        <a:t>505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extLst>
                  <a:ext uri="{0D108BD9-81ED-4DB2-BD59-A6C34878D82A}">
                    <a16:rowId xmlns:a16="http://schemas.microsoft.com/office/drawing/2014/main" val="3147862254"/>
                  </a:ext>
                </a:extLst>
              </a:tr>
              <a:tr h="3525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НЕВИКОНАННЯ ВОДІЯМИ ВИМОГ СИГНАЛІВ РЕГУЛЮВАННЯ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</a:rPr>
                        <a:t>314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dirty="0">
                          <a:effectLst/>
                        </a:rPr>
                        <a:t>24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dirty="0">
                          <a:effectLst/>
                        </a:rPr>
                        <a:t>434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8" marR="7378" marT="7378" marB="0" anchor="ctr"/>
                </a:tc>
                <a:extLst>
                  <a:ext uri="{0D108BD9-81ED-4DB2-BD59-A6C34878D82A}">
                    <a16:rowId xmlns:a16="http://schemas.microsoft.com/office/drawing/2014/main" val="49316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D615A22-9342-4508-AB80-0BE8867C6EEE}"/>
              </a:ext>
            </a:extLst>
          </p:cNvPr>
          <p:cNvSpPr txBox="1"/>
          <p:nvPr/>
        </p:nvSpPr>
        <p:spPr>
          <a:xfrm>
            <a:off x="3719741" y="1353534"/>
            <a:ext cx="4749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ДТП ЗА ПРИЧИНАМИ ЗА 2024 РІК ПО УКРАЇНІ*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FD6C232-A5B1-45AA-93F2-405AC789066D}"/>
              </a:ext>
            </a:extLst>
          </p:cNvPr>
          <p:cNvSpPr txBox="1"/>
          <p:nvPr/>
        </p:nvSpPr>
        <p:spPr>
          <a:xfrm>
            <a:off x="442762" y="6280020"/>
            <a:ext cx="507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*</a:t>
            </a:r>
            <a:r>
              <a:rPr lang="en-US" dirty="0"/>
              <a:t>https://patrolpolice.gov.ua/statystyka/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74613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 сполучна лінія 4">
            <a:extLst>
              <a:ext uri="{FF2B5EF4-FFF2-40B4-BE49-F238E27FC236}">
                <a16:creationId xmlns:a16="http://schemas.microsoft.com/office/drawing/2014/main" id="{19844FA0-9392-447E-8E59-BDC5274EC876}"/>
              </a:ext>
            </a:extLst>
          </p:cNvPr>
          <p:cNvCxnSpPr>
            <a:cxnSpLocks/>
          </p:cNvCxnSpPr>
          <p:nvPr/>
        </p:nvCxnSpPr>
        <p:spPr>
          <a:xfrm>
            <a:off x="275206" y="1251752"/>
            <a:ext cx="11638625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4" name="Графіка 13" descr="Поліція">
            <a:extLst>
              <a:ext uri="{FF2B5EF4-FFF2-40B4-BE49-F238E27FC236}">
                <a16:creationId xmlns:a16="http://schemas.microsoft.com/office/drawing/2014/main" id="{D3A2FA8F-95F2-41F9-89C9-0CD6F04145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99431" y="1367448"/>
            <a:ext cx="914400" cy="914400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8CD0AE77-A491-41E0-AA74-F363CDC5BB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403" y="33215"/>
            <a:ext cx="1334233" cy="1334233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pic>
        <p:nvPicPr>
          <p:cNvPr id="6" name="Графіка 5" descr="Таксі">
            <a:extLst>
              <a:ext uri="{FF2B5EF4-FFF2-40B4-BE49-F238E27FC236}">
                <a16:creationId xmlns:a16="http://schemas.microsoft.com/office/drawing/2014/main" id="{577874E2-5C21-423A-8946-B0C97C19F37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5206" y="1367448"/>
            <a:ext cx="914400" cy="914400"/>
          </a:xfrm>
          <a:prstGeom prst="rect">
            <a:avLst/>
          </a:prstGeom>
        </p:spPr>
      </p:pic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BE87BCBA-1328-4382-827E-269D5D4E85EB}"/>
              </a:ext>
            </a:extLst>
          </p:cNvPr>
          <p:cNvSpPr/>
          <p:nvPr/>
        </p:nvSpPr>
        <p:spPr>
          <a:xfrm>
            <a:off x="1278381" y="2517301"/>
            <a:ext cx="972105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Водій зобов'язаний:*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посвідчення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285750" indent="-285750">
              <a:buFontTx/>
              <a:buChar char="-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реєстраційний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найму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оренди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лізингу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реєстраційного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пред’являти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копію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вірність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засвідчено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нотаріально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разом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оригіналом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копією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договору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оренду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лізинг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вірність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засвідчено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нотаріально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а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E93A72-DBA0-4B18-9F74-C3E4D46198FB}"/>
              </a:ext>
            </a:extLst>
          </p:cNvPr>
          <p:cNvSpPr txBox="1"/>
          <p:nvPr/>
        </p:nvSpPr>
        <p:spPr>
          <a:xfrm>
            <a:off x="3342440" y="1639982"/>
            <a:ext cx="5504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ПРАВА ТА ОБОВ’ЯЗКИ ВОДІЯ ТРАНСПОРТНОГО ЗАСОБУ: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08445B-58AF-415E-ABE8-F66B57347A56}"/>
              </a:ext>
            </a:extLst>
          </p:cNvPr>
          <p:cNvSpPr txBox="1"/>
          <p:nvPr/>
        </p:nvSpPr>
        <p:spPr>
          <a:xfrm>
            <a:off x="408373" y="6430963"/>
            <a:ext cx="4687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*ч.2 ст.16 ЗУ «Про дорожній рух»</a:t>
            </a:r>
          </a:p>
        </p:txBody>
      </p:sp>
    </p:spTree>
    <p:extLst>
      <p:ext uri="{BB962C8B-B14F-4D97-AF65-F5344CB8AC3E}">
        <p14:creationId xmlns:p14="http://schemas.microsoft.com/office/powerpoint/2010/main" val="3255280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 сполучна лінія 4">
            <a:extLst>
              <a:ext uri="{FF2B5EF4-FFF2-40B4-BE49-F238E27FC236}">
                <a16:creationId xmlns:a16="http://schemas.microsoft.com/office/drawing/2014/main" id="{19844FA0-9392-447E-8E59-BDC5274EC876}"/>
              </a:ext>
            </a:extLst>
          </p:cNvPr>
          <p:cNvCxnSpPr>
            <a:cxnSpLocks/>
          </p:cNvCxnSpPr>
          <p:nvPr/>
        </p:nvCxnSpPr>
        <p:spPr>
          <a:xfrm>
            <a:off x="275206" y="1251752"/>
            <a:ext cx="11638625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4" name="Графіка 13" descr="Поліція">
            <a:extLst>
              <a:ext uri="{FF2B5EF4-FFF2-40B4-BE49-F238E27FC236}">
                <a16:creationId xmlns:a16="http://schemas.microsoft.com/office/drawing/2014/main" id="{D3A2FA8F-95F2-41F9-89C9-0CD6F04145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99431" y="1367448"/>
            <a:ext cx="914400" cy="914400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8CD0AE77-A491-41E0-AA74-F363CDC5BB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403" y="33215"/>
            <a:ext cx="1334233" cy="1334233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pic>
        <p:nvPicPr>
          <p:cNvPr id="6" name="Графіка 5" descr="Таксі">
            <a:extLst>
              <a:ext uri="{FF2B5EF4-FFF2-40B4-BE49-F238E27FC236}">
                <a16:creationId xmlns:a16="http://schemas.microsoft.com/office/drawing/2014/main" id="{577874E2-5C21-423A-8946-B0C97C19F37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5206" y="1367448"/>
            <a:ext cx="914400" cy="914400"/>
          </a:xfrm>
          <a:prstGeom prst="rect">
            <a:avLst/>
          </a:prstGeom>
        </p:spPr>
      </p:pic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BE87BCBA-1328-4382-827E-269D5D4E85EB}"/>
              </a:ext>
            </a:extLst>
          </p:cNvPr>
          <p:cNvSpPr/>
          <p:nvPr/>
        </p:nvSpPr>
        <p:spPr>
          <a:xfrm>
            <a:off x="1278381" y="2351231"/>
            <a:ext cx="972105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Водій зобов'язаний:*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цивільно-правової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наземних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сертифікат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"Зелена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картка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"), </a:t>
            </a:r>
          </a:p>
          <a:p>
            <a:pPr marL="285750" indent="-285750">
              <a:buFontTx/>
              <a:buChar char="-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пред’явити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поліцейському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зафіксувати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містяться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посвідченні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реєстраційному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пред’явити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посвідчення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свідоцтво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договір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візуальній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страхового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паперовому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носії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свідоцтві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E93A72-DBA0-4B18-9F74-C3E4D46198FB}"/>
              </a:ext>
            </a:extLst>
          </p:cNvPr>
          <p:cNvSpPr txBox="1"/>
          <p:nvPr/>
        </p:nvSpPr>
        <p:spPr>
          <a:xfrm>
            <a:off x="3342440" y="1639982"/>
            <a:ext cx="5504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ПРАВА ТА ОБОВ’ЯЗКИ ВОДІЯ ТРАНСПОРТНОГО ЗАСОБУ: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A139C5-D46A-4D7D-8C45-21FEDDFC204F}"/>
              </a:ext>
            </a:extLst>
          </p:cNvPr>
          <p:cNvSpPr txBox="1"/>
          <p:nvPr/>
        </p:nvSpPr>
        <p:spPr>
          <a:xfrm>
            <a:off x="408373" y="6430963"/>
            <a:ext cx="4687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*ч.2 ст.16 ЗУ «Про дорожній рух»</a:t>
            </a:r>
          </a:p>
        </p:txBody>
      </p:sp>
    </p:spTree>
    <p:extLst>
      <p:ext uri="{BB962C8B-B14F-4D97-AF65-F5344CB8AC3E}">
        <p14:creationId xmlns:p14="http://schemas.microsoft.com/office/powerpoint/2010/main" val="3756360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 сполучна лінія 4">
            <a:extLst>
              <a:ext uri="{FF2B5EF4-FFF2-40B4-BE49-F238E27FC236}">
                <a16:creationId xmlns:a16="http://schemas.microsoft.com/office/drawing/2014/main" id="{19844FA0-9392-447E-8E59-BDC5274EC876}"/>
              </a:ext>
            </a:extLst>
          </p:cNvPr>
          <p:cNvCxnSpPr>
            <a:cxnSpLocks/>
          </p:cNvCxnSpPr>
          <p:nvPr/>
        </p:nvCxnSpPr>
        <p:spPr>
          <a:xfrm>
            <a:off x="275206" y="1251752"/>
            <a:ext cx="11638625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4" name="Графіка 13" descr="Поліція">
            <a:extLst>
              <a:ext uri="{FF2B5EF4-FFF2-40B4-BE49-F238E27FC236}">
                <a16:creationId xmlns:a16="http://schemas.microsoft.com/office/drawing/2014/main" id="{D3A2FA8F-95F2-41F9-89C9-0CD6F04145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99431" y="1367448"/>
            <a:ext cx="914400" cy="914400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8CD0AE77-A491-41E0-AA74-F363CDC5BB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403" y="33215"/>
            <a:ext cx="1334233" cy="1334233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pic>
        <p:nvPicPr>
          <p:cNvPr id="6" name="Графіка 5" descr="Таксі">
            <a:extLst>
              <a:ext uri="{FF2B5EF4-FFF2-40B4-BE49-F238E27FC236}">
                <a16:creationId xmlns:a16="http://schemas.microsoft.com/office/drawing/2014/main" id="{577874E2-5C21-423A-8946-B0C97C19F37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5206" y="1367448"/>
            <a:ext cx="914400" cy="914400"/>
          </a:xfrm>
          <a:prstGeom prst="rect">
            <a:avLst/>
          </a:prstGeom>
        </p:spPr>
      </p:pic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BE87BCBA-1328-4382-827E-269D5D4E85EB}"/>
              </a:ext>
            </a:extLst>
          </p:cNvPr>
          <p:cNvSpPr/>
          <p:nvPr/>
        </p:nvSpPr>
        <p:spPr>
          <a:xfrm>
            <a:off x="1278381" y="2806954"/>
            <a:ext cx="972105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Перевірка наявності чинних договорів обов’язкового страхування цивільно-правової відповідальності здійснюється:</a:t>
            </a:r>
          </a:p>
          <a:p>
            <a:pPr marL="342900" indent="-342900">
              <a:buAutoNum type="arabicPeriod"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відповідними підрозділами Національної поліції України під час здійснення регулювання дорожнього руху та здійснення контролю за дотриманням Правил дорожнього руху його учасниками та за правомірністю експлуатації транспортних засобів на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вулично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-дорожній мережі (у тому числі з використанням працюючих в автоматичному режимі спеціальних технічних засобів та в режимі фотозйомки, відеозапису), а також під час оформлення документів щодо порушення Правил дорожнього руху та оформлення матеріалів дорожньо-транспортної пригоди;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E93A72-DBA0-4B18-9F74-C3E4D46198FB}"/>
              </a:ext>
            </a:extLst>
          </p:cNvPr>
          <p:cNvSpPr txBox="1"/>
          <p:nvPr/>
        </p:nvSpPr>
        <p:spPr>
          <a:xfrm>
            <a:off x="1415985" y="1503153"/>
            <a:ext cx="9445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цивільно-правової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A139C5-D46A-4D7D-8C45-21FEDDFC204F}"/>
              </a:ext>
            </a:extLst>
          </p:cNvPr>
          <p:cNvSpPr txBox="1"/>
          <p:nvPr/>
        </p:nvSpPr>
        <p:spPr>
          <a:xfrm>
            <a:off x="408373" y="6430963"/>
            <a:ext cx="101027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*ч.1 ст.9 ЗУ «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цивільно-правової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власників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наземних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970162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 сполучна лінія 4">
            <a:extLst>
              <a:ext uri="{FF2B5EF4-FFF2-40B4-BE49-F238E27FC236}">
                <a16:creationId xmlns:a16="http://schemas.microsoft.com/office/drawing/2014/main" id="{19844FA0-9392-447E-8E59-BDC5274EC876}"/>
              </a:ext>
            </a:extLst>
          </p:cNvPr>
          <p:cNvCxnSpPr>
            <a:cxnSpLocks/>
          </p:cNvCxnSpPr>
          <p:nvPr/>
        </p:nvCxnSpPr>
        <p:spPr>
          <a:xfrm>
            <a:off x="275206" y="1251752"/>
            <a:ext cx="11638625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4" name="Графіка 13" descr="Поліція">
            <a:extLst>
              <a:ext uri="{FF2B5EF4-FFF2-40B4-BE49-F238E27FC236}">
                <a16:creationId xmlns:a16="http://schemas.microsoft.com/office/drawing/2014/main" id="{D3A2FA8F-95F2-41F9-89C9-0CD6F04145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99431" y="1367448"/>
            <a:ext cx="914400" cy="914400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8CD0AE77-A491-41E0-AA74-F363CDC5BB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403" y="33215"/>
            <a:ext cx="1334233" cy="1334233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pic>
        <p:nvPicPr>
          <p:cNvPr id="6" name="Графіка 5" descr="Таксі">
            <a:extLst>
              <a:ext uri="{FF2B5EF4-FFF2-40B4-BE49-F238E27FC236}">
                <a16:creationId xmlns:a16="http://schemas.microsoft.com/office/drawing/2014/main" id="{577874E2-5C21-423A-8946-B0C97C19F37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5206" y="1367448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7E93A72-DBA0-4B18-9F74-C3E4D46198FB}"/>
              </a:ext>
            </a:extLst>
          </p:cNvPr>
          <p:cNvSpPr txBox="1"/>
          <p:nvPr/>
        </p:nvSpPr>
        <p:spPr>
          <a:xfrm>
            <a:off x="1318331" y="1546960"/>
            <a:ext cx="95523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особою, яка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право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пред’явила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стосовно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A139C5-D46A-4D7D-8C45-21FEDDFC204F}"/>
              </a:ext>
            </a:extLst>
          </p:cNvPr>
          <p:cNvSpPr txBox="1"/>
          <p:nvPr/>
        </p:nvSpPr>
        <p:spPr>
          <a:xfrm>
            <a:off x="408372" y="6430963"/>
            <a:ext cx="5619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*ст.126 Кодексу України про адміністративні правопорушення</a:t>
            </a:r>
          </a:p>
        </p:txBody>
      </p:sp>
      <p:sp>
        <p:nvSpPr>
          <p:cNvPr id="9" name="Прямокутник: округлені кути 8">
            <a:extLst>
              <a:ext uri="{FF2B5EF4-FFF2-40B4-BE49-F238E27FC236}">
                <a16:creationId xmlns:a16="http://schemas.microsoft.com/office/drawing/2014/main" id="{0C32D15F-94BF-4EE7-95B5-A9CBA842479C}"/>
              </a:ext>
            </a:extLst>
          </p:cNvPr>
          <p:cNvSpPr/>
          <p:nvPr/>
        </p:nvSpPr>
        <p:spPr>
          <a:xfrm>
            <a:off x="286302" y="3428999"/>
            <a:ext cx="2064057" cy="14537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Немає при собі, або не пред’явив</a:t>
            </a:r>
          </a:p>
        </p:txBody>
      </p:sp>
      <p:sp>
        <p:nvSpPr>
          <p:cNvPr id="10" name="Прямокутник: округлені кути 9">
            <a:extLst>
              <a:ext uri="{FF2B5EF4-FFF2-40B4-BE49-F238E27FC236}">
                <a16:creationId xmlns:a16="http://schemas.microsoft.com/office/drawing/2014/main" id="{BBE0DD71-4D83-4347-A009-2B6F6FAC1186}"/>
              </a:ext>
            </a:extLst>
          </p:cNvPr>
          <p:cNvSpPr/>
          <p:nvPr/>
        </p:nvSpPr>
        <p:spPr>
          <a:xfrm>
            <a:off x="3281405" y="3428999"/>
            <a:ext cx="2064057" cy="14537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Немає права керування, або передача особі яка не має права керування</a:t>
            </a:r>
          </a:p>
        </p:txBody>
      </p:sp>
      <p:sp>
        <p:nvSpPr>
          <p:cNvPr id="11" name="Прямокутник: округлені кути 10">
            <a:extLst>
              <a:ext uri="{FF2B5EF4-FFF2-40B4-BE49-F238E27FC236}">
                <a16:creationId xmlns:a16="http://schemas.microsoft.com/office/drawing/2014/main" id="{079E8DD7-A368-4384-8D9D-6F9C724C0E68}"/>
              </a:ext>
            </a:extLst>
          </p:cNvPr>
          <p:cNvSpPr/>
          <p:nvPr/>
        </p:nvSpPr>
        <p:spPr>
          <a:xfrm>
            <a:off x="6276508" y="3429000"/>
            <a:ext cx="2064057" cy="1453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Обмеження в праві керування</a:t>
            </a:r>
          </a:p>
        </p:txBody>
      </p:sp>
      <p:sp>
        <p:nvSpPr>
          <p:cNvPr id="12" name="Прямокутник: округлені кути 11">
            <a:extLst>
              <a:ext uri="{FF2B5EF4-FFF2-40B4-BE49-F238E27FC236}">
                <a16:creationId xmlns:a16="http://schemas.microsoft.com/office/drawing/2014/main" id="{0FF409DD-2C66-45E3-B39D-9C90178EF151}"/>
              </a:ext>
            </a:extLst>
          </p:cNvPr>
          <p:cNvSpPr/>
          <p:nvPr/>
        </p:nvSpPr>
        <p:spPr>
          <a:xfrm>
            <a:off x="9463593" y="3404733"/>
            <a:ext cx="2064057" cy="14779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Позбавлений права керування</a:t>
            </a:r>
          </a:p>
        </p:txBody>
      </p:sp>
      <p:sp>
        <p:nvSpPr>
          <p:cNvPr id="3" name="Прямокутник 2">
            <a:extLst>
              <a:ext uri="{FF2B5EF4-FFF2-40B4-BE49-F238E27FC236}">
                <a16:creationId xmlns:a16="http://schemas.microsoft.com/office/drawing/2014/main" id="{E446D46E-F459-4196-BB87-FB98725897A9}"/>
              </a:ext>
            </a:extLst>
          </p:cNvPr>
          <p:cNvSpPr/>
          <p:nvPr/>
        </p:nvSpPr>
        <p:spPr>
          <a:xfrm>
            <a:off x="286302" y="5322415"/>
            <a:ext cx="2064057" cy="9143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Штраф</a:t>
            </a:r>
          </a:p>
          <a:p>
            <a:pPr algn="ctr"/>
            <a:r>
              <a:rPr lang="uk-UA" dirty="0"/>
              <a:t>425 грн.</a:t>
            </a:r>
          </a:p>
        </p:txBody>
      </p:sp>
      <p:sp>
        <p:nvSpPr>
          <p:cNvPr id="16" name="Прямокутник 15">
            <a:extLst>
              <a:ext uri="{FF2B5EF4-FFF2-40B4-BE49-F238E27FC236}">
                <a16:creationId xmlns:a16="http://schemas.microsoft.com/office/drawing/2014/main" id="{62187969-BC7C-400D-8D66-88CE78A63038}"/>
              </a:ext>
            </a:extLst>
          </p:cNvPr>
          <p:cNvSpPr/>
          <p:nvPr/>
        </p:nvSpPr>
        <p:spPr>
          <a:xfrm>
            <a:off x="3281404" y="5322415"/>
            <a:ext cx="2064057" cy="9143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Штраф </a:t>
            </a:r>
          </a:p>
          <a:p>
            <a:pPr algn="ctr"/>
            <a:r>
              <a:rPr lang="uk-UA" dirty="0"/>
              <a:t>3400 грн.</a:t>
            </a:r>
          </a:p>
        </p:txBody>
      </p:sp>
      <p:sp>
        <p:nvSpPr>
          <p:cNvPr id="17" name="Прямокутник 16">
            <a:extLst>
              <a:ext uri="{FF2B5EF4-FFF2-40B4-BE49-F238E27FC236}">
                <a16:creationId xmlns:a16="http://schemas.microsoft.com/office/drawing/2014/main" id="{6C948CC6-E7A7-4A4D-A9B7-3E053BB14541}"/>
              </a:ext>
            </a:extLst>
          </p:cNvPr>
          <p:cNvSpPr/>
          <p:nvPr/>
        </p:nvSpPr>
        <p:spPr>
          <a:xfrm>
            <a:off x="6322006" y="5322414"/>
            <a:ext cx="2064057" cy="9143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Позбавлення права керування </a:t>
            </a:r>
          </a:p>
          <a:p>
            <a:pPr algn="ctr"/>
            <a:r>
              <a:rPr lang="uk-UA" dirty="0"/>
              <a:t>від 3 до 6 міс.</a:t>
            </a:r>
          </a:p>
        </p:txBody>
      </p:sp>
      <p:sp>
        <p:nvSpPr>
          <p:cNvPr id="18" name="Прямокутник 17">
            <a:extLst>
              <a:ext uri="{FF2B5EF4-FFF2-40B4-BE49-F238E27FC236}">
                <a16:creationId xmlns:a16="http://schemas.microsoft.com/office/drawing/2014/main" id="{291A6B23-3AAA-4572-975C-CB2C60FEBB40}"/>
              </a:ext>
            </a:extLst>
          </p:cNvPr>
          <p:cNvSpPr/>
          <p:nvPr/>
        </p:nvSpPr>
        <p:spPr>
          <a:xfrm>
            <a:off x="9463593" y="5322413"/>
            <a:ext cx="2064057" cy="9143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Штраф </a:t>
            </a:r>
          </a:p>
          <a:p>
            <a:pPr algn="ctr"/>
            <a:r>
              <a:rPr lang="uk-UA" dirty="0"/>
              <a:t>20400 грн.</a:t>
            </a:r>
          </a:p>
        </p:txBody>
      </p:sp>
      <p:cxnSp>
        <p:nvCxnSpPr>
          <p:cNvPr id="13" name="Пряма зі стрілкою 12">
            <a:extLst>
              <a:ext uri="{FF2B5EF4-FFF2-40B4-BE49-F238E27FC236}">
                <a16:creationId xmlns:a16="http://schemas.microsoft.com/office/drawing/2014/main" id="{0A0298E4-E9E4-4C4D-9115-BE6F6C193942}"/>
              </a:ext>
            </a:extLst>
          </p:cNvPr>
          <p:cNvCxnSpPr>
            <a:stCxn id="7" idx="2"/>
          </p:cNvCxnSpPr>
          <p:nvPr/>
        </p:nvCxnSpPr>
        <p:spPr>
          <a:xfrm flipH="1">
            <a:off x="1526959" y="2470290"/>
            <a:ext cx="4567559" cy="934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 зі стрілкою 18">
            <a:extLst>
              <a:ext uri="{FF2B5EF4-FFF2-40B4-BE49-F238E27FC236}">
                <a16:creationId xmlns:a16="http://schemas.microsoft.com/office/drawing/2014/main" id="{E128CF14-68C3-47EF-AB5D-9ED811C1AA90}"/>
              </a:ext>
            </a:extLst>
          </p:cNvPr>
          <p:cNvCxnSpPr>
            <a:cxnSpLocks/>
            <a:stCxn id="7" idx="2"/>
            <a:endCxn id="10" idx="0"/>
          </p:cNvCxnSpPr>
          <p:nvPr/>
        </p:nvCxnSpPr>
        <p:spPr>
          <a:xfrm flipH="1">
            <a:off x="4313434" y="2470290"/>
            <a:ext cx="1781084" cy="9587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 зі стрілкою 21">
            <a:extLst>
              <a:ext uri="{FF2B5EF4-FFF2-40B4-BE49-F238E27FC236}">
                <a16:creationId xmlns:a16="http://schemas.microsoft.com/office/drawing/2014/main" id="{8C080CC3-1056-46C5-ABA2-00023680DCB1}"/>
              </a:ext>
            </a:extLst>
          </p:cNvPr>
          <p:cNvCxnSpPr>
            <a:cxnSpLocks/>
            <a:stCxn id="7" idx="2"/>
            <a:endCxn id="11" idx="0"/>
          </p:cNvCxnSpPr>
          <p:nvPr/>
        </p:nvCxnSpPr>
        <p:spPr>
          <a:xfrm>
            <a:off x="6094518" y="2470290"/>
            <a:ext cx="1214019" cy="9587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 зі стрілкою 24">
            <a:extLst>
              <a:ext uri="{FF2B5EF4-FFF2-40B4-BE49-F238E27FC236}">
                <a16:creationId xmlns:a16="http://schemas.microsoft.com/office/drawing/2014/main" id="{A6561E19-0CEF-4BBF-91C8-FDAC811D1F85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6094518" y="2470290"/>
            <a:ext cx="4283478" cy="934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 зі стрілкою 27">
            <a:extLst>
              <a:ext uri="{FF2B5EF4-FFF2-40B4-BE49-F238E27FC236}">
                <a16:creationId xmlns:a16="http://schemas.microsoft.com/office/drawing/2014/main" id="{1781CE8D-B513-43EE-83C4-C4AC4AD43409}"/>
              </a:ext>
            </a:extLst>
          </p:cNvPr>
          <p:cNvCxnSpPr>
            <a:cxnSpLocks/>
            <a:endCxn id="3" idx="0"/>
          </p:cNvCxnSpPr>
          <p:nvPr/>
        </p:nvCxnSpPr>
        <p:spPr>
          <a:xfrm>
            <a:off x="1318330" y="4443361"/>
            <a:ext cx="1" cy="8790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 зі стрілкою 29">
            <a:extLst>
              <a:ext uri="{FF2B5EF4-FFF2-40B4-BE49-F238E27FC236}">
                <a16:creationId xmlns:a16="http://schemas.microsoft.com/office/drawing/2014/main" id="{D718E589-7A55-48D0-8424-6CFE50A628AC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4313430" y="4882718"/>
            <a:ext cx="4" cy="434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 зі стрілкою 31">
            <a:extLst>
              <a:ext uri="{FF2B5EF4-FFF2-40B4-BE49-F238E27FC236}">
                <a16:creationId xmlns:a16="http://schemas.microsoft.com/office/drawing/2014/main" id="{4E743E5D-1706-427C-B1E4-262FEF3D0743}"/>
              </a:ext>
            </a:extLst>
          </p:cNvPr>
          <p:cNvCxnSpPr>
            <a:cxnSpLocks/>
            <a:stCxn id="12" idx="2"/>
            <a:endCxn id="18" idx="0"/>
          </p:cNvCxnSpPr>
          <p:nvPr/>
        </p:nvCxnSpPr>
        <p:spPr>
          <a:xfrm>
            <a:off x="10495622" y="4882706"/>
            <a:ext cx="0" cy="4397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 зі стрілкою 41">
            <a:extLst>
              <a:ext uri="{FF2B5EF4-FFF2-40B4-BE49-F238E27FC236}">
                <a16:creationId xmlns:a16="http://schemas.microsoft.com/office/drawing/2014/main" id="{E772B6B8-54AF-4E21-B239-A066358C8932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7308533" y="4882718"/>
            <a:ext cx="4" cy="4584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6366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 сполучна лінія 4">
            <a:extLst>
              <a:ext uri="{FF2B5EF4-FFF2-40B4-BE49-F238E27FC236}">
                <a16:creationId xmlns:a16="http://schemas.microsoft.com/office/drawing/2014/main" id="{19844FA0-9392-447E-8E59-BDC5274EC876}"/>
              </a:ext>
            </a:extLst>
          </p:cNvPr>
          <p:cNvCxnSpPr>
            <a:cxnSpLocks/>
          </p:cNvCxnSpPr>
          <p:nvPr/>
        </p:nvCxnSpPr>
        <p:spPr>
          <a:xfrm>
            <a:off x="275206" y="1251752"/>
            <a:ext cx="11638625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4" name="Графіка 13" descr="Поліція">
            <a:extLst>
              <a:ext uri="{FF2B5EF4-FFF2-40B4-BE49-F238E27FC236}">
                <a16:creationId xmlns:a16="http://schemas.microsoft.com/office/drawing/2014/main" id="{D3A2FA8F-95F2-41F9-89C9-0CD6F04145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99431" y="1367448"/>
            <a:ext cx="914400" cy="914400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8CD0AE77-A491-41E0-AA74-F363CDC5BB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403" y="33215"/>
            <a:ext cx="1334233" cy="1334233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pic>
        <p:nvPicPr>
          <p:cNvPr id="6" name="Графіка 5" descr="Таксі">
            <a:extLst>
              <a:ext uri="{FF2B5EF4-FFF2-40B4-BE49-F238E27FC236}">
                <a16:creationId xmlns:a16="http://schemas.microsoft.com/office/drawing/2014/main" id="{577874E2-5C21-423A-8946-B0C97C19F37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5206" y="1367448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7E93A72-DBA0-4B18-9F74-C3E4D46198FB}"/>
              </a:ext>
            </a:extLst>
          </p:cNvPr>
          <p:cNvSpPr txBox="1"/>
          <p:nvPr/>
        </p:nvSpPr>
        <p:spPr>
          <a:xfrm>
            <a:off x="2861934" y="1454694"/>
            <a:ext cx="6465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РАЗІ ПРИЧЕТНОСТІ ДО ДТП ВОДІЙ ЗОБОВ’ЯЗАНИЙ: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5ED3EF7-E0E4-4B3D-BC55-AB2537AF1A2E}"/>
              </a:ext>
            </a:extLst>
          </p:cNvPr>
          <p:cNvSpPr txBox="1"/>
          <p:nvPr/>
        </p:nvSpPr>
        <p:spPr>
          <a:xfrm>
            <a:off x="976542" y="2028211"/>
            <a:ext cx="1023595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2.10. У разі причетності до дорожньо-транспортної пригоди водій зобов'язаний:</a:t>
            </a:r>
          </a:p>
          <a:p>
            <a:pPr algn="ctr"/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негайно зупинити транспортний засіб і залишатися на місці пригоди;</a:t>
            </a:r>
          </a:p>
          <a:p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увімкнути аварійну сигналізацію і встановити знак аварійної зупинки відповідно до вимог </a:t>
            </a:r>
            <a:r>
              <a:rPr lang="uk-UA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пункту 9.10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цих Правил;</a:t>
            </a:r>
          </a:p>
          <a:p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не переміщати транспортний засіб і предмети, що мають причетність до пригоди;</a:t>
            </a:r>
          </a:p>
          <a:p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вжити можливих заходів для надання 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домедичної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допомоги потерпілим, викликати бригаду екстреної (швидкої) медичної допомоги, а в разі відсутності можливості вжити зазначених заходів звернутися по допомогу до присутніх і відправити потерпілих до закладу охорони здоров’я;</a:t>
            </a:r>
          </a:p>
          <a:p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ґ) у разі неможливості виконати дії, перелічені в </a:t>
            </a:r>
            <a:r>
              <a:rPr lang="uk-UA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підпункті "г" пункту 2.10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цих Правил, 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відвезти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потерпілого до найближчого лікувального закладу своїм транспортним засобом, попередньо зафіксувавши розташування слідів пригоди, а також положення транспортного засобу після його зупинки; у лікувальному закладі повідомити своє прізвище та номерний знак транспортного засобу (з пред'явленням посвідчення водія або іншого документа, який посвідчує особу, реєстраційного документа на транспортний засіб) і повернутися на місце пригоди;</a:t>
            </a:r>
          </a:p>
          <a:p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98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 сполучна лінія 4">
            <a:extLst>
              <a:ext uri="{FF2B5EF4-FFF2-40B4-BE49-F238E27FC236}">
                <a16:creationId xmlns:a16="http://schemas.microsoft.com/office/drawing/2014/main" id="{19844FA0-9392-447E-8E59-BDC5274EC876}"/>
              </a:ext>
            </a:extLst>
          </p:cNvPr>
          <p:cNvCxnSpPr>
            <a:cxnSpLocks/>
          </p:cNvCxnSpPr>
          <p:nvPr/>
        </p:nvCxnSpPr>
        <p:spPr>
          <a:xfrm>
            <a:off x="275206" y="1251752"/>
            <a:ext cx="11638625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4" name="Графіка 13" descr="Поліція">
            <a:extLst>
              <a:ext uri="{FF2B5EF4-FFF2-40B4-BE49-F238E27FC236}">
                <a16:creationId xmlns:a16="http://schemas.microsoft.com/office/drawing/2014/main" id="{D3A2FA8F-95F2-41F9-89C9-0CD6F04145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99431" y="1367448"/>
            <a:ext cx="914400" cy="914400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8CD0AE77-A491-41E0-AA74-F363CDC5BB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403" y="33215"/>
            <a:ext cx="1334233" cy="1334233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pic>
        <p:nvPicPr>
          <p:cNvPr id="6" name="Графіка 5" descr="Таксі">
            <a:extLst>
              <a:ext uri="{FF2B5EF4-FFF2-40B4-BE49-F238E27FC236}">
                <a16:creationId xmlns:a16="http://schemas.microsoft.com/office/drawing/2014/main" id="{577874E2-5C21-423A-8946-B0C97C19F37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5206" y="1367448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7E93A72-DBA0-4B18-9F74-C3E4D46198FB}"/>
              </a:ext>
            </a:extLst>
          </p:cNvPr>
          <p:cNvSpPr txBox="1"/>
          <p:nvPr/>
        </p:nvSpPr>
        <p:spPr>
          <a:xfrm>
            <a:off x="2861934" y="1454694"/>
            <a:ext cx="6465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РАЗІ ПРИЧЕТНОСТІ ДО ДТП ВОДІЙ ЗОБОВ’ЯЗАНИЙ: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5ED3EF7-E0E4-4B3D-BC55-AB2537AF1A2E}"/>
              </a:ext>
            </a:extLst>
          </p:cNvPr>
          <p:cNvSpPr txBox="1"/>
          <p:nvPr/>
        </p:nvSpPr>
        <p:spPr>
          <a:xfrm>
            <a:off x="976543" y="2667403"/>
            <a:ext cx="1023595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2.10. У разі причетності до дорожньо-транспортної пригоди водій зобов'язаний:</a:t>
            </a:r>
          </a:p>
          <a:p>
            <a:pPr algn="ctr"/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д) повідомити про дорожньо-транспортну пригоду орган чи уповноважений підрозділ Національної поліції, записати прізвища та адреси очевидців, чекати прибуття поліцейських;</a:t>
            </a:r>
          </a:p>
          <a:p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е) вжити всіх можливих заходів для збереження слідів пригоди, огородження їх та організувати об'їзд місця пригоди;</a:t>
            </a:r>
          </a:p>
          <a:p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є) до проведення медичного огляду не вживати без призначення медичного працівника алкоголю, наркотиків, а також лікарських препаратів, виготовлених на їх основі (крім тих, які входять до офіційно затвердженого складу аптечки).</a:t>
            </a:r>
          </a:p>
          <a:p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251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 сполучна лінія 4">
            <a:extLst>
              <a:ext uri="{FF2B5EF4-FFF2-40B4-BE49-F238E27FC236}">
                <a16:creationId xmlns:a16="http://schemas.microsoft.com/office/drawing/2014/main" id="{19844FA0-9392-447E-8E59-BDC5274EC876}"/>
              </a:ext>
            </a:extLst>
          </p:cNvPr>
          <p:cNvCxnSpPr>
            <a:cxnSpLocks/>
          </p:cNvCxnSpPr>
          <p:nvPr/>
        </p:nvCxnSpPr>
        <p:spPr>
          <a:xfrm>
            <a:off x="275206" y="1251752"/>
            <a:ext cx="11638625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4" name="Графіка 13" descr="Поліція">
            <a:extLst>
              <a:ext uri="{FF2B5EF4-FFF2-40B4-BE49-F238E27FC236}">
                <a16:creationId xmlns:a16="http://schemas.microsoft.com/office/drawing/2014/main" id="{D3A2FA8F-95F2-41F9-89C9-0CD6F04145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99431" y="1367448"/>
            <a:ext cx="914400" cy="914400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8CD0AE77-A491-41E0-AA74-F363CDC5BB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403" y="33215"/>
            <a:ext cx="1334233" cy="1334233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pic>
        <p:nvPicPr>
          <p:cNvPr id="6" name="Графіка 5" descr="Таксі">
            <a:extLst>
              <a:ext uri="{FF2B5EF4-FFF2-40B4-BE49-F238E27FC236}">
                <a16:creationId xmlns:a16="http://schemas.microsoft.com/office/drawing/2014/main" id="{577874E2-5C21-423A-8946-B0C97C19F37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5206" y="1367448"/>
            <a:ext cx="914400" cy="914400"/>
          </a:xfrm>
          <a:prstGeom prst="rect">
            <a:avLst/>
          </a:prstGeom>
        </p:spPr>
      </p:pic>
      <p:sp>
        <p:nvSpPr>
          <p:cNvPr id="2" name="Прямокутник: округлені кути 1">
            <a:extLst>
              <a:ext uri="{FF2B5EF4-FFF2-40B4-BE49-F238E27FC236}">
                <a16:creationId xmlns:a16="http://schemas.microsoft.com/office/drawing/2014/main" id="{DCB96567-20A4-46B7-99F1-55C8EA1FAEF0}"/>
              </a:ext>
            </a:extLst>
          </p:cNvPr>
          <p:cNvSpPr/>
          <p:nvPr/>
        </p:nvSpPr>
        <p:spPr>
          <a:xfrm>
            <a:off x="5051390" y="1385492"/>
            <a:ext cx="2064057" cy="780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ДТП</a:t>
            </a:r>
          </a:p>
        </p:txBody>
      </p:sp>
      <p:sp>
        <p:nvSpPr>
          <p:cNvPr id="7" name="Прямокутник: округлені кути 6">
            <a:extLst>
              <a:ext uri="{FF2B5EF4-FFF2-40B4-BE49-F238E27FC236}">
                <a16:creationId xmlns:a16="http://schemas.microsoft.com/office/drawing/2014/main" id="{7D82746E-EE9C-4E87-8CE8-F8EC6703F311}"/>
              </a:ext>
            </a:extLst>
          </p:cNvPr>
          <p:cNvSpPr/>
          <p:nvPr/>
        </p:nvSpPr>
        <p:spPr>
          <a:xfrm>
            <a:off x="613299" y="2508495"/>
            <a:ext cx="2281558" cy="10314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Без потерпілих</a:t>
            </a:r>
          </a:p>
        </p:txBody>
      </p:sp>
      <p:sp>
        <p:nvSpPr>
          <p:cNvPr id="8" name="Прямокутник: округлені кути 7">
            <a:extLst>
              <a:ext uri="{FF2B5EF4-FFF2-40B4-BE49-F238E27FC236}">
                <a16:creationId xmlns:a16="http://schemas.microsoft.com/office/drawing/2014/main" id="{19FCA54A-4CA8-4BAB-8E4A-A8BAF33D0AE0}"/>
              </a:ext>
            </a:extLst>
          </p:cNvPr>
          <p:cNvSpPr/>
          <p:nvPr/>
        </p:nvSpPr>
        <p:spPr>
          <a:xfrm>
            <a:off x="8626879" y="2585465"/>
            <a:ext cx="2372552" cy="10314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З потерпілими</a:t>
            </a:r>
          </a:p>
        </p:txBody>
      </p:sp>
      <p:sp>
        <p:nvSpPr>
          <p:cNvPr id="4" name="Блок-схема: підготовка 3">
            <a:extLst>
              <a:ext uri="{FF2B5EF4-FFF2-40B4-BE49-F238E27FC236}">
                <a16:creationId xmlns:a16="http://schemas.microsoft.com/office/drawing/2014/main" id="{D59C86F2-4019-4D74-8108-ED5AB7A916E2}"/>
              </a:ext>
            </a:extLst>
          </p:cNvPr>
          <p:cNvSpPr/>
          <p:nvPr/>
        </p:nvSpPr>
        <p:spPr>
          <a:xfrm>
            <a:off x="835236" y="3616916"/>
            <a:ext cx="3133080" cy="976539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Адміністративна відповідальність</a:t>
            </a:r>
          </a:p>
        </p:txBody>
      </p:sp>
      <p:sp>
        <p:nvSpPr>
          <p:cNvPr id="13" name="Блок-схема: підготовка 12">
            <a:extLst>
              <a:ext uri="{FF2B5EF4-FFF2-40B4-BE49-F238E27FC236}">
                <a16:creationId xmlns:a16="http://schemas.microsoft.com/office/drawing/2014/main" id="{15E0E58B-FBD8-4853-8A25-F67AEF30F938}"/>
              </a:ext>
            </a:extLst>
          </p:cNvPr>
          <p:cNvSpPr/>
          <p:nvPr/>
        </p:nvSpPr>
        <p:spPr>
          <a:xfrm>
            <a:off x="835236" y="4670419"/>
            <a:ext cx="3133069" cy="976539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Європротокол</a:t>
            </a:r>
          </a:p>
        </p:txBody>
      </p:sp>
      <p:sp>
        <p:nvSpPr>
          <p:cNvPr id="16" name="Блок-схема: підготовка 15">
            <a:extLst>
              <a:ext uri="{FF2B5EF4-FFF2-40B4-BE49-F238E27FC236}">
                <a16:creationId xmlns:a16="http://schemas.microsoft.com/office/drawing/2014/main" id="{A086FAB5-21FE-4356-BFB3-513CC3B10C11}"/>
              </a:ext>
            </a:extLst>
          </p:cNvPr>
          <p:cNvSpPr/>
          <p:nvPr/>
        </p:nvSpPr>
        <p:spPr>
          <a:xfrm>
            <a:off x="835237" y="5723922"/>
            <a:ext cx="3133068" cy="976539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Цивільно правові </a:t>
            </a:r>
          </a:p>
          <a:p>
            <a:pPr algn="ctr"/>
            <a:r>
              <a:rPr lang="uk-UA" dirty="0"/>
              <a:t>відносини</a:t>
            </a:r>
          </a:p>
        </p:txBody>
      </p:sp>
      <p:cxnSp>
        <p:nvCxnSpPr>
          <p:cNvPr id="12" name="Пряма зі стрілкою 11">
            <a:extLst>
              <a:ext uri="{FF2B5EF4-FFF2-40B4-BE49-F238E27FC236}">
                <a16:creationId xmlns:a16="http://schemas.microsoft.com/office/drawing/2014/main" id="{42417804-7609-4E1D-BDEE-FA90FE8746B5}"/>
              </a:ext>
            </a:extLst>
          </p:cNvPr>
          <p:cNvCxnSpPr>
            <a:cxnSpLocks/>
          </p:cNvCxnSpPr>
          <p:nvPr/>
        </p:nvCxnSpPr>
        <p:spPr>
          <a:xfrm flipH="1">
            <a:off x="2894857" y="2139518"/>
            <a:ext cx="2281558" cy="5326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 зі стрілкою 17">
            <a:extLst>
              <a:ext uri="{FF2B5EF4-FFF2-40B4-BE49-F238E27FC236}">
                <a16:creationId xmlns:a16="http://schemas.microsoft.com/office/drawing/2014/main" id="{620CA211-31AC-450F-80C4-DC7BE8844EC1}"/>
              </a:ext>
            </a:extLst>
          </p:cNvPr>
          <p:cNvCxnSpPr>
            <a:cxnSpLocks/>
          </p:cNvCxnSpPr>
          <p:nvPr/>
        </p:nvCxnSpPr>
        <p:spPr>
          <a:xfrm>
            <a:off x="7012622" y="2139518"/>
            <a:ext cx="1614257" cy="5326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 сполучна лінія 19">
            <a:extLst>
              <a:ext uri="{FF2B5EF4-FFF2-40B4-BE49-F238E27FC236}">
                <a16:creationId xmlns:a16="http://schemas.microsoft.com/office/drawing/2014/main" id="{979EA288-6463-4792-ADBC-96CF8012951F}"/>
              </a:ext>
            </a:extLst>
          </p:cNvPr>
          <p:cNvCxnSpPr/>
          <p:nvPr/>
        </p:nvCxnSpPr>
        <p:spPr>
          <a:xfrm>
            <a:off x="613299" y="3429000"/>
            <a:ext cx="0" cy="2783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 зі стрілкою 21">
            <a:extLst>
              <a:ext uri="{FF2B5EF4-FFF2-40B4-BE49-F238E27FC236}">
                <a16:creationId xmlns:a16="http://schemas.microsoft.com/office/drawing/2014/main" id="{742F923B-85F0-4CD3-9025-772CEB1AED87}"/>
              </a:ext>
            </a:extLst>
          </p:cNvPr>
          <p:cNvCxnSpPr>
            <a:cxnSpLocks/>
            <a:endCxn id="4" idx="1"/>
          </p:cNvCxnSpPr>
          <p:nvPr/>
        </p:nvCxnSpPr>
        <p:spPr>
          <a:xfrm>
            <a:off x="613299" y="4105185"/>
            <a:ext cx="22193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 зі стрілкою 22">
            <a:extLst>
              <a:ext uri="{FF2B5EF4-FFF2-40B4-BE49-F238E27FC236}">
                <a16:creationId xmlns:a16="http://schemas.microsoft.com/office/drawing/2014/main" id="{F742FC8B-7875-4C1A-A3EC-41F89A04D215}"/>
              </a:ext>
            </a:extLst>
          </p:cNvPr>
          <p:cNvCxnSpPr/>
          <p:nvPr/>
        </p:nvCxnSpPr>
        <p:spPr>
          <a:xfrm>
            <a:off x="613299" y="5156767"/>
            <a:ext cx="22193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 зі стрілкою 23">
            <a:extLst>
              <a:ext uri="{FF2B5EF4-FFF2-40B4-BE49-F238E27FC236}">
                <a16:creationId xmlns:a16="http://schemas.microsoft.com/office/drawing/2014/main" id="{05BCD077-C31E-4C33-81F8-CBD89B91BA1E}"/>
              </a:ext>
            </a:extLst>
          </p:cNvPr>
          <p:cNvCxnSpPr>
            <a:cxnSpLocks/>
          </p:cNvCxnSpPr>
          <p:nvPr/>
        </p:nvCxnSpPr>
        <p:spPr>
          <a:xfrm>
            <a:off x="613299" y="6210271"/>
            <a:ext cx="2389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4068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 сполучна лінія 4">
            <a:extLst>
              <a:ext uri="{FF2B5EF4-FFF2-40B4-BE49-F238E27FC236}">
                <a16:creationId xmlns:a16="http://schemas.microsoft.com/office/drawing/2014/main" id="{19844FA0-9392-447E-8E59-BDC5274EC876}"/>
              </a:ext>
            </a:extLst>
          </p:cNvPr>
          <p:cNvCxnSpPr>
            <a:cxnSpLocks/>
          </p:cNvCxnSpPr>
          <p:nvPr/>
        </p:nvCxnSpPr>
        <p:spPr>
          <a:xfrm>
            <a:off x="275206" y="1251752"/>
            <a:ext cx="11638625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4" name="Графіка 13" descr="Поліція">
            <a:extLst>
              <a:ext uri="{FF2B5EF4-FFF2-40B4-BE49-F238E27FC236}">
                <a16:creationId xmlns:a16="http://schemas.microsoft.com/office/drawing/2014/main" id="{D3A2FA8F-95F2-41F9-89C9-0CD6F04145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99431" y="1367448"/>
            <a:ext cx="914400" cy="914400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8CD0AE77-A491-41E0-AA74-F363CDC5BB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403" y="33215"/>
            <a:ext cx="1334233" cy="1334233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pic>
        <p:nvPicPr>
          <p:cNvPr id="6" name="Графіка 5" descr="Таксі">
            <a:extLst>
              <a:ext uri="{FF2B5EF4-FFF2-40B4-BE49-F238E27FC236}">
                <a16:creationId xmlns:a16="http://schemas.microsoft.com/office/drawing/2014/main" id="{577874E2-5C21-423A-8946-B0C97C19F37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5206" y="1367448"/>
            <a:ext cx="914400" cy="9144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B4FF083-F3C3-4F2D-8CFB-C2C2682EC940}"/>
              </a:ext>
            </a:extLst>
          </p:cNvPr>
          <p:cNvSpPr txBox="1"/>
          <p:nvPr/>
        </p:nvSpPr>
        <p:spPr>
          <a:xfrm>
            <a:off x="3675353" y="1455317"/>
            <a:ext cx="4838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АДМІНІСТРАТИВНА ВІДПОВІДАЛЬНІСТЬ ЗА ДТП: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C2D931-4EAC-438B-8E15-E50DE1D9D73A}"/>
              </a:ext>
            </a:extLst>
          </p:cNvPr>
          <p:cNvSpPr txBox="1"/>
          <p:nvPr/>
        </p:nvSpPr>
        <p:spPr>
          <a:xfrm>
            <a:off x="732406" y="2290107"/>
            <a:ext cx="1087514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Стаття 124. Порушення правил дорожнього руху, що спричинило пошкодження транспортних засобів, вантажу, автомобільних доріг, вулиць, залізничних переїздів, дорожніх споруд чи іншого майна</a:t>
            </a:r>
          </a:p>
          <a:p>
            <a:endParaRPr lang="uk-UA" dirty="0"/>
          </a:p>
          <a:p>
            <a:r>
              <a:rPr lang="uk-UA" dirty="0"/>
              <a:t>Порушення учасниками дорожнього руху правил дорожнього руху, що спричинило пошкодження транспортних засобів, вантажу, автомобільних доріг, вулиць, залізничних переїздів, дорожніх споруд чи іншого майна, -</a:t>
            </a:r>
          </a:p>
          <a:p>
            <a:r>
              <a:rPr lang="uk-UA" dirty="0"/>
              <a:t>тягне за собою накладення штрафу в розмірі п’ятдесяти неоподатковуваних мінімумів доходів громадян або позбавлення права керування транспортними засобами на строк від шести місяців до одного року.</a:t>
            </a:r>
          </a:p>
          <a:p>
            <a:endParaRPr lang="uk-UA" dirty="0"/>
          </a:p>
        </p:txBody>
      </p:sp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887098E1-820E-4399-A508-B9A2BEF39872}"/>
              </a:ext>
            </a:extLst>
          </p:cNvPr>
          <p:cNvSpPr/>
          <p:nvPr/>
        </p:nvSpPr>
        <p:spPr>
          <a:xfrm>
            <a:off x="630314" y="5402683"/>
            <a:ext cx="1420427" cy="8345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ДТП</a:t>
            </a:r>
          </a:p>
        </p:txBody>
      </p:sp>
      <p:sp>
        <p:nvSpPr>
          <p:cNvPr id="9" name="Прямокутник 8">
            <a:extLst>
              <a:ext uri="{FF2B5EF4-FFF2-40B4-BE49-F238E27FC236}">
                <a16:creationId xmlns:a16="http://schemas.microsoft.com/office/drawing/2014/main" id="{189BE497-0BA6-4A2B-A21F-05E6861D47F2}"/>
              </a:ext>
            </a:extLst>
          </p:cNvPr>
          <p:cNvSpPr/>
          <p:nvPr/>
        </p:nvSpPr>
        <p:spPr>
          <a:xfrm>
            <a:off x="3157306" y="5402683"/>
            <a:ext cx="1703034" cy="8345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ОФОРМЛЕННЯ ПОЛІЦІЄЮ</a:t>
            </a:r>
          </a:p>
        </p:txBody>
      </p:sp>
      <p:sp>
        <p:nvSpPr>
          <p:cNvPr id="10" name="Прямокутник 9">
            <a:extLst>
              <a:ext uri="{FF2B5EF4-FFF2-40B4-BE49-F238E27FC236}">
                <a16:creationId xmlns:a16="http://schemas.microsoft.com/office/drawing/2014/main" id="{74E92709-6A02-4A97-9444-5EFCAA3650B6}"/>
              </a:ext>
            </a:extLst>
          </p:cNvPr>
          <p:cNvSpPr/>
          <p:nvPr/>
        </p:nvSpPr>
        <p:spPr>
          <a:xfrm>
            <a:off x="6346425" y="5402683"/>
            <a:ext cx="1703034" cy="8345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РІШЕННЯ СУДУ </a:t>
            </a:r>
          </a:p>
        </p:txBody>
      </p:sp>
      <p:sp>
        <p:nvSpPr>
          <p:cNvPr id="11" name="Прямокутник 10">
            <a:extLst>
              <a:ext uri="{FF2B5EF4-FFF2-40B4-BE49-F238E27FC236}">
                <a16:creationId xmlns:a16="http://schemas.microsoft.com/office/drawing/2014/main" id="{8229C74D-BF43-48C4-BE9B-8486DA7E41CC}"/>
              </a:ext>
            </a:extLst>
          </p:cNvPr>
          <p:cNvSpPr/>
          <p:nvPr/>
        </p:nvSpPr>
        <p:spPr>
          <a:xfrm>
            <a:off x="9318596" y="5402683"/>
            <a:ext cx="2138035" cy="8345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САНКЦІЯ /</a:t>
            </a:r>
          </a:p>
          <a:p>
            <a:pPr algn="ctr"/>
            <a:r>
              <a:rPr lang="uk-UA" dirty="0"/>
              <a:t>ВІДШКОДУВАННЯ</a:t>
            </a:r>
          </a:p>
        </p:txBody>
      </p:sp>
      <p:sp>
        <p:nvSpPr>
          <p:cNvPr id="7" name="Стрілка: вправо 6">
            <a:extLst>
              <a:ext uri="{FF2B5EF4-FFF2-40B4-BE49-F238E27FC236}">
                <a16:creationId xmlns:a16="http://schemas.microsoft.com/office/drawing/2014/main" id="{5F4002B2-7119-49AD-AA04-87CEAF39D934}"/>
              </a:ext>
            </a:extLst>
          </p:cNvPr>
          <p:cNvSpPr/>
          <p:nvPr/>
        </p:nvSpPr>
        <p:spPr>
          <a:xfrm>
            <a:off x="2050741" y="5707053"/>
            <a:ext cx="1106565" cy="225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Стрілка: вправо 12">
            <a:extLst>
              <a:ext uri="{FF2B5EF4-FFF2-40B4-BE49-F238E27FC236}">
                <a16:creationId xmlns:a16="http://schemas.microsoft.com/office/drawing/2014/main" id="{41A24876-7BC2-41AA-B95D-13E8E613F34A}"/>
              </a:ext>
            </a:extLst>
          </p:cNvPr>
          <p:cNvSpPr/>
          <p:nvPr/>
        </p:nvSpPr>
        <p:spPr>
          <a:xfrm>
            <a:off x="4860340" y="5695621"/>
            <a:ext cx="1486085" cy="225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Стрілка: вправо 15">
            <a:extLst>
              <a:ext uri="{FF2B5EF4-FFF2-40B4-BE49-F238E27FC236}">
                <a16:creationId xmlns:a16="http://schemas.microsoft.com/office/drawing/2014/main" id="{C810143C-1AF2-4F75-A8F5-630D1F2DA3CF}"/>
              </a:ext>
            </a:extLst>
          </p:cNvPr>
          <p:cNvSpPr/>
          <p:nvPr/>
        </p:nvSpPr>
        <p:spPr>
          <a:xfrm>
            <a:off x="8049459" y="5667724"/>
            <a:ext cx="1269137" cy="225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43483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1042</Words>
  <Application>Microsoft Office PowerPoint</Application>
  <PresentationFormat>Широкий екран</PresentationFormat>
  <Paragraphs>175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Володимир Лисак</dc:creator>
  <cp:lastModifiedBy>Володимир Лисак</cp:lastModifiedBy>
  <cp:revision>36</cp:revision>
  <dcterms:created xsi:type="dcterms:W3CDTF">2025-02-05T14:48:36Z</dcterms:created>
  <dcterms:modified xsi:type="dcterms:W3CDTF">2025-05-13T10:10:07Z</dcterms:modified>
</cp:coreProperties>
</file>