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9" r:id="rId9"/>
    <p:sldId id="271" r:id="rId10"/>
    <p:sldId id="352" r:id="rId11"/>
    <p:sldId id="342" r:id="rId12"/>
    <p:sldId id="272" r:id="rId13"/>
    <p:sldId id="274" r:id="rId14"/>
    <p:sldId id="277" r:id="rId15"/>
    <p:sldId id="278" r:id="rId16"/>
    <p:sldId id="279" r:id="rId17"/>
    <p:sldId id="280" r:id="rId18"/>
    <p:sldId id="283" r:id="rId19"/>
    <p:sldId id="284" r:id="rId20"/>
    <p:sldId id="353" r:id="rId21"/>
    <p:sldId id="287" r:id="rId22"/>
    <p:sldId id="289" r:id="rId23"/>
    <p:sldId id="290" r:id="rId24"/>
    <p:sldId id="355" r:id="rId25"/>
    <p:sldId id="296" r:id="rId26"/>
    <p:sldId id="357" r:id="rId27"/>
    <p:sldId id="358" r:id="rId28"/>
    <p:sldId id="359" r:id="rId29"/>
    <p:sldId id="360" r:id="rId30"/>
    <p:sldId id="301" r:id="rId31"/>
    <p:sldId id="361" r:id="rId32"/>
    <p:sldId id="362" r:id="rId33"/>
    <p:sldId id="363" r:id="rId34"/>
    <p:sldId id="305" r:id="rId35"/>
    <p:sldId id="306" r:id="rId36"/>
    <p:sldId id="307" r:id="rId37"/>
    <p:sldId id="308" r:id="rId38"/>
    <p:sldId id="310" r:id="rId39"/>
    <p:sldId id="312" r:id="rId40"/>
    <p:sldId id="311" r:id="rId41"/>
    <p:sldId id="364" r:id="rId42"/>
    <p:sldId id="316" r:id="rId43"/>
    <p:sldId id="319" r:id="rId44"/>
    <p:sldId id="320" r:id="rId45"/>
    <p:sldId id="330" r:id="rId46"/>
    <p:sldId id="328" r:id="rId47"/>
    <p:sldId id="365" r:id="rId48"/>
    <p:sldId id="335" r:id="rId49"/>
    <p:sldId id="347" r:id="rId50"/>
    <p:sldId id="276" r:id="rId5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598" autoAdjust="0"/>
  </p:normalViewPr>
  <p:slideViewPr>
    <p:cSldViewPr snapToGrid="0" showGuides="1">
      <p:cViewPr varScale="1">
        <p:scale>
          <a:sx n="93" d="100"/>
          <a:sy n="93" d="100"/>
        </p:scale>
        <p:origin x="127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796400" cy="17964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D184A-FF57-459F-A8D5-0687BC31844D}" type="datetimeFigureOut">
              <a:rPr lang="ru-UA" smtClean="0"/>
              <a:t>05/08/2025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ECCCA-4650-4D04-9D06-D1984C0043D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58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ECCCA-4650-4D04-9D06-D1984C0043D2}" type="slidenum">
              <a:rPr lang="ru-UA" smtClean="0"/>
              <a:t>30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714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ECCCA-4650-4D04-9D06-D1984C0043D2}" type="slidenum">
              <a:rPr lang="ru-UA" smtClean="0"/>
              <a:t>39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1073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ECCCA-4650-4D04-9D06-D1984C0043D2}" type="slidenum">
              <a:rPr lang="ru-UA" smtClean="0"/>
              <a:t>40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080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0C513-7D37-A0E2-935E-A28D64830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3FB2CAB-6F0F-5A8E-54F0-1B70F0CC50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2601F06-E26D-FA59-02EF-8118A2E71F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3B6591-3844-2995-846E-299505A690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ECCCA-4650-4D04-9D06-D1984C0043D2}" type="slidenum">
              <a:rPr lang="ru-UA" smtClean="0"/>
              <a:t>41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734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ECCCA-4650-4D04-9D06-D1984C0043D2}" type="slidenum">
              <a:rPr lang="ru-UA" smtClean="0"/>
              <a:t>42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31053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ECCCA-4650-4D04-9D06-D1984C0043D2}" type="slidenum">
              <a:rPr lang="ru-UA" smtClean="0"/>
              <a:t>43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4064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ECCCA-4650-4D04-9D06-D1984C0043D2}" type="slidenum">
              <a:rPr lang="ru-UA" smtClean="0"/>
              <a:t>44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363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ECCCA-4650-4D04-9D06-D1984C0043D2}" type="slidenum">
              <a:rPr lang="ru-UA" smtClean="0"/>
              <a:t>45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14530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ECCCA-4650-4D04-9D06-D1984C0043D2}" type="slidenum">
              <a:rPr lang="ru-UA" smtClean="0"/>
              <a:t>46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1096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3DFE7-7775-CE0E-1A9C-1A58C950E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D7710A6-EDF7-45A2-4422-12310051DE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AF47C33-D7D2-21FC-94E1-A31FF93203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00CBA4-4076-990C-341E-E091683896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ECCCA-4650-4D04-9D06-D1984C0043D2}" type="slidenum">
              <a:rPr lang="ru-UA" smtClean="0"/>
              <a:t>47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898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ECCCA-4650-4D04-9D06-D1984C0043D2}" type="slidenum">
              <a:rPr lang="ru-UA" smtClean="0"/>
              <a:t>48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4592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6B27B-F965-297B-8311-837086223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5ABFA5E-CD38-4168-1B2D-5D6B322E16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23C08BB-002F-EF48-2304-77A62B533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0E2C71-E92B-7B57-F18B-E7CF8B952A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ECCCA-4650-4D04-9D06-D1984C0043D2}" type="slidenum">
              <a:rPr lang="ru-UA" smtClean="0"/>
              <a:t>31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1747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ECCCA-4650-4D04-9D06-D1984C0043D2}" type="slidenum">
              <a:rPr lang="ru-UA" smtClean="0"/>
              <a:t>49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7130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C41A0-DF0A-6E86-7122-CE9BF8AC1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49EF858-2929-21C8-A431-5AAC467027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F0D14A8-6AD3-6818-A802-2FCF9666EF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9D1D9C-2B6E-1FBA-1026-D8666E121E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ECCCA-4650-4D04-9D06-D1984C0043D2}" type="slidenum">
              <a:rPr lang="ru-UA" smtClean="0"/>
              <a:t>32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2482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413F8-23A2-F45F-A301-DD68E5C89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6D4A791-6693-075D-C81B-6F35ACA7C2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B98AD51-5FC2-FFCE-BB85-CF6D81E5D7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586888-A3F9-1B1B-9F3D-308D1B302E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ECCCA-4650-4D04-9D06-D1984C0043D2}" type="slidenum">
              <a:rPr lang="ru-UA" smtClean="0"/>
              <a:t>33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1856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ECCCA-4650-4D04-9D06-D1984C0043D2}" type="slidenum">
              <a:rPr lang="ru-UA" smtClean="0"/>
              <a:t>34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4968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ECCCA-4650-4D04-9D06-D1984C0043D2}" type="slidenum">
              <a:rPr lang="ru-UA" smtClean="0"/>
              <a:t>35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0601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ECCCA-4650-4D04-9D06-D1984C0043D2}" type="slidenum">
              <a:rPr lang="ru-UA" smtClean="0"/>
              <a:t>36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0878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ECCCA-4650-4D04-9D06-D1984C0043D2}" type="slidenum">
              <a:rPr lang="ru-UA" smtClean="0"/>
              <a:t>37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1690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ECCCA-4650-4D04-9D06-D1984C0043D2}" type="slidenum">
              <a:rPr lang="ru-UA" smtClean="0"/>
              <a:t>38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2896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E0C8-2758-48A3-B127-A604B7142641}" type="datetime1">
              <a:rPr lang="ru-RU" smtClean="0"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‹№›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0"/>
          <a:stretch/>
        </p:blipFill>
        <p:spPr>
          <a:xfrm>
            <a:off x="2240281" y="0"/>
            <a:ext cx="99822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5835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0" y="361925"/>
            <a:ext cx="2503300" cy="470545"/>
          </a:xfrm>
          <a:prstGeom prst="rect">
            <a:avLst/>
          </a:prstGeom>
        </p:spPr>
      </p:pic>
      <p:sp>
        <p:nvSpPr>
          <p:cNvPr id="12" name="Прямоугольник с двумя скругленными противолежащими углами 11"/>
          <p:cNvSpPr/>
          <p:nvPr userDrawn="1"/>
        </p:nvSpPr>
        <p:spPr>
          <a:xfrm>
            <a:off x="1222771" y="2209960"/>
            <a:ext cx="45719" cy="221995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B1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39241" y="2126139"/>
            <a:ext cx="6614159" cy="2387600"/>
          </a:xfrm>
        </p:spPr>
        <p:txBody>
          <a:bodyPr anchor="ctr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НАЗВА</a:t>
            </a:r>
            <a:br>
              <a:rPr lang="uk-UA" dirty="0"/>
            </a:br>
            <a:r>
              <a:rPr lang="uk-UA" dirty="0"/>
              <a:t>ЗАГОЛОВКУ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85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1F3B-8D13-4798-95C3-85B087B7DA6A}" type="datetime1">
              <a:rPr lang="ru-RU" smtClean="0"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4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95E9-BADA-4576-9920-8972DB2BCF0C}" type="datetime1">
              <a:rPr lang="ru-RU" smtClean="0"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07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944D-D4A9-4FC6-9C04-EECEC205ACC0}" type="datetime1">
              <a:rPr lang="ru-RU" smtClean="0"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‹№›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3624" b="-8412"/>
          <a:stretch/>
        </p:blipFill>
        <p:spPr>
          <a:xfrm>
            <a:off x="285850" y="46842"/>
            <a:ext cx="605401" cy="46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9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58BD-5B94-4432-A5BC-F73B40FC37DF}" type="datetime1">
              <a:rPr lang="ru-RU" smtClean="0"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287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EDF4-DB81-4C28-9A1C-42866A56D13A}" type="datetime1">
              <a:rPr lang="ru-RU" smtClean="0"/>
              <a:t>08.05.2025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8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27BB-66AE-430A-B059-59FDBA16D41F}" type="datetime1">
              <a:rPr lang="ru-RU" smtClean="0"/>
              <a:t>08.05.2025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20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C57B-7840-4BEE-B258-F2AB1E333B69}" type="datetime1">
              <a:rPr lang="ru-RU" smtClean="0"/>
              <a:t>08.05.2025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27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5E71-F0B5-4C6C-B1C9-260F8B60972D}" type="datetime1">
              <a:rPr lang="ru-RU" smtClean="0"/>
              <a:t>08.05.2025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78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F696-E010-4188-8CCB-730D61A883CD}" type="datetime1">
              <a:rPr lang="ru-RU" smtClean="0"/>
              <a:t>08.05.2025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79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CF35-1442-4422-8A9F-F86CA35EE825}" type="datetime1">
              <a:rPr lang="ru-RU" smtClean="0"/>
              <a:t>08.05.2025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88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F5E8C-F5DE-4367-9F06-CEF5F103B7A5}" type="datetime1">
              <a:rPr lang="ru-RU" smtClean="0"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35200-CF5D-4879-A59F-4388583AE84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54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0D903220-9B6B-70B7-0FAA-E1493D43AB73}"/>
              </a:ext>
            </a:extLst>
          </p:cNvPr>
          <p:cNvSpPr>
            <a:spLocks noGrp="1" noRot="1" noChangeArrowheads="1"/>
          </p:cNvSpPr>
          <p:nvPr>
            <p:ph type="ctrTitle"/>
          </p:nvPr>
        </p:nvSpPr>
        <p:spPr>
          <a:xfrm>
            <a:off x="1335689" y="2711589"/>
            <a:ext cx="6613525" cy="2387600"/>
          </a:xfrm>
        </p:spPr>
        <p:txBody>
          <a:bodyPr rtlCol="0">
            <a:noAutofit/>
          </a:bodyPr>
          <a:lstStyle/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uk-UA" altLang="ru-RU" sz="1200" b="1" dirty="0"/>
          </a:p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uk-UA" altLang="ru-RU" sz="1200" b="1" dirty="0"/>
          </a:p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uk-UA" altLang="ru-RU" sz="2800" dirty="0"/>
              <a:t>Правові основи обов'язкового страхування цивільно-правової відповідальності власників наземних транспортних засобів</a:t>
            </a:r>
          </a:p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uk-UA" altLang="ru-RU" sz="4800" dirty="0"/>
          </a:p>
          <a:p>
            <a:pPr indent="-182880" algn="ctr">
              <a:buClr>
                <a:schemeClr val="accent6">
                  <a:lumMod val="75000"/>
                </a:schemeClr>
              </a:buClr>
              <a:defRPr/>
            </a:pPr>
            <a:r>
              <a:rPr lang="uk-UA" altLang="ru-RU" sz="1600" i="1" dirty="0"/>
              <a:t>РОМЕНСЬКИЙ Роман Юрійович</a:t>
            </a:r>
            <a:br>
              <a:rPr lang="uk-UA" altLang="ru-RU" sz="1600" i="1" dirty="0"/>
            </a:br>
            <a:r>
              <a:rPr lang="uk-UA" altLang="ru-RU" sz="1600" i="1" dirty="0"/>
              <a:t>начальник Юридичного управління  МТСБУ</a:t>
            </a:r>
          </a:p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uk-UA" altLang="ru-RU" sz="1400" i="1" dirty="0"/>
              <a:t>2025</a:t>
            </a:r>
            <a:endParaRPr lang="ru-RU" alt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175523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1A6B4-9C19-E6B6-86D8-2BB86279F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3A3DC30-DAB2-7FEA-D63A-99CAFBEB6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1" y="685800"/>
            <a:ext cx="10677938" cy="5374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/>
              <a:t>Особливості страхування окремих категорій громадян України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F609A4B-1394-810B-9A20-0132D947FCF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199" y="148393"/>
            <a:ext cx="10515600" cy="537407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marL="0" indent="0" eaLnBrk="1" hangingPunct="1">
              <a:buFont typeface="Georgia" panose="02040502050405020303" pitchFamily="18" charset="0"/>
              <a:buNone/>
              <a:defRPr/>
            </a:pPr>
            <a:r>
              <a:rPr lang="uk-UA" altLang="ru-RU" sz="2400" dirty="0">
                <a:solidFill>
                  <a:schemeClr val="bg1"/>
                </a:solidFill>
                <a:effectLst/>
              </a:rPr>
              <a:t>РОЗДІЛ ІІ. </a:t>
            </a:r>
            <a:r>
              <a:rPr lang="uk-UA" sz="2400" dirty="0">
                <a:solidFill>
                  <a:schemeClr val="bg1"/>
                </a:solidFill>
                <a:effectLst/>
              </a:rPr>
              <a:t>УКЛАДЕННЯ ДОГОВОРІВ (</a:t>
            </a:r>
            <a:r>
              <a:rPr lang="uk-UA" sz="2400" dirty="0" err="1">
                <a:solidFill>
                  <a:schemeClr val="bg1"/>
                </a:solidFill>
                <a:effectLst/>
              </a:rPr>
              <a:t>ст.ст</a:t>
            </a:r>
            <a:r>
              <a:rPr lang="uk-UA" sz="2400" dirty="0">
                <a:solidFill>
                  <a:schemeClr val="bg1"/>
                </a:solidFill>
                <a:effectLst/>
              </a:rPr>
              <a:t>. 6 -17)</a:t>
            </a:r>
            <a:br>
              <a:rPr lang="ru-UA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240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BDB9BBEB-E483-BB40-A12B-8F64FD502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325991"/>
              </p:ext>
            </p:extLst>
          </p:nvPr>
        </p:nvGraphicFramePr>
        <p:xfrm>
          <a:off x="672662" y="1570383"/>
          <a:ext cx="11025694" cy="4356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25694">
                  <a:extLst>
                    <a:ext uri="{9D8B030D-6E8A-4147-A177-3AD203B41FA5}">
                      <a16:colId xmlns:a16="http://schemas.microsoft.com/office/drawing/2014/main" val="4006415340"/>
                    </a:ext>
                  </a:extLst>
                </a:gridCol>
              </a:tblGrid>
              <a:tr h="2599321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uk-UA" sz="2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транспортний засіб має робочий об'єм двигуна до 2500 сантиметрів кубічних або потужність електродвигуна до 100 кіловат включно;</a:t>
                      </a:r>
                    </a:p>
                    <a:p>
                      <a:pPr marL="0" indent="0" algn="just">
                        <a:buNone/>
                      </a:pPr>
                      <a:endParaRPr lang="uk-UA" sz="2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uk-UA" sz="2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усі зазначені категорії громадян України мають право на укладення 1 внутрішнього договору страхування за 50% від вартості та за умови, що використання забезпеченого транспортного засобу здійснюватиметься без мети надання платних послуг з перевезення пасажирів та/або вантажу;</a:t>
                      </a:r>
                    </a:p>
                    <a:p>
                      <a:pPr algn="just"/>
                      <a:endParaRPr lang="uk-UA" sz="2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uk-UA" sz="2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КМУ має встановити порядок компенсації страховикам такої знижки;</a:t>
                      </a:r>
                    </a:p>
                    <a:p>
                      <a:pPr algn="just"/>
                      <a:endParaRPr lang="uk-UA" sz="2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uk-UA" sz="2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 КМУ має право розширювати перелік категорій громадян України.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2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6" marR="67016" marT="0" marB="0"/>
                </a:tc>
                <a:extLst>
                  <a:ext uri="{0D108BD9-81ED-4DB2-BD59-A6C34878D82A}">
                    <a16:rowId xmlns:a16="http://schemas.microsoft.com/office/drawing/2014/main" val="1644454293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24E26FE-1155-CF78-D106-975056FEC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411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B412F2F-8A0E-E593-AAFE-8A54294A8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738" y="707038"/>
            <a:ext cx="11718524" cy="679310"/>
          </a:xfrm>
        </p:spPr>
        <p:txBody>
          <a:bodyPr>
            <a:normAutofit lnSpcReduction="10000"/>
          </a:bodyPr>
          <a:lstStyle/>
          <a:p>
            <a:pPr marL="137160" indent="0" algn="ctr">
              <a:spcBef>
                <a:spcPts val="0"/>
              </a:spcBef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sz="2400" b="1" dirty="0"/>
              <a:t>Страхові суми на території </a:t>
            </a:r>
          </a:p>
          <a:p>
            <a:pPr marL="13716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 1 січня року, що настає через п’ять років після вступу України до Європейського Союзу</a:t>
            </a:r>
            <a:endParaRPr lang="ru-RU" sz="2000" b="1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7C76A74-AEDE-4976-4B09-34D5D00A678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220717"/>
            <a:ext cx="10515600" cy="486321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marL="0" indent="0" eaLnBrk="1" hangingPunct="1">
              <a:buFont typeface="Georgia" panose="02040502050405020303" pitchFamily="18" charset="0"/>
              <a:buNone/>
              <a:defRPr/>
            </a:pPr>
            <a:r>
              <a:rPr lang="uk-UA" altLang="ru-RU" sz="2400" dirty="0">
                <a:solidFill>
                  <a:schemeClr val="bg1"/>
                </a:solidFill>
                <a:effectLst/>
              </a:rPr>
              <a:t>РОЗДІЛ ІІ. </a:t>
            </a:r>
            <a:r>
              <a:rPr lang="uk-UA" sz="2400" dirty="0">
                <a:solidFill>
                  <a:schemeClr val="bg1"/>
                </a:solidFill>
                <a:effectLst/>
              </a:rPr>
              <a:t>УКЛАДЕННЯ ДОГОВОРІВ (</a:t>
            </a:r>
            <a:r>
              <a:rPr lang="uk-UA" sz="2400" dirty="0" err="1">
                <a:solidFill>
                  <a:schemeClr val="bg1"/>
                </a:solidFill>
                <a:effectLst/>
              </a:rPr>
              <a:t>ст.ст</a:t>
            </a:r>
            <a:r>
              <a:rPr lang="uk-UA" sz="2400" dirty="0">
                <a:solidFill>
                  <a:schemeClr val="bg1"/>
                </a:solidFill>
                <a:effectLst/>
              </a:rPr>
              <a:t>. 6 -17)</a:t>
            </a:r>
            <a:br>
              <a:rPr lang="ru-UA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240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81BDF99-1932-4C69-78F0-F7FBFC0C4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112960"/>
              </p:ext>
            </p:extLst>
          </p:nvPr>
        </p:nvGraphicFramePr>
        <p:xfrm>
          <a:off x="571061" y="1386348"/>
          <a:ext cx="11187800" cy="263318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825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5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5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409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шкоду, заподіяну життю та здоров’ю </a:t>
                      </a:r>
                      <a:endParaRPr lang="ru-UA" sz="3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шкоду, заподіяну майну</a:t>
                      </a:r>
                      <a:endParaRPr lang="ru-UA" sz="3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потерпілого</a:t>
                      </a:r>
                      <a:endParaRPr lang="ru-UA" sz="3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(млн. євро)</a:t>
                      </a:r>
                      <a:endParaRPr lang="ru-UA" sz="3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випадок</a:t>
                      </a:r>
                      <a:endParaRPr lang="ru-UA" sz="3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(млн. євро)</a:t>
                      </a:r>
                      <a:endParaRPr lang="ru-UA" sz="3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випадок</a:t>
                      </a:r>
                      <a:endParaRPr lang="ru-UA" sz="3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(млн. євро)</a:t>
                      </a:r>
                      <a:endParaRPr lang="ru-UA" sz="3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2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UA" sz="3200" b="1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2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6,45</a:t>
                      </a:r>
                      <a:endParaRPr lang="ru-UA" sz="3200" b="1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2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UA" sz="3200" b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88A0A04-FED4-9648-F092-157532E1506A}"/>
              </a:ext>
            </a:extLst>
          </p:cNvPr>
          <p:cNvSpPr txBox="1"/>
          <p:nvPr/>
        </p:nvSpPr>
        <p:spPr>
          <a:xfrm>
            <a:off x="735724" y="4328959"/>
            <a:ext cx="109495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" indent="0" algn="ctr">
              <a:spcBef>
                <a:spcPts val="0"/>
              </a:spcBef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sz="3600" b="1" dirty="0"/>
              <a:t>Страхові суми за міжнародними договорами страхування визначаються законодавством держави, на території якої відбулося ДТП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52E3BE1-2CCB-C902-E9CB-620487A5C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15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B412F2F-8A0E-E593-AAFE-8A54294A8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16" y="707038"/>
            <a:ext cx="11313245" cy="407059"/>
          </a:xfrm>
        </p:spPr>
        <p:txBody>
          <a:bodyPr>
            <a:normAutofit lnSpcReduction="10000"/>
          </a:bodyPr>
          <a:lstStyle/>
          <a:p>
            <a:pPr marL="13716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uk-UA" sz="2400" b="1" dirty="0"/>
              <a:t>Страхові суми на території України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7C76A74-AEDE-4976-4B09-34D5D00A678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72359" y="110793"/>
            <a:ext cx="10481440" cy="596245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marL="0" indent="0" eaLnBrk="1" hangingPunct="1">
              <a:buFont typeface="Georgia" panose="02040502050405020303" pitchFamily="18" charset="0"/>
              <a:buNone/>
              <a:defRPr/>
            </a:pPr>
            <a:r>
              <a:rPr lang="uk-UA" altLang="ru-RU" sz="2400" dirty="0">
                <a:solidFill>
                  <a:schemeClr val="bg1"/>
                </a:solidFill>
                <a:effectLst/>
              </a:rPr>
              <a:t>РОЗДІЛ ІІ. </a:t>
            </a:r>
            <a:r>
              <a:rPr lang="uk-UA" sz="2400" dirty="0">
                <a:solidFill>
                  <a:schemeClr val="bg1"/>
                </a:solidFill>
                <a:effectLst/>
              </a:rPr>
              <a:t>УКЛАДЕННЯ ДОГОВОРІВ (</a:t>
            </a:r>
            <a:r>
              <a:rPr lang="uk-UA" sz="2400" dirty="0" err="1">
                <a:solidFill>
                  <a:schemeClr val="bg1"/>
                </a:solidFill>
                <a:effectLst/>
              </a:rPr>
              <a:t>ст.ст</a:t>
            </a:r>
            <a:r>
              <a:rPr lang="uk-UA" sz="2400" dirty="0">
                <a:solidFill>
                  <a:schemeClr val="bg1"/>
                </a:solidFill>
                <a:effectLst/>
              </a:rPr>
              <a:t>. 6 -17)</a:t>
            </a:r>
            <a:br>
              <a:rPr lang="ru-UA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240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81BDF99-1932-4C69-78F0-F7FBFC0C4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655830"/>
              </p:ext>
            </p:extLst>
          </p:nvPr>
        </p:nvGraphicFramePr>
        <p:xfrm>
          <a:off x="642016" y="1268908"/>
          <a:ext cx="11049873" cy="453565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219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7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6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5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1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4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 dirty="0">
                          <a:effectLst/>
                        </a:rPr>
                        <a:t>Початок застосування</a:t>
                      </a:r>
                      <a:endParaRPr lang="ru-U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 dirty="0">
                          <a:effectLst/>
                        </a:rPr>
                        <a:t>за шкоду, заподіяну життю та здоров’ю (млн. грн)</a:t>
                      </a:r>
                      <a:endParaRPr lang="ru-U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 dirty="0">
                          <a:effectLst/>
                        </a:rPr>
                        <a:t>за шкоду, заподіяну майну (млн. грн)</a:t>
                      </a:r>
                      <a:endParaRPr lang="ru-U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 dirty="0">
                          <a:effectLst/>
                        </a:rPr>
                        <a:t> </a:t>
                      </a:r>
                      <a:endParaRPr lang="ru-U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 dirty="0">
                          <a:effectLst/>
                        </a:rPr>
                        <a:t>на 1 потерпілого</a:t>
                      </a:r>
                      <a:endParaRPr lang="ru-UA" sz="1600" kern="100" dirty="0">
                        <a:effectLst/>
                      </a:endParaRPr>
                    </a:p>
                  </a:txBody>
                  <a:tcPr marL="28531" marR="28531" marT="930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 dirty="0">
                          <a:effectLst/>
                        </a:rPr>
                        <a:t>на випадок</a:t>
                      </a:r>
                      <a:endParaRPr lang="ru-UA" sz="16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 dirty="0">
                          <a:effectLst/>
                        </a:rPr>
                        <a:t> </a:t>
                      </a:r>
                      <a:endParaRPr lang="ru-U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 dirty="0">
                          <a:effectLst/>
                        </a:rPr>
                        <a:t>на 1 потерпілого</a:t>
                      </a:r>
                      <a:endParaRPr lang="ru-UA" sz="1600" kern="100" dirty="0">
                        <a:effectLst/>
                      </a:endParaRPr>
                    </a:p>
                  </a:txBody>
                  <a:tcPr marL="28531" marR="28531" marT="930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 dirty="0">
                          <a:effectLst/>
                        </a:rPr>
                        <a:t>на випадок </a:t>
                      </a:r>
                      <a:endParaRPr lang="ru-UA" sz="1600" kern="100" dirty="0">
                        <a:effectLst/>
                      </a:endParaRPr>
                    </a:p>
                  </a:txBody>
                  <a:tcPr marL="28531" marR="28531" marT="9303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>
                          <a:effectLst/>
                        </a:rPr>
                        <a:t>01.01.2025</a:t>
                      </a:r>
                      <a:endParaRPr lang="ru-UA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kern="100" dirty="0">
                          <a:effectLst/>
                        </a:rPr>
                        <a:t>0,5</a:t>
                      </a:r>
                      <a:endParaRPr lang="ru-UA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kern="100" dirty="0">
                          <a:effectLst/>
                        </a:rPr>
                        <a:t>5 </a:t>
                      </a:r>
                      <a:endParaRPr lang="ru-UA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kern="100">
                          <a:effectLst/>
                        </a:rPr>
                        <a:t>0,25</a:t>
                      </a:r>
                      <a:endParaRPr lang="ru-UA" sz="16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kern="100">
                          <a:effectLst/>
                        </a:rPr>
                        <a:t>1,25</a:t>
                      </a:r>
                      <a:endParaRPr lang="ru-UA" sz="16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0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 dirty="0">
                          <a:effectLst/>
                        </a:rPr>
                        <a:t>01.01.2026 (але не раніше припинення/скасування воєнного стану в Україні)</a:t>
                      </a:r>
                      <a:endParaRPr lang="ru-U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kern="100" dirty="0">
                          <a:effectLst/>
                        </a:rPr>
                        <a:t>1 </a:t>
                      </a:r>
                      <a:endParaRPr lang="ru-UA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kern="100" dirty="0">
                          <a:effectLst/>
                        </a:rPr>
                        <a:t>20 </a:t>
                      </a:r>
                      <a:endParaRPr lang="ru-UA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kern="100" dirty="0">
                          <a:effectLst/>
                        </a:rPr>
                        <a:t>-</a:t>
                      </a:r>
                      <a:endParaRPr lang="ru-UA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kern="100" dirty="0">
                          <a:effectLst/>
                        </a:rPr>
                        <a:t>2</a:t>
                      </a:r>
                      <a:endParaRPr lang="ru-UA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>
                          <a:effectLst/>
                        </a:rPr>
                        <a:t>1 січня наступного року після року вступу України до ЄС</a:t>
                      </a:r>
                      <a:endParaRPr lang="ru-UA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kern="100">
                          <a:effectLst/>
                        </a:rPr>
                        <a:t>10 </a:t>
                      </a:r>
                      <a:endParaRPr lang="ru-UA" sz="16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kern="100">
                          <a:effectLst/>
                        </a:rPr>
                        <a:t>50 </a:t>
                      </a:r>
                      <a:endParaRPr lang="ru-UA" sz="16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kern="100" dirty="0">
                          <a:effectLst/>
                        </a:rPr>
                        <a:t>-</a:t>
                      </a:r>
                      <a:endParaRPr lang="ru-UA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kern="100" dirty="0">
                          <a:effectLst/>
                        </a:rPr>
                        <a:t>10</a:t>
                      </a:r>
                      <a:endParaRPr lang="ru-UA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 dirty="0">
                          <a:effectLst/>
                        </a:rPr>
                        <a:t>з 1 січня другого року після року вступу України до ЄС</a:t>
                      </a:r>
                      <a:endParaRPr lang="ru-U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kern="100">
                          <a:effectLst/>
                        </a:rPr>
                        <a:t>20</a:t>
                      </a:r>
                      <a:endParaRPr lang="ru-UA" sz="16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kern="100">
                          <a:effectLst/>
                        </a:rPr>
                        <a:t>100</a:t>
                      </a:r>
                      <a:endParaRPr lang="ru-UA" sz="16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kern="100" dirty="0">
                          <a:effectLst/>
                        </a:rPr>
                        <a:t>-</a:t>
                      </a:r>
                      <a:endParaRPr lang="ru-UA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kern="100" dirty="0">
                          <a:effectLst/>
                        </a:rPr>
                        <a:t>16</a:t>
                      </a:r>
                      <a:endParaRPr lang="ru-UA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2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 dirty="0">
                          <a:effectLst/>
                        </a:rPr>
                        <a:t>з 1 січня третього року після року вступу України до ЄС</a:t>
                      </a:r>
                      <a:endParaRPr lang="ru-U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kern="100" dirty="0">
                          <a:effectLst/>
                        </a:rPr>
                        <a:t>32</a:t>
                      </a:r>
                      <a:endParaRPr lang="ru-UA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kern="100">
                          <a:effectLst/>
                        </a:rPr>
                        <a:t>160</a:t>
                      </a:r>
                      <a:endParaRPr lang="ru-UA" sz="16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kern="100">
                          <a:effectLst/>
                        </a:rPr>
                        <a:t>-</a:t>
                      </a:r>
                      <a:endParaRPr lang="ru-UA" sz="16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kern="100" dirty="0">
                          <a:effectLst/>
                        </a:rPr>
                        <a:t>32</a:t>
                      </a:r>
                      <a:endParaRPr lang="ru-UA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31" marR="28531" marT="9303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E95BA15-2A48-19FF-8243-9A8CC7328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829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83390B-19A5-039D-D351-FAAB0AFCC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9660" y="836844"/>
            <a:ext cx="6148526" cy="677878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Дострокове припинення дії 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4C71D9-1484-FFA5-59F5-B6D37E1B0B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-149780"/>
            <a:ext cx="10515600" cy="13255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Georgia" panose="02040502050405020303" pitchFamily="18" charset="0"/>
              <a:buNone/>
              <a:defRPr/>
            </a:pPr>
            <a:r>
              <a:rPr lang="uk-UA" altLang="ru-RU" sz="2400" dirty="0">
                <a:solidFill>
                  <a:schemeClr val="bg1"/>
                </a:solidFill>
                <a:effectLst/>
              </a:rPr>
              <a:t>РОЗДІЛ ІІ. </a:t>
            </a:r>
            <a:r>
              <a:rPr lang="uk-UA" sz="2400" dirty="0">
                <a:solidFill>
                  <a:schemeClr val="bg1"/>
                </a:solidFill>
                <a:effectLst/>
              </a:rPr>
              <a:t>УКЛАДЕННЯ ДОГОВОРІВ (</a:t>
            </a:r>
            <a:r>
              <a:rPr lang="uk-UA" sz="2400" dirty="0" err="1">
                <a:solidFill>
                  <a:schemeClr val="bg1"/>
                </a:solidFill>
                <a:effectLst/>
              </a:rPr>
              <a:t>ст.ст</a:t>
            </a:r>
            <a:r>
              <a:rPr lang="uk-UA" sz="2400" dirty="0">
                <a:solidFill>
                  <a:schemeClr val="bg1"/>
                </a:solidFill>
                <a:effectLst/>
              </a:rPr>
              <a:t>. 6 -17)</a:t>
            </a:r>
            <a:br>
              <a:rPr lang="ru-UA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240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CBD482E-5888-7C5C-BA5D-AEB1654D3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302375"/>
              </p:ext>
            </p:extLst>
          </p:nvPr>
        </p:nvGraphicFramePr>
        <p:xfrm>
          <a:off x="350838" y="1397000"/>
          <a:ext cx="11221052" cy="52254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221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02043">
                <a:tc>
                  <a:txBody>
                    <a:bodyPr/>
                    <a:lstStyle/>
                    <a:p>
                      <a:pPr marL="342900" indent="-342900" algn="just">
                        <a:buAutoNum type="arabicParenR"/>
                      </a:pPr>
                      <a:r>
                        <a:rPr lang="uk-UA" sz="2400" kern="1200" dirty="0">
                          <a:solidFill>
                            <a:schemeClr val="bg2"/>
                          </a:solidFill>
                          <a:effectLst/>
                        </a:rPr>
                        <a:t>за згодою страхувальника та страховика з ініціативи будь-якої із сторін;</a:t>
                      </a:r>
                    </a:p>
                    <a:p>
                      <a:pPr marL="0" indent="0" algn="just">
                        <a:buNone/>
                      </a:pPr>
                      <a:endParaRPr lang="ru-UA" sz="2400" kern="12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uk-UA" sz="2400" kern="1200" dirty="0">
                          <a:solidFill>
                            <a:schemeClr val="bg2"/>
                          </a:solidFill>
                          <a:effectLst/>
                        </a:rPr>
                        <a:t>2) в односторонньому порядку за письмовою вимогою страхувальника у випадку викрадення або знищення забезпеченого ТЗ (ЗТЗ);</a:t>
                      </a:r>
                    </a:p>
                    <a:p>
                      <a:pPr algn="just"/>
                      <a:endParaRPr lang="ru-UA" sz="2400" kern="12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uk-UA" sz="2400" kern="1200" dirty="0">
                          <a:solidFill>
                            <a:schemeClr val="bg2"/>
                          </a:solidFill>
                          <a:effectLst/>
                        </a:rPr>
                        <a:t>3) у випадку укладення нового договору внутрішнього страхування.</a:t>
                      </a:r>
                      <a:endParaRPr lang="ru-UA" sz="2400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UA" sz="1800" dirty="0"/>
                    </a:p>
                  </a:txBody>
                  <a:tcPr marL="91443" marR="91443" marT="45712" marB="457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915">
                <a:tc>
                  <a:txBody>
                    <a:bodyPr/>
                    <a:lstStyle/>
                    <a:p>
                      <a:pPr algn="just"/>
                      <a:endParaRPr lang="ru-UA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12" marB="457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367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i="1" kern="1200" dirty="0">
                          <a:solidFill>
                            <a:schemeClr val="dk1"/>
                          </a:solidFill>
                          <a:effectLst/>
                        </a:rPr>
                        <a:t>Дія договору ОСЦВ не може бути припинена достроково за вимогою страховика, крім випадків, передбачених законом.</a:t>
                      </a:r>
                      <a:endParaRPr lang="ru-UA" sz="2400" i="1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91443" marR="91443" marT="45712" marB="457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3810F6C-8FB0-AF03-483E-73A0D82EF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620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DF97858-4A3A-D0C2-7955-52A4A95340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49289" y="291159"/>
            <a:ext cx="10515600" cy="879616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uk-UA" altLang="ru-RU" sz="2400" dirty="0">
                <a:solidFill>
                  <a:schemeClr val="bg1"/>
                </a:solidFill>
              </a:rPr>
              <a:t>РОЗДІЛ ІІІ. </a:t>
            </a:r>
            <a:r>
              <a:rPr lang="uk-UA" sz="2400" dirty="0">
                <a:solidFill>
                  <a:schemeClr val="bg1"/>
                </a:solidFill>
              </a:rPr>
              <a:t>ПОРЯДОК ЗДІЙСНЕННЯ СТРАХОВОЇ (РЕГЛАМЕНТНОЇ) </a:t>
            </a:r>
            <a:br>
              <a:rPr lang="uk-UA" sz="2400" dirty="0">
                <a:solidFill>
                  <a:schemeClr val="bg1"/>
                </a:solidFill>
              </a:rPr>
            </a:b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/>
              <a:t>ВИПЛАТИ НА ТЕРИТОРІЇ УКРАЇНИ </a:t>
            </a:r>
            <a:r>
              <a:rPr lang="uk-UA" sz="2400" dirty="0">
                <a:effectLst/>
              </a:rPr>
              <a:t>(ст. ст. 18 -39)</a:t>
            </a:r>
            <a:br>
              <a:rPr lang="uk-UA" sz="2400" dirty="0">
                <a:effectLst/>
              </a:rPr>
            </a:br>
            <a:r>
              <a:rPr lang="uk-UA" sz="2400" i="1" dirty="0">
                <a:effectLst/>
              </a:rPr>
              <a:t>ПРЯМЕ ВРЕГУЛЮВАННЯ</a:t>
            </a:r>
            <a:br>
              <a:rPr lang="ru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2400" dirty="0">
              <a:effectLst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55C0094-7FCA-26AE-A48F-4D6490E7E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541176"/>
              </p:ext>
            </p:extLst>
          </p:nvPr>
        </p:nvGraphicFramePr>
        <p:xfrm>
          <a:off x="434716" y="1192544"/>
          <a:ext cx="11230174" cy="55632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66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3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976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/>
                        <a:t>ЗУ 3720</a:t>
                      </a:r>
                      <a:endParaRPr lang="ru-UA" sz="1800" dirty="0"/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/>
                        <a:t>Добровільне пряме врегулювання </a:t>
                      </a:r>
                      <a:endParaRPr lang="ru-UA" sz="180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562">
                <a:tc>
                  <a:txBody>
                    <a:bodyPr/>
                    <a:lstStyle/>
                    <a:p>
                      <a:pPr algn="just"/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Пряме врегулювання страхового випадку (ПВСВ) передбачає виконання страховиком потерпілої особи визначених цим Законом прав і обов’язків страховика відповідальної особи щодо розгляду заяви про страхову виплату, прийняття за результатами її розгляду рішення та </a:t>
                      </a:r>
                      <a:r>
                        <a:rPr lang="uk-U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разі прийняття рішення про здійснення виплати </a:t>
                      </a: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здійснення страхової виплати.</a:t>
                      </a:r>
                      <a:endParaRPr lang="ru-U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dirty="0"/>
                        <a:t>Пряме врегулювання збитків (ПВЗ) - виконання страховиком, який застрахував цивільно-правову відповідальність потерпілого, обов'язків страховика, який застрахував цивільно-правову відповідальність відповідальної особи за скоєння дорожньо-транспортної пригоди, у частині відшкодування шкоди, пов'язаної з пошкодженням або фізичним знищенням транспортного засобу потерпілого.</a:t>
                      </a: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96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МТСБУ є пасивним учасником – здійснює компенсацію страховикам, які здійснили страхову виплату своєму страхувальнику за шкоду, заподіяну його ТЗ, у випадках, коли така ДТП була підставою для здійснення регламентної виплати МТСБУ (крім регламентних виплат за «зеленою карткою»).</a:t>
                      </a:r>
                      <a:endParaRPr lang="ru-UA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kern="1200" noProof="0" dirty="0">
                          <a:solidFill>
                            <a:schemeClr val="dk1"/>
                          </a:solidFill>
                          <a:effectLst/>
                        </a:rPr>
                        <a:t>МТСБУ не є учасником взаєморозрахунків, а лише виконує функції Розрахункового центра.</a:t>
                      </a:r>
                      <a:endParaRPr lang="uk-UA" sz="1800" noProof="0" dirty="0"/>
                    </a:p>
                    <a:p>
                      <a:pPr algn="just"/>
                      <a:endParaRPr lang="uk-UA" sz="1600" noProof="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2101906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54FF97B-6CA4-7ADD-DC6F-CAB55B7C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43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DF97858-4A3A-D0C2-7955-52A4A95340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49289" y="291159"/>
            <a:ext cx="10515600" cy="879616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uk-UA" altLang="ru-RU" sz="2400" dirty="0">
                <a:solidFill>
                  <a:schemeClr val="bg1"/>
                </a:solidFill>
              </a:rPr>
              <a:t>РОЗДІЛ ІІІ. </a:t>
            </a:r>
            <a:r>
              <a:rPr lang="uk-UA" sz="2400" dirty="0">
                <a:solidFill>
                  <a:schemeClr val="bg1"/>
                </a:solidFill>
              </a:rPr>
              <a:t>ПОРЯДОК ЗДІЙСНЕННЯ СТРАХОВОЇ (РЕГЛАМЕНТНОЇ) </a:t>
            </a:r>
            <a:br>
              <a:rPr lang="uk-UA" sz="2400" dirty="0">
                <a:solidFill>
                  <a:schemeClr val="bg1"/>
                </a:solidFill>
              </a:rPr>
            </a:b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/>
              <a:t>ВИПЛАТИ НА ТЕРИТОРІЇ УКРАЇНИ </a:t>
            </a:r>
            <a:r>
              <a:rPr lang="uk-UA" sz="2400" dirty="0">
                <a:effectLst/>
              </a:rPr>
              <a:t>(ст. ст. 18 -39)</a:t>
            </a:r>
            <a:br>
              <a:rPr lang="uk-UA" sz="2400" dirty="0">
                <a:effectLst/>
              </a:rPr>
            </a:br>
            <a:r>
              <a:rPr lang="uk-UA" sz="2400" i="1" dirty="0">
                <a:effectLst/>
              </a:rPr>
              <a:t>ПРЯМЕ ВРЕГУЛЮВАННЯ</a:t>
            </a:r>
            <a:br>
              <a:rPr lang="ru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2400" dirty="0">
              <a:effectLst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55C0094-7FCA-26AE-A48F-4D6490E7E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793110"/>
              </p:ext>
            </p:extLst>
          </p:nvPr>
        </p:nvGraphicFramePr>
        <p:xfrm>
          <a:off x="389247" y="1192544"/>
          <a:ext cx="11275642" cy="525460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81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3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885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/>
                        <a:t>ЗУ 3720</a:t>
                      </a:r>
                      <a:endParaRPr lang="ru-UA" sz="1800" dirty="0"/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/>
                        <a:t>Добровільне пряме врегулювання </a:t>
                      </a:r>
                      <a:endParaRPr lang="ru-UA" sz="180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882">
                <a:tc>
                  <a:txBody>
                    <a:bodyPr/>
                    <a:lstStyle/>
                    <a:p>
                      <a:pPr algn="just"/>
                      <a:r>
                        <a:rPr lang="uk-UA" sz="2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Усі страховики-члени МТСБУ приймають участь у прямому врегулюванні.</a:t>
                      </a:r>
                      <a:endParaRPr lang="ru-UA" sz="2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200" dirty="0"/>
                        <a:t>Члени МТСБУ приймають участь на договірних засадах.</a:t>
                      </a: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9219">
                <a:tc>
                  <a:txBody>
                    <a:bodyPr/>
                    <a:lstStyle/>
                    <a:p>
                      <a:pPr algn="just"/>
                      <a:r>
                        <a:rPr lang="uk-UA" sz="2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Умови прямого врегулювання визначені законом.</a:t>
                      </a:r>
                      <a:endParaRPr lang="ru-UA" sz="2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uk-UA" sz="2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Положенням про пряме врегулювання страхових випадків, що має затвердити Рада (Президія) МТСБУ може бути здійснено коригування правил лише у частині взаєморозрахунків між страховиками, та між МТСБУ та страховиком.</a:t>
                      </a:r>
                      <a:endParaRPr lang="ru-UA" sz="2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UA" sz="2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noProof="0" dirty="0"/>
                        <a:t>Правила визначаються Положенням про пряме врегулювання збитків, яке приймає Президія МТСБУ. </a:t>
                      </a:r>
                    </a:p>
                    <a:p>
                      <a:pPr algn="just"/>
                      <a:endParaRPr lang="uk-UA" sz="2200" noProof="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2101906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596E22F-68B2-3416-8C99-6663B5578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664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DF97858-4A3A-D0C2-7955-52A4A95340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27290" y="0"/>
            <a:ext cx="11237599" cy="1974079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uk-UA" altLang="ru-RU" sz="2400" dirty="0">
                <a:solidFill>
                  <a:schemeClr val="bg1"/>
                </a:solidFill>
              </a:rPr>
              <a:t>РОЗДІЛ ІІІ. </a:t>
            </a:r>
            <a:r>
              <a:rPr lang="uk-UA" sz="2400" dirty="0">
                <a:solidFill>
                  <a:schemeClr val="bg1"/>
                </a:solidFill>
              </a:rPr>
              <a:t>ПОРЯДОК ЗДІЙСНЕННЯ СТРАХОВОЇ (РЕГЛАМЕНТНОЇ) </a:t>
            </a:r>
            <a:br>
              <a:rPr lang="uk-UA" sz="2400" dirty="0">
                <a:solidFill>
                  <a:schemeClr val="bg1"/>
                </a:solidFill>
              </a:rPr>
            </a:b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/>
              <a:t>ВИПЛАТИ НА ТЕРИТОРІЇ УКРАЇНИ </a:t>
            </a:r>
            <a:r>
              <a:rPr lang="uk-UA" sz="2400" dirty="0">
                <a:effectLst/>
              </a:rPr>
              <a:t>(ст. ст. 18 -39)</a:t>
            </a:r>
            <a:br>
              <a:rPr lang="uk-UA" sz="2400" dirty="0">
                <a:effectLst/>
              </a:rPr>
            </a:br>
            <a:r>
              <a:rPr lang="uk-UA" sz="24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Сукупність умов виконання яких надає право потерпілому скористатися Прямим врегулюванням</a:t>
            </a:r>
            <a:endParaRPr lang="ru-RU" altLang="ru-RU" sz="2400" dirty="0">
              <a:effectLst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55C0094-7FCA-26AE-A48F-4D6490E7E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497810"/>
              </p:ext>
            </p:extLst>
          </p:nvPr>
        </p:nvGraphicFramePr>
        <p:xfrm>
          <a:off x="427290" y="1974079"/>
          <a:ext cx="11417379" cy="48766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2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3429">
                  <a:extLst>
                    <a:ext uri="{9D8B030D-6E8A-4147-A177-3AD203B41FA5}">
                      <a16:colId xmlns:a16="http://schemas.microsoft.com/office/drawing/2014/main" val="615522281"/>
                    </a:ext>
                  </a:extLst>
                </a:gridCol>
              </a:tblGrid>
              <a:tr h="29214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/>
                        <a:t>ЗУ 3720</a:t>
                      </a:r>
                      <a:endParaRPr lang="ru-UA" sz="1800" dirty="0"/>
                    </a:p>
                    <a:p>
                      <a:pPr algn="just"/>
                      <a:endParaRPr lang="ru-UA" sz="1800" dirty="0"/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dirty="0"/>
                        <a:t>Добровільне пряме врегулювання </a:t>
                      </a:r>
                      <a:endParaRPr lang="ru-UA" sz="180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ДТП приймають участь лише два ТЗ</a:t>
                      </a:r>
                      <a:endParaRPr lang="ru-UA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676">
                <a:tc>
                  <a:txBody>
                    <a:bodyPr/>
                    <a:lstStyle/>
                    <a:p>
                      <a:pPr algn="just"/>
                      <a:r>
                        <a:rPr lang="uk-U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ТЗ потерпілого є забезпеченим, ТЗ іншого учасника є забезпеченим іншим членом МТСБУ або незабезпеченим;</a:t>
                      </a:r>
                      <a:endParaRPr lang="ru-UA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Обидва ТЗ є забезпеченими СК, які є учасниками ПВЗ;</a:t>
                      </a:r>
                      <a:endParaRPr lang="uk-UA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2101906"/>
                  </a:ext>
                </a:extLst>
              </a:tr>
              <a:tr h="1309219">
                <a:tc>
                  <a:txBody>
                    <a:bodyPr/>
                    <a:lstStyle/>
                    <a:p>
                      <a:pPr algn="just"/>
                      <a:r>
                        <a:rPr lang="uk-UA" sz="20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Норма відсутня.</a:t>
                      </a:r>
                      <a:endParaRPr lang="ru-UA" sz="20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ТЗ з </a:t>
                      </a:r>
                      <a:r>
                        <a:rPr lang="ru-RU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причепом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 так само ТЗ </a:t>
                      </a:r>
                      <a:r>
                        <a:rPr lang="ru-RU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час </a:t>
                      </a:r>
                      <a:r>
                        <a:rPr lang="ru-RU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буксирування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із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застосуванням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жорсткого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зчеплення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частковим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навантаженням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буксируваного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ТЗ на платформу </a:t>
                      </a:r>
                      <a:r>
                        <a:rPr lang="ru-RU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спеціальний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опорний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пристрій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для транспортного </a:t>
                      </a:r>
                      <a:r>
                        <a:rPr lang="ru-RU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засобу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Відповідального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рамках </a:t>
                      </a:r>
                      <a:r>
                        <a:rPr lang="ru-RU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цього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Положення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вважаються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одним ТЗ.</a:t>
                      </a:r>
                      <a:endParaRPr lang="uk-UA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09153680"/>
                  </a:ext>
                </a:extLst>
              </a:tr>
            </a:tbl>
          </a:graphicData>
        </a:graphic>
      </p:graphicFrame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87B2EB75-16D9-1194-8258-38FFBB59F4E2}"/>
              </a:ext>
            </a:extLst>
          </p:cNvPr>
          <p:cNvSpPr/>
          <p:nvPr/>
        </p:nvSpPr>
        <p:spPr>
          <a:xfrm>
            <a:off x="5657316" y="205099"/>
            <a:ext cx="300502" cy="222191"/>
          </a:xfrm>
          <a:custGeom>
            <a:avLst/>
            <a:gdLst>
              <a:gd name="connsiteX0" fmla="*/ 290557 w 300502"/>
              <a:gd name="connsiteY0" fmla="*/ 0 h 222191"/>
              <a:gd name="connsiteX1" fmla="*/ 264920 w 300502"/>
              <a:gd name="connsiteY1" fmla="*/ 51275 h 222191"/>
              <a:gd name="connsiteX2" fmla="*/ 0 w 300502"/>
              <a:gd name="connsiteY2" fmla="*/ 222191 h 22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502" h="222191">
                <a:moveTo>
                  <a:pt x="290557" y="0"/>
                </a:moveTo>
                <a:cubicBezTo>
                  <a:pt x="301951" y="7121"/>
                  <a:pt x="313346" y="14243"/>
                  <a:pt x="264920" y="51275"/>
                </a:cubicBezTo>
                <a:cubicBezTo>
                  <a:pt x="216494" y="88307"/>
                  <a:pt x="108247" y="155249"/>
                  <a:pt x="0" y="22219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CF2C5A8-3299-76AB-31FF-04C634AF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590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DF97858-4A3A-D0C2-7955-52A4A95340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27290" y="0"/>
            <a:ext cx="11237599" cy="1974079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uk-UA" altLang="ru-RU" sz="2400" dirty="0">
                <a:solidFill>
                  <a:schemeClr val="bg1"/>
                </a:solidFill>
              </a:rPr>
              <a:t>РОЗДІЛ ІІІ. </a:t>
            </a:r>
            <a:r>
              <a:rPr lang="uk-UA" sz="2400" dirty="0">
                <a:solidFill>
                  <a:schemeClr val="bg1"/>
                </a:solidFill>
              </a:rPr>
              <a:t>ПОРЯДОК ЗДІЙСНЕННЯ СТРАХОВОЇ (РЕГЛАМЕНТНОЇ) </a:t>
            </a:r>
            <a:br>
              <a:rPr lang="uk-UA" sz="2400" dirty="0">
                <a:solidFill>
                  <a:schemeClr val="bg1"/>
                </a:solidFill>
              </a:rPr>
            </a:b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/>
              <a:t>ВИПЛАТИ НА ТЕРИТОРІЇ УКРАЇНИ </a:t>
            </a:r>
            <a:r>
              <a:rPr lang="uk-UA" sz="2400" dirty="0">
                <a:effectLst/>
              </a:rPr>
              <a:t>(ст. ст. 18 -39)</a:t>
            </a:r>
            <a:br>
              <a:rPr lang="uk-UA" sz="2400" dirty="0">
                <a:effectLst/>
              </a:rPr>
            </a:br>
            <a:r>
              <a:rPr lang="uk-UA" sz="24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Сукупність умов виконання яких надає право потерпілому скористатися Прямим врегулюванням</a:t>
            </a:r>
            <a:endParaRPr lang="ru-RU" altLang="ru-RU" sz="2400" dirty="0">
              <a:effectLst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55C0094-7FCA-26AE-A48F-4D6490E7E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218276"/>
              </p:ext>
            </p:extLst>
          </p:nvPr>
        </p:nvGraphicFramePr>
        <p:xfrm>
          <a:off x="653300" y="1911498"/>
          <a:ext cx="10885400" cy="43568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14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1186">
                  <a:extLst>
                    <a:ext uri="{9D8B030D-6E8A-4147-A177-3AD203B41FA5}">
                      <a16:colId xmlns:a16="http://schemas.microsoft.com/office/drawing/2014/main" val="3263695499"/>
                    </a:ext>
                  </a:extLst>
                </a:gridCol>
              </a:tblGrid>
              <a:tr h="5740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/>
                        <a:t>ЗУ 3700</a:t>
                      </a:r>
                      <a:endParaRPr lang="ru-UA" sz="1800" dirty="0"/>
                    </a:p>
                    <a:p>
                      <a:pPr algn="ctr"/>
                      <a:endParaRPr lang="ru-UA" sz="1800" dirty="0"/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/>
                        <a:t>Добровільне пряме врегулювання </a:t>
                      </a:r>
                      <a:endParaRPr lang="ru-UA" sz="180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058">
                <a:tc>
                  <a:txBody>
                    <a:bodyPr/>
                    <a:lstStyle/>
                    <a:p>
                      <a:pPr algn="just"/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потерпілій особі заподіяно шкоду </a:t>
                      </a: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виключно</a:t>
                      </a: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вигляді пошкодження або фізичного знищення ТЗ;</a:t>
                      </a:r>
                      <a:endParaRPr lang="ru-UA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Відсутня вимога.</a:t>
                      </a:r>
                      <a:r>
                        <a:rPr lang="uk-UA" sz="18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Відшкодування здійснюється 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частині відшкодування шкоди, пов'язаної з пошкодженням або фізичним знищенням транспортного засобу потерпілого.</a:t>
                      </a: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незалежно від наявності або відсутності потерпілих, яким нанесено шкоду життю та здоров’ю. </a:t>
                      </a:r>
                      <a:endParaRPr lang="ru-UA" sz="18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2101906"/>
                  </a:ext>
                </a:extLst>
              </a:tr>
              <a:tr h="516438">
                <a:tc>
                  <a:txBody>
                    <a:bodyPr/>
                    <a:lstStyle/>
                    <a:p>
                      <a:pPr algn="just"/>
                      <a:r>
                        <a:rPr lang="uk-UA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Вимога відсутня.</a:t>
                      </a:r>
                      <a:endParaRPr lang="ru-UA" sz="1800" b="1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ДТП є контактною.</a:t>
                      </a: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09153680"/>
                  </a:ext>
                </a:extLst>
              </a:tr>
              <a:tr h="57999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Вимога відсутня.</a:t>
                      </a:r>
                      <a:endParaRPr lang="ru-UA" sz="1800" b="1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UA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b="1" dirty="0"/>
                        <a:t>Водій одного з ТЗ – учасників пригоди є повністю відповідальним за ДТП (немає часткової відповідальності).</a:t>
                      </a:r>
                      <a:endParaRPr lang="uk-UA" sz="18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2510838964"/>
                  </a:ext>
                </a:extLst>
              </a:tr>
            </a:tbl>
          </a:graphicData>
        </a:graphic>
      </p:graphicFrame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87B2EB75-16D9-1194-8258-38FFBB59F4E2}"/>
              </a:ext>
            </a:extLst>
          </p:cNvPr>
          <p:cNvSpPr/>
          <p:nvPr/>
        </p:nvSpPr>
        <p:spPr>
          <a:xfrm>
            <a:off x="5657316" y="205099"/>
            <a:ext cx="300502" cy="222191"/>
          </a:xfrm>
          <a:custGeom>
            <a:avLst/>
            <a:gdLst>
              <a:gd name="connsiteX0" fmla="*/ 290557 w 300502"/>
              <a:gd name="connsiteY0" fmla="*/ 0 h 222191"/>
              <a:gd name="connsiteX1" fmla="*/ 264920 w 300502"/>
              <a:gd name="connsiteY1" fmla="*/ 51275 h 222191"/>
              <a:gd name="connsiteX2" fmla="*/ 0 w 300502"/>
              <a:gd name="connsiteY2" fmla="*/ 222191 h 22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502" h="222191">
                <a:moveTo>
                  <a:pt x="290557" y="0"/>
                </a:moveTo>
                <a:cubicBezTo>
                  <a:pt x="301951" y="7121"/>
                  <a:pt x="313346" y="14243"/>
                  <a:pt x="264920" y="51275"/>
                </a:cubicBezTo>
                <a:cubicBezTo>
                  <a:pt x="216494" y="88307"/>
                  <a:pt x="108247" y="155249"/>
                  <a:pt x="0" y="22219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7AA503E-FCFF-4BFE-BA7F-746F81184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534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DF97858-4A3A-D0C2-7955-52A4A95340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65206" y="0"/>
            <a:ext cx="11237599" cy="1566041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uk-UA" altLang="ru-RU" sz="2400" dirty="0">
                <a:solidFill>
                  <a:schemeClr val="bg1"/>
                </a:solidFill>
              </a:rPr>
              <a:t>РОЗДІЛ ІІІ. </a:t>
            </a:r>
            <a:r>
              <a:rPr lang="uk-UA" sz="2400" dirty="0">
                <a:solidFill>
                  <a:schemeClr val="bg1"/>
                </a:solidFill>
              </a:rPr>
              <a:t>ПОРЯДОК ЗДІЙСНЕННЯ СТРАХОВОЇ (РЕГЛАМЕНТНОЇ) </a:t>
            </a:r>
            <a:br>
              <a:rPr lang="uk-UA" sz="2400" dirty="0">
                <a:solidFill>
                  <a:schemeClr val="bg1"/>
                </a:solidFill>
              </a:rPr>
            </a:b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/>
              <a:t>ВИПЛАТИ НА ТЕРИТОРІЇ УКРАЇНИ </a:t>
            </a:r>
            <a:r>
              <a:rPr lang="uk-UA" sz="2400" dirty="0">
                <a:effectLst/>
              </a:rPr>
              <a:t>(ст. ст. 18 -39)</a:t>
            </a:r>
            <a:br>
              <a:rPr lang="uk-UA" sz="2400" dirty="0">
                <a:effectLst/>
              </a:rPr>
            </a:br>
            <a:endParaRPr lang="ru-RU" altLang="ru-RU" sz="2400" dirty="0">
              <a:effectLst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55C0094-7FCA-26AE-A48F-4D6490E7E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007410"/>
              </p:ext>
            </p:extLst>
          </p:nvPr>
        </p:nvGraphicFramePr>
        <p:xfrm>
          <a:off x="427290" y="1282264"/>
          <a:ext cx="11475515" cy="43003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475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9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зв’язку з лікуванням потерпілої фізичної особи</a:t>
                      </a:r>
                      <a:endParaRPr lang="ru-UA" sz="240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747">
                <a:tc>
                  <a:txBody>
                    <a:bodyPr/>
                    <a:lstStyle/>
                    <a:p>
                      <a:pPr algn="just"/>
                      <a:r>
                        <a:rPr lang="uk-U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Необхідність здійснення витрат має бути документально підтверджена відповідним закладом охорони здоров’я, </a:t>
                      </a:r>
                      <a:r>
                        <a:rPr lang="uk-UA" sz="20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 розмір витрат – розрахунковим документом. </a:t>
                      </a:r>
                      <a:endParaRPr lang="ru-UA" sz="20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2101906"/>
                  </a:ext>
                </a:extLst>
              </a:tr>
              <a:tr h="1097132">
                <a:tc>
                  <a:txBody>
                    <a:bodyPr/>
                    <a:lstStyle/>
                    <a:p>
                      <a:pPr algn="just"/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Мінімальний розмір </a:t>
                      </a: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страхової (регламентної) виплати у зв’язку з лікуванням потерпілої фізичної особи становить </a:t>
                      </a: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1/30 розміру мінімальної заробітної плати в місячному розмірі</a:t>
                      </a: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встановленої законом на дату настання страхового випадку, </a:t>
                      </a: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кожний день лікування (тимчасової непрацездатності), але не більше ніж за 120 днів. </a:t>
                      </a:r>
                      <a:endParaRPr lang="ru-UA" sz="20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2805037896"/>
                  </a:ext>
                </a:extLst>
              </a:tr>
              <a:tr h="152674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підлягають відшкодуванню витрати </a:t>
                      </a: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лікування захворювань, клінічних станів потерпілої фізичної особи, які не мають клінічно вираженої картини перебігу, </a:t>
                      </a: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підтверджені клінічними методами діагностики</a:t>
                      </a: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та/або не є наслідком дорожньо-транспортної пригоди.</a:t>
                      </a:r>
                      <a:endParaRPr lang="ru-UA" sz="20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900128836"/>
                  </a:ext>
                </a:extLst>
              </a:tr>
            </a:tbl>
          </a:graphicData>
        </a:graphic>
      </p:graphicFrame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87B2EB75-16D9-1194-8258-38FFBB59F4E2}"/>
              </a:ext>
            </a:extLst>
          </p:cNvPr>
          <p:cNvSpPr/>
          <p:nvPr/>
        </p:nvSpPr>
        <p:spPr>
          <a:xfrm>
            <a:off x="5657316" y="205099"/>
            <a:ext cx="300502" cy="222191"/>
          </a:xfrm>
          <a:custGeom>
            <a:avLst/>
            <a:gdLst>
              <a:gd name="connsiteX0" fmla="*/ 290557 w 300502"/>
              <a:gd name="connsiteY0" fmla="*/ 0 h 222191"/>
              <a:gd name="connsiteX1" fmla="*/ 264920 w 300502"/>
              <a:gd name="connsiteY1" fmla="*/ 51275 h 222191"/>
              <a:gd name="connsiteX2" fmla="*/ 0 w 300502"/>
              <a:gd name="connsiteY2" fmla="*/ 222191 h 22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502" h="222191">
                <a:moveTo>
                  <a:pt x="290557" y="0"/>
                </a:moveTo>
                <a:cubicBezTo>
                  <a:pt x="301951" y="7121"/>
                  <a:pt x="313346" y="14243"/>
                  <a:pt x="264920" y="51275"/>
                </a:cubicBezTo>
                <a:cubicBezTo>
                  <a:pt x="216494" y="88307"/>
                  <a:pt x="108247" y="155249"/>
                  <a:pt x="0" y="22219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89777F9-75E1-F1D4-8A42-4DBDD342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05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DF97858-4A3A-D0C2-7955-52A4A95340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9389" y="102551"/>
            <a:ext cx="11237599" cy="1486968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uk-UA" altLang="ru-RU" sz="2400" dirty="0">
                <a:solidFill>
                  <a:schemeClr val="bg1"/>
                </a:solidFill>
              </a:rPr>
              <a:t>РОЗДІЛ ІІІ. </a:t>
            </a:r>
            <a:r>
              <a:rPr lang="uk-UA" sz="2400" dirty="0">
                <a:solidFill>
                  <a:schemeClr val="bg1"/>
                </a:solidFill>
              </a:rPr>
              <a:t>ПОРЯДОК ЗДІЙСНЕННЯ СТРАХОВОЇ (РЕГЛАМЕНТНОЇ) </a:t>
            </a:r>
            <a:br>
              <a:rPr lang="uk-UA" sz="2400" dirty="0">
                <a:solidFill>
                  <a:schemeClr val="bg1"/>
                </a:solidFill>
              </a:rPr>
            </a:b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/>
              <a:t>ВИПЛАТИ НА ТЕРИТОРІЇ УКРАЇНИ </a:t>
            </a:r>
            <a:r>
              <a:rPr lang="uk-UA" sz="2400" dirty="0">
                <a:effectLst/>
              </a:rPr>
              <a:t>(ст. ст. 18 -39)</a:t>
            </a:r>
            <a:br>
              <a:rPr lang="uk-UA" sz="2400" dirty="0">
                <a:effectLst/>
              </a:rPr>
            </a:b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зв’язку з тимчасовою втратою працездатності потерпілою фізичною особою</a:t>
            </a:r>
            <a:endParaRPr lang="ru-RU" altLang="ru-RU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87B2EB75-16D9-1194-8258-38FFBB59F4E2}"/>
              </a:ext>
            </a:extLst>
          </p:cNvPr>
          <p:cNvSpPr/>
          <p:nvPr/>
        </p:nvSpPr>
        <p:spPr>
          <a:xfrm>
            <a:off x="5657316" y="205099"/>
            <a:ext cx="300502" cy="222191"/>
          </a:xfrm>
          <a:custGeom>
            <a:avLst/>
            <a:gdLst>
              <a:gd name="connsiteX0" fmla="*/ 290557 w 300502"/>
              <a:gd name="connsiteY0" fmla="*/ 0 h 222191"/>
              <a:gd name="connsiteX1" fmla="*/ 264920 w 300502"/>
              <a:gd name="connsiteY1" fmla="*/ 51275 h 222191"/>
              <a:gd name="connsiteX2" fmla="*/ 0 w 300502"/>
              <a:gd name="connsiteY2" fmla="*/ 222191 h 22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502" h="222191">
                <a:moveTo>
                  <a:pt x="290557" y="0"/>
                </a:moveTo>
                <a:cubicBezTo>
                  <a:pt x="301951" y="7121"/>
                  <a:pt x="313346" y="14243"/>
                  <a:pt x="264920" y="51275"/>
                </a:cubicBezTo>
                <a:cubicBezTo>
                  <a:pt x="216494" y="88307"/>
                  <a:pt x="108247" y="155249"/>
                  <a:pt x="0" y="22219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AE7B905-7B9D-4D9B-73C1-FF20613DA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627403"/>
              </p:ext>
            </p:extLst>
          </p:nvPr>
        </p:nvGraphicFramePr>
        <p:xfrm>
          <a:off x="704411" y="1589519"/>
          <a:ext cx="10783178" cy="49376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8602">
                  <a:extLst>
                    <a:ext uri="{9D8B030D-6E8A-4147-A177-3AD203B41FA5}">
                      <a16:colId xmlns:a16="http://schemas.microsoft.com/office/drawing/2014/main" val="1902396097"/>
                    </a:ext>
                  </a:extLst>
                </a:gridCol>
              </a:tblGrid>
              <a:tr h="399842">
                <a:tc>
                  <a:txBody>
                    <a:bodyPr/>
                    <a:lstStyle/>
                    <a:p>
                      <a:r>
                        <a:rPr lang="uk-UA" sz="2400" dirty="0"/>
                        <a:t>Статус особи</a:t>
                      </a:r>
                      <a:endParaRPr lang="ru-UA" sz="2400" dirty="0"/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Оцінюються у таких розмірах:</a:t>
                      </a:r>
                      <a:br>
                        <a:rPr lang="ru-UA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ru-UA" sz="240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2824">
                <a:tc>
                  <a:txBody>
                    <a:bodyPr/>
                    <a:lstStyle/>
                    <a:p>
                      <a:pPr algn="just"/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працююча особа (особа, яка працює за трудовим договором) </a:t>
                      </a:r>
                      <a:endParaRPr lang="ru-UA" sz="24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неотриманої середньої заробітної плати (середнього розміру доходу) за </a:t>
                      </a:r>
                      <a:r>
                        <a:rPr lang="uk-U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 втрати працездатності, визначений в листку непрацездатності, визначен</a:t>
                      </a:r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ої відповідно до </a:t>
                      </a:r>
                      <a:r>
                        <a:rPr lang="uk-U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Цивільного кодексу України </a:t>
                      </a:r>
                      <a:r>
                        <a:rPr lang="uk-UA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частині визначення заробітку (доходу), втраченого внаслідок каліцтва або іншого ушкодження здоров'я фізичної особи, яка працювала за трудовим договором </a:t>
                      </a:r>
                      <a:r>
                        <a:rPr lang="uk-UA" sz="2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(розраховується з розміру середньомісячного доходу за 3 чи 12 місяців до ДТП).</a:t>
                      </a:r>
                      <a:endParaRPr lang="ru-UA" sz="24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09153680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753CE6B-EC9C-DD81-9121-03137ABF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200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9A995CF-7434-B919-19AE-A1212F04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-371721"/>
            <a:ext cx="10515600" cy="13255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Georgia" panose="02040502050405020303" pitchFamily="18" charset="0"/>
              <a:buNone/>
            </a:pPr>
            <a:r>
              <a:rPr lang="uk-UA" altLang="ru-RU" sz="2400" dirty="0">
                <a:solidFill>
                  <a:schemeClr val="bg1"/>
                </a:solidFill>
                <a:effectLst/>
              </a:rPr>
              <a:t>І. Загальні положення (</a:t>
            </a:r>
            <a:r>
              <a:rPr lang="uk-UA" altLang="ru-RU" sz="2400" dirty="0" err="1">
                <a:solidFill>
                  <a:schemeClr val="bg1"/>
                </a:solidFill>
                <a:effectLst/>
              </a:rPr>
              <a:t>ст.ст</a:t>
            </a:r>
            <a:r>
              <a:rPr lang="uk-UA" altLang="ru-RU" sz="2400" dirty="0">
                <a:solidFill>
                  <a:schemeClr val="bg1"/>
                </a:solidFill>
                <a:effectLst/>
              </a:rPr>
              <a:t>. 1 -5)</a:t>
            </a:r>
            <a:endParaRPr lang="ru-RU" altLang="ru-RU" sz="240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3151400-7223-F345-FFBF-916AC20FA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722538"/>
              </p:ext>
            </p:extLst>
          </p:nvPr>
        </p:nvGraphicFramePr>
        <p:xfrm>
          <a:off x="341942" y="731499"/>
          <a:ext cx="11508115" cy="53340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85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2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10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Термін</a:t>
                      </a:r>
                      <a:endParaRPr lang="ru-UA" sz="20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Значення</a:t>
                      </a:r>
                      <a:endParaRPr lang="ru-UA" sz="2000" dirty="0"/>
                    </a:p>
                  </a:txBody>
                  <a:tcPr marL="91449" marR="91449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2003">
                <a:tc rowSpan="2">
                  <a:txBody>
                    <a:bodyPr/>
                    <a:lstStyle/>
                    <a:p>
                      <a:pPr algn="ctr"/>
                      <a:r>
                        <a:rPr lang="uk-UA" sz="2800" b="1" dirty="0"/>
                        <a:t>Транспортний засіб</a:t>
                      </a:r>
                      <a:endParaRPr lang="ru-UA" sz="2800" b="1" dirty="0"/>
                    </a:p>
                  </a:txBody>
                  <a:tcPr marL="91449" marR="91449" marT="45727" marB="4572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наземні транспортні засоби (далі – транспортні засоби) – транспортні засоби таких категорій: </a:t>
                      </a:r>
                      <a:endParaRPr lang="ru-UA" sz="2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uk-UA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автомобілі, мотоцикли (у тому числі моторолери та мотоколяски), </a:t>
                      </a:r>
                      <a:r>
                        <a:rPr lang="uk-U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мопеди</a:t>
                      </a:r>
                      <a:r>
                        <a:rPr lang="uk-UA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причепи до автомобілів; </a:t>
                      </a:r>
                      <a:endParaRPr lang="ru-UA" sz="2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4751">
                <a:tc vMerge="1">
                  <a:txBody>
                    <a:bodyPr/>
                    <a:lstStyle/>
                    <a:p>
                      <a:endParaRPr lang="ru-UA" sz="1800" dirty="0"/>
                    </a:p>
                  </a:txBody>
                  <a:tcPr marL="91449" marR="91449" marT="45727" marB="45727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інші транспортні засоби, призначені для перевезення пасажирів, вантажу, багажу, пошти та/або обладнані спеціальним устаткуванням/обладнанням, за умови що відомості про такі транспортні засоби </a:t>
                      </a:r>
                      <a:r>
                        <a:rPr lang="uk-UA" sz="2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внесено</a:t>
                      </a:r>
                      <a:r>
                        <a:rPr lang="uk-U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Єдиного державного реєстру транспортних засобів, передбаченого Законом України "Про дорожній рух"</a:t>
                      </a:r>
                      <a:endParaRPr lang="ru-UA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UA" sz="2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27" marB="45727"/>
                </a:tc>
                <a:extLst>
                  <a:ext uri="{0D108BD9-81ED-4DB2-BD59-A6C34878D82A}">
                    <a16:rowId xmlns:a16="http://schemas.microsoft.com/office/drawing/2014/main" val="3786009246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1C70020-6C50-1E1D-8BAE-EDE42631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774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9CCD1-B004-E249-DF6D-5CF92EA12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643A45C-05FF-A0B0-A6D9-60339809EB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9389" y="102551"/>
            <a:ext cx="11237599" cy="1486968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uk-UA" altLang="ru-RU" sz="2400" dirty="0">
                <a:solidFill>
                  <a:schemeClr val="bg1"/>
                </a:solidFill>
              </a:rPr>
              <a:t>РОЗДІЛ ІІІ. </a:t>
            </a:r>
            <a:r>
              <a:rPr lang="uk-UA" sz="2400" dirty="0">
                <a:solidFill>
                  <a:schemeClr val="bg1"/>
                </a:solidFill>
              </a:rPr>
              <a:t>ПОРЯДОК ЗДІЙСНЕННЯ СТРАХОВОЇ (РЕГЛАМЕНТНОЇ) </a:t>
            </a:r>
            <a:br>
              <a:rPr lang="uk-UA" sz="2400" dirty="0">
                <a:solidFill>
                  <a:schemeClr val="bg1"/>
                </a:solidFill>
              </a:rPr>
            </a:b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/>
              <a:t>ВИПЛАТИ НА ТЕРИТОРІЇ УКРАЇНИ </a:t>
            </a:r>
            <a:r>
              <a:rPr lang="uk-UA" sz="2400" dirty="0">
                <a:effectLst/>
              </a:rPr>
              <a:t>(ст. ст. 18 -39)</a:t>
            </a:r>
            <a:br>
              <a:rPr lang="uk-UA" sz="2400" dirty="0">
                <a:effectLst/>
              </a:rPr>
            </a:b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зв’язку з тимчасовою втратою працездатності потерпілою фізичною особою</a:t>
            </a:r>
            <a:endParaRPr lang="ru-RU" altLang="ru-RU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9BD63E2E-64FB-3612-686E-25FED53A0399}"/>
              </a:ext>
            </a:extLst>
          </p:cNvPr>
          <p:cNvSpPr/>
          <p:nvPr/>
        </p:nvSpPr>
        <p:spPr>
          <a:xfrm>
            <a:off x="5657316" y="205099"/>
            <a:ext cx="300502" cy="222191"/>
          </a:xfrm>
          <a:custGeom>
            <a:avLst/>
            <a:gdLst>
              <a:gd name="connsiteX0" fmla="*/ 290557 w 300502"/>
              <a:gd name="connsiteY0" fmla="*/ 0 h 222191"/>
              <a:gd name="connsiteX1" fmla="*/ 264920 w 300502"/>
              <a:gd name="connsiteY1" fmla="*/ 51275 h 222191"/>
              <a:gd name="connsiteX2" fmla="*/ 0 w 300502"/>
              <a:gd name="connsiteY2" fmla="*/ 222191 h 22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502" h="222191">
                <a:moveTo>
                  <a:pt x="290557" y="0"/>
                </a:moveTo>
                <a:cubicBezTo>
                  <a:pt x="301951" y="7121"/>
                  <a:pt x="313346" y="14243"/>
                  <a:pt x="264920" y="51275"/>
                </a:cubicBezTo>
                <a:cubicBezTo>
                  <a:pt x="216494" y="88307"/>
                  <a:pt x="108247" y="155249"/>
                  <a:pt x="0" y="22219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9F2E58CD-A019-7F1A-84C9-D7DB7B05A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576439"/>
              </p:ext>
            </p:extLst>
          </p:nvPr>
        </p:nvGraphicFramePr>
        <p:xfrm>
          <a:off x="916088" y="1490236"/>
          <a:ext cx="10804199" cy="49071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7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0549">
                  <a:extLst>
                    <a:ext uri="{9D8B030D-6E8A-4147-A177-3AD203B41FA5}">
                      <a16:colId xmlns:a16="http://schemas.microsoft.com/office/drawing/2014/main" val="1902396097"/>
                    </a:ext>
                  </a:extLst>
                </a:gridCol>
              </a:tblGrid>
              <a:tr h="272494">
                <a:tc>
                  <a:txBody>
                    <a:bodyPr/>
                    <a:lstStyle/>
                    <a:p>
                      <a:r>
                        <a:rPr lang="uk-UA" sz="2400" dirty="0"/>
                        <a:t>Статус особи</a:t>
                      </a:r>
                      <a:endParaRPr lang="ru-UA" sz="2400" dirty="0"/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Оцінюються у таких розмірах:</a:t>
                      </a:r>
                      <a:endParaRPr lang="ru-UA" sz="240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7469">
                <a:tc>
                  <a:txBody>
                    <a:bodyPr/>
                    <a:lstStyle/>
                    <a:p>
                      <a:pPr algn="just"/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підприємця чи особа, яка забезпечує себе роботою самостійно</a:t>
                      </a:r>
                      <a:endParaRPr lang="ru-UA" sz="20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неотриманих доходів, що </a:t>
                      </a: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визначаються</a:t>
                      </a: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відповідно до Цивільного кодексу України </a:t>
                      </a: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частині визначення доходу, втраченого внаслідок каліцтва або іншого ушкодження здоров'я фізичної особи – підприємця. (</a:t>
                      </a:r>
                      <a:r>
                        <a:rPr lang="uk-UA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Визначається з її річного доходу, одержаного в попередньому господарському році, поділеного на дванадцять</a:t>
                      </a:r>
                      <a:r>
                        <a:rPr lang="uk-UA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Якщо ця особа отримувала дохід менш як дванадцять місяців, розмір її втраченого доходу визначається шляхом визначення сукупної суми доходу за відповідну кількість місяців)</a:t>
                      </a:r>
                      <a:endParaRPr lang="ru-UA" sz="20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09153680"/>
                  </a:ext>
                </a:extLst>
              </a:tr>
              <a:tr h="120678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непрацююча повнолітня особа</a:t>
                      </a:r>
                      <a:endParaRPr lang="ru-UA" sz="20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UA" sz="20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1/30 розміру мінімальної заробітної плати в місячному розмірі, встановленої законом на дату настання страхового випадку, за кожний день непрацездатності, підтверджений відповідним закладом охорони здоров’я</a:t>
                      </a:r>
                      <a:endParaRPr lang="ru-UA" sz="20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UA" sz="20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4890749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98C9F87-34FE-9FF1-D871-3739ABB4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507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DF97858-4A3A-D0C2-7955-52A4A95340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9389" y="102551"/>
            <a:ext cx="11237599" cy="1486968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uk-UA" altLang="ru-RU" sz="2700" dirty="0">
                <a:solidFill>
                  <a:schemeClr val="bg1"/>
                </a:solidFill>
              </a:rPr>
              <a:t>РОЗДІЛ ІІІ. </a:t>
            </a:r>
            <a:r>
              <a:rPr lang="uk-UA" sz="2700" dirty="0">
                <a:solidFill>
                  <a:schemeClr val="bg1"/>
                </a:solidFill>
              </a:rPr>
              <a:t>ПОРЯДОК ЗДІЙСНЕННЯ СТРАХОВОЇ (РЕГЛАМЕНТНОЇ) </a:t>
            </a:r>
            <a:br>
              <a:rPr lang="uk-UA" sz="2700" dirty="0">
                <a:solidFill>
                  <a:schemeClr val="bg1"/>
                </a:solidFill>
              </a:rPr>
            </a:br>
            <a:br>
              <a:rPr lang="uk-UA" sz="2700" dirty="0">
                <a:solidFill>
                  <a:schemeClr val="bg1"/>
                </a:solidFill>
              </a:rPr>
            </a:br>
            <a:r>
              <a:rPr lang="uk-UA" sz="2700" dirty="0"/>
              <a:t>ВИПЛАТИ НА ТЕРИТОРІЇ УКРАЇНИ </a:t>
            </a:r>
            <a:r>
              <a:rPr lang="uk-UA" sz="2700" dirty="0">
                <a:effectLst/>
              </a:rPr>
              <a:t>(ст. ст. 18 -39)</a:t>
            </a:r>
            <a:br>
              <a:rPr lang="uk-UA" sz="2700" dirty="0">
                <a:effectLst/>
              </a:rPr>
            </a:br>
            <a:r>
              <a:rPr lang="uk-UA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зв’язку з стійкою втратою чи зменшенням </a:t>
            </a:r>
            <a:br>
              <a:rPr lang="uk-UA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працездатності потерпілою фізичною особою</a:t>
            </a:r>
            <a:endParaRPr lang="ru-RU" altLang="ru-RU" sz="27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87B2EB75-16D9-1194-8258-38FFBB59F4E2}"/>
              </a:ext>
            </a:extLst>
          </p:cNvPr>
          <p:cNvSpPr/>
          <p:nvPr/>
        </p:nvSpPr>
        <p:spPr>
          <a:xfrm>
            <a:off x="5657316" y="205099"/>
            <a:ext cx="300502" cy="222191"/>
          </a:xfrm>
          <a:custGeom>
            <a:avLst/>
            <a:gdLst>
              <a:gd name="connsiteX0" fmla="*/ 290557 w 300502"/>
              <a:gd name="connsiteY0" fmla="*/ 0 h 222191"/>
              <a:gd name="connsiteX1" fmla="*/ 264920 w 300502"/>
              <a:gd name="connsiteY1" fmla="*/ 51275 h 222191"/>
              <a:gd name="connsiteX2" fmla="*/ 0 w 300502"/>
              <a:gd name="connsiteY2" fmla="*/ 222191 h 22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502" h="222191">
                <a:moveTo>
                  <a:pt x="290557" y="0"/>
                </a:moveTo>
                <a:cubicBezTo>
                  <a:pt x="301951" y="7121"/>
                  <a:pt x="313346" y="14243"/>
                  <a:pt x="264920" y="51275"/>
                </a:cubicBezTo>
                <a:cubicBezTo>
                  <a:pt x="216494" y="88307"/>
                  <a:pt x="108247" y="155249"/>
                  <a:pt x="0" y="22219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AE7B905-7B9D-4D9B-73C1-FF20613DA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437235"/>
              </p:ext>
            </p:extLst>
          </p:nvPr>
        </p:nvGraphicFramePr>
        <p:xfrm>
          <a:off x="569778" y="1991991"/>
          <a:ext cx="11052443" cy="4580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40689">
                  <a:extLst>
                    <a:ext uri="{9D8B030D-6E8A-4147-A177-3AD203B41FA5}">
                      <a16:colId xmlns:a16="http://schemas.microsoft.com/office/drawing/2014/main" val="1902396097"/>
                    </a:ext>
                  </a:extLst>
                </a:gridCol>
                <a:gridCol w="3708874">
                  <a:extLst>
                    <a:ext uri="{9D8B030D-6E8A-4147-A177-3AD203B41FA5}">
                      <a16:colId xmlns:a16="http://schemas.microsoft.com/office/drawing/2014/main" val="196151801"/>
                    </a:ext>
                  </a:extLst>
                </a:gridCol>
                <a:gridCol w="3802880">
                  <a:extLst>
                    <a:ext uri="{9D8B030D-6E8A-4147-A177-3AD203B41FA5}">
                      <a16:colId xmlns:a16="http://schemas.microsoft.com/office/drawing/2014/main" val="4110315767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оцінюються у таких розмірах:</a:t>
                      </a:r>
                      <a:endParaRPr lang="ru-UA" sz="2400" dirty="0"/>
                    </a:p>
                  </a:txBody>
                  <a:tcPr marL="91447" marR="91447" marT="45701" marB="45701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80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390">
                <a:tc gridSpan="3">
                  <a:txBody>
                    <a:bodyPr/>
                    <a:lstStyle/>
                    <a:p>
                      <a:pPr algn="just"/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втраченого заробітку (доходу), визначеного відповідно </a:t>
                      </a:r>
                      <a:r>
                        <a:rPr lang="uk-U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Цивільного кодексу України.</a:t>
                      </a:r>
                      <a:endParaRPr lang="ru-UA" sz="16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uk-UA" sz="1600" b="1" i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09153680"/>
                  </a:ext>
                </a:extLst>
              </a:tr>
              <a:tr h="598739">
                <a:tc gridSpan="3">
                  <a:txBody>
                    <a:bodyPr/>
                    <a:lstStyle/>
                    <a:p>
                      <a:pPr algn="ctr"/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Мінімальний розмір страхової (регламентної) виплати </a:t>
                      </a:r>
                    </a:p>
                    <a:p>
                      <a:pPr algn="ctr"/>
                      <a:r>
                        <a:rPr lang="uk-U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uk-UA" sz="20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кількість мінімальних заробітних плат у місячному розмірі, встановлених законом на дату настання страхового випадку)</a:t>
                      </a:r>
                      <a:endParaRPr lang="ru-UA" sz="20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UA" sz="1600" b="1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2020527690"/>
                  </a:ext>
                </a:extLst>
              </a:tr>
              <a:tr h="570226">
                <a:tc>
                  <a:txBody>
                    <a:bodyPr/>
                    <a:lstStyle/>
                    <a:p>
                      <a:pPr algn="just"/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група інвалідності </a:t>
                      </a:r>
                      <a:endParaRPr lang="ru-UA" sz="20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ru-U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UA" sz="20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uk-UA" sz="2000" b="1" i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813809870"/>
                  </a:ext>
                </a:extLst>
              </a:tr>
              <a:tr h="54171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IІ група інвалідності </a:t>
                      </a:r>
                      <a:endParaRPr lang="ru-UA" sz="20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UA" sz="20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ru-UA" sz="20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uk-UA" sz="2000" b="1" i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4253223755"/>
                  </a:ext>
                </a:extLst>
              </a:tr>
              <a:tr h="63834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IІІ група інвалідності </a:t>
                      </a:r>
                      <a:endParaRPr lang="ru-UA" sz="20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UA" sz="20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uk-UA" sz="2000" b="1" i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2230949723"/>
                  </a:ext>
                </a:extLst>
              </a:tr>
              <a:tr h="63834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дитина з інвалідністю </a:t>
                      </a:r>
                      <a:endParaRPr lang="ru-UA" sz="20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ru-UA" sz="2000" b="1" i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u="sng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901175414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D1303D6-891D-C739-0D91-BA0146A8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413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DF97858-4A3A-D0C2-7955-52A4A95340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77531" y="276744"/>
            <a:ext cx="11237599" cy="1486968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uk-UA" altLang="ru-RU" sz="2400" dirty="0">
                <a:solidFill>
                  <a:schemeClr val="bg1"/>
                </a:solidFill>
              </a:rPr>
              <a:t>РОЗДІЛ ІІІ. </a:t>
            </a:r>
            <a:r>
              <a:rPr lang="uk-UA" sz="2400" dirty="0">
                <a:solidFill>
                  <a:schemeClr val="bg1"/>
                </a:solidFill>
              </a:rPr>
              <a:t>ПОРЯДОК ЗДІЙСНЕННЯ СТРАХОВОЇ (РЕГЛАМЕНТНОЇ) </a:t>
            </a:r>
            <a:br>
              <a:rPr lang="uk-UA" sz="2400" dirty="0">
                <a:solidFill>
                  <a:schemeClr val="bg1"/>
                </a:solidFill>
              </a:rPr>
            </a:b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/>
              <a:t>ВИПЛАТИ НА ТЕРИТОРІЇ УКРАЇНИ </a:t>
            </a:r>
            <a:r>
              <a:rPr lang="uk-UA" sz="2400" dirty="0">
                <a:effectLst/>
              </a:rPr>
              <a:t>(ст. ст. 18 -39)</a:t>
            </a:r>
            <a:br>
              <a:rPr lang="uk-UA" sz="2400" dirty="0">
                <a:effectLst/>
              </a:rPr>
            </a:br>
            <a:br>
              <a:rPr lang="ru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87B2EB75-16D9-1194-8258-38FFBB59F4E2}"/>
              </a:ext>
            </a:extLst>
          </p:cNvPr>
          <p:cNvSpPr/>
          <p:nvPr/>
        </p:nvSpPr>
        <p:spPr>
          <a:xfrm>
            <a:off x="5657316" y="205099"/>
            <a:ext cx="300502" cy="222191"/>
          </a:xfrm>
          <a:custGeom>
            <a:avLst/>
            <a:gdLst>
              <a:gd name="connsiteX0" fmla="*/ 290557 w 300502"/>
              <a:gd name="connsiteY0" fmla="*/ 0 h 222191"/>
              <a:gd name="connsiteX1" fmla="*/ 264920 w 300502"/>
              <a:gd name="connsiteY1" fmla="*/ 51275 h 222191"/>
              <a:gd name="connsiteX2" fmla="*/ 0 w 300502"/>
              <a:gd name="connsiteY2" fmla="*/ 222191 h 22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502" h="222191">
                <a:moveTo>
                  <a:pt x="290557" y="0"/>
                </a:moveTo>
                <a:cubicBezTo>
                  <a:pt x="301951" y="7121"/>
                  <a:pt x="313346" y="14243"/>
                  <a:pt x="264920" y="51275"/>
                </a:cubicBezTo>
                <a:cubicBezTo>
                  <a:pt x="216494" y="88307"/>
                  <a:pt x="108247" y="155249"/>
                  <a:pt x="0" y="22219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AE7B905-7B9D-4D9B-73C1-FF20613DA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538866"/>
              </p:ext>
            </p:extLst>
          </p:nvPr>
        </p:nvGraphicFramePr>
        <p:xfrm>
          <a:off x="800150" y="1815582"/>
          <a:ext cx="10636938" cy="24687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636938">
                  <a:extLst>
                    <a:ext uri="{9D8B030D-6E8A-4147-A177-3AD203B41FA5}">
                      <a16:colId xmlns:a16="http://schemas.microsoft.com/office/drawing/2014/main" val="1902396097"/>
                    </a:ext>
                  </a:extLst>
                </a:gridCol>
              </a:tblGrid>
              <a:tr h="3421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Визначення розміру моральної шкоди, заподіяної здоров’ю потерпілій фізичній особі </a:t>
                      </a:r>
                      <a:endParaRPr lang="ru-UA" sz="240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133">
                <a:tc>
                  <a:txBody>
                    <a:bodyPr/>
                    <a:lstStyle/>
                    <a:p>
                      <a:pPr algn="just"/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розмірі 10 відсотків страхової (регламентної) виплати у зв’язку з її лікуванням та/або втратою нею працездатності</a:t>
                      </a:r>
                      <a:endParaRPr lang="ru-UA" sz="24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09153680"/>
                  </a:ext>
                </a:extLst>
              </a:tr>
              <a:tr h="657133">
                <a:tc>
                  <a:txBody>
                    <a:bodyPr/>
                    <a:lstStyle/>
                    <a:p>
                      <a:pPr algn="just"/>
                      <a:r>
                        <a:rPr lang="uk-UA" sz="2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МТСБУ здійснює сплату за усіма видами регламентних виплат (крім виплат за шкоду, що заподіяна закордоном).</a:t>
                      </a:r>
                      <a:endParaRPr lang="ru-UA" sz="24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2239056546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E4679C0-ADEF-84D0-0864-165CA21F3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99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DF97858-4A3A-D0C2-7955-52A4A95340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01718" y="-255181"/>
            <a:ext cx="11475515" cy="1713625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uk-UA" altLang="ru-RU" sz="2400" dirty="0">
                <a:solidFill>
                  <a:schemeClr val="bg1"/>
                </a:solidFill>
              </a:rPr>
              <a:t>РОЗДІЛ ІІІ. </a:t>
            </a:r>
            <a:r>
              <a:rPr lang="uk-UA" sz="2400" dirty="0">
                <a:solidFill>
                  <a:schemeClr val="bg1"/>
                </a:solidFill>
              </a:rPr>
              <a:t>ПОРЯДОК ЗДІЙСНЕННЯ СТРАХОВОЇ (РЕГЛАМЕНТНОЇ) </a:t>
            </a:r>
            <a:br>
              <a:rPr lang="uk-UA" sz="2400" dirty="0">
                <a:solidFill>
                  <a:schemeClr val="bg1"/>
                </a:solidFill>
              </a:rPr>
            </a:b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/>
              <a:t>ВИПЛАТИ НА ТЕРИТОРІЇ УКРАЇНИ (ст. ст. 18 -39)</a:t>
            </a:r>
            <a:endParaRPr lang="ru-RU" altLang="ru-RU" sz="2400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55C0094-7FCA-26AE-A48F-4D6490E7E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280120"/>
              </p:ext>
            </p:extLst>
          </p:nvPr>
        </p:nvGraphicFramePr>
        <p:xfrm>
          <a:off x="438304" y="1242981"/>
          <a:ext cx="11602342" cy="32321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6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714">
                  <a:extLst>
                    <a:ext uri="{9D8B030D-6E8A-4147-A177-3AD203B41FA5}">
                      <a16:colId xmlns:a16="http://schemas.microsoft.com/office/drawing/2014/main" val="1759704947"/>
                    </a:ext>
                  </a:extLst>
                </a:gridCol>
              </a:tblGrid>
              <a:tr h="580461">
                <a:tc gridSpan="2"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зв’язку із смертю потерпілої фізичної особи</a:t>
                      </a:r>
                      <a:endParaRPr lang="ru-UA" sz="2800" dirty="0"/>
                    </a:p>
                  </a:txBody>
                  <a:tcPr marL="91447" marR="91447" marT="45701" marB="45701"/>
                </a:tc>
                <a:tc hMerge="1">
                  <a:txBody>
                    <a:bodyPr/>
                    <a:lstStyle/>
                    <a:p>
                      <a:pPr algn="ctr"/>
                      <a:endParaRPr lang="ru-UA" sz="180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753">
                <a:tc rowSpan="2">
                  <a:txBody>
                    <a:bodyPr/>
                    <a:lstStyle/>
                    <a:p>
                      <a:pPr algn="just"/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Втрата годувальника</a:t>
                      </a:r>
                      <a:endParaRPr lang="ru-UA" sz="180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кожній особі, яка відповідно до </a:t>
                      </a: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Цивільного кодексу України в частині відшкодування шкоди, заподіяної смертю потерпілого, та</a:t>
                      </a: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 урахуванням положень Сімейного кодексу України </a:t>
                      </a: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має право на таке відшкодування, у розмірі, що розраховується відповідно до Цивільного кодексу України </a:t>
                      </a: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частині відшкодування шкоди, заподіяної смертю потерпілого.</a:t>
                      </a:r>
                      <a:endParaRPr lang="ru-UA" sz="180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2101906"/>
                  </a:ext>
                </a:extLst>
              </a:tr>
              <a:tr h="1124831">
                <a:tc vMerge="1">
                  <a:txBody>
                    <a:bodyPr/>
                    <a:lstStyle/>
                    <a:p>
                      <a:pPr algn="just"/>
                      <a:endParaRPr lang="ru-UA" sz="180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Загальний мінімальний розмір страхової (регламентної) виплати особам, що були на утриманні одного померлого, за весь період її отримання не може бути меншим за 36 мінімальних заробітних плат у місячному розмірі, встановлених законом на дату настання страхового випадку.</a:t>
                      </a:r>
                      <a:endParaRPr lang="ru-UA" sz="180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79607190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1A407D7-4F8A-A510-EBFA-4799C5A8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789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483F7-8FE4-E694-A97C-A8AF89619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0A8A1A5-6E61-9403-D8D1-E98D9CE8A27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01718" y="-255181"/>
            <a:ext cx="11475515" cy="1713625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uk-UA" altLang="ru-RU" sz="2400" dirty="0">
                <a:solidFill>
                  <a:schemeClr val="bg1"/>
                </a:solidFill>
              </a:rPr>
              <a:t>РОЗДІЛ ІІІ. </a:t>
            </a:r>
            <a:r>
              <a:rPr lang="uk-UA" sz="2400" dirty="0">
                <a:solidFill>
                  <a:schemeClr val="bg1"/>
                </a:solidFill>
              </a:rPr>
              <a:t>ПОРЯДОК ЗДІЙСНЕННЯ СТРАХОВОЇ (РЕГЛАМЕНТНОЇ) </a:t>
            </a:r>
            <a:br>
              <a:rPr lang="uk-UA" sz="2400" dirty="0">
                <a:solidFill>
                  <a:schemeClr val="bg1"/>
                </a:solidFill>
              </a:rPr>
            </a:b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/>
              <a:t>ВИПЛАТИ НА ТЕРИТОРІЇ УКРАЇНИ </a:t>
            </a:r>
            <a:r>
              <a:rPr lang="uk-UA" sz="2400" dirty="0">
                <a:effectLst/>
              </a:rPr>
              <a:t>(ст. ст. 18 -39)</a:t>
            </a:r>
            <a:endParaRPr lang="ru-RU" altLang="ru-RU" sz="2400" dirty="0">
              <a:effectLst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32DF258-AAF3-3209-66A7-A38F0E552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645868"/>
              </p:ext>
            </p:extLst>
          </p:nvPr>
        </p:nvGraphicFramePr>
        <p:xfrm>
          <a:off x="438304" y="1189819"/>
          <a:ext cx="11602342" cy="43093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6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714">
                  <a:extLst>
                    <a:ext uri="{9D8B030D-6E8A-4147-A177-3AD203B41FA5}">
                      <a16:colId xmlns:a16="http://schemas.microsoft.com/office/drawing/2014/main" val="1759704947"/>
                    </a:ext>
                  </a:extLst>
                </a:gridCol>
              </a:tblGrid>
              <a:tr h="455610">
                <a:tc gridSpan="2"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зв’язку із смертю потерпілої фізичної особи</a:t>
                      </a:r>
                      <a:endParaRPr lang="ru-UA" sz="2800" dirty="0"/>
                    </a:p>
                  </a:txBody>
                  <a:tcPr marL="91447" marR="91447" marT="45701" marB="45701"/>
                </a:tc>
                <a:tc hMerge="1">
                  <a:txBody>
                    <a:bodyPr/>
                    <a:lstStyle/>
                    <a:p>
                      <a:pPr algn="ctr"/>
                      <a:endParaRPr lang="ru-UA" sz="180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20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Моральна шкода</a:t>
                      </a:r>
                      <a:endParaRPr lang="ru-UA" sz="200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UA" sz="200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Загальний розмір стосовно одного померлого - 25</a:t>
                      </a: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мінімальних заробітних плат у місячному розмірі, установлених законом на дату настання страхового випадку.</a:t>
                      </a:r>
                      <a:endParaRPr lang="ru-U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2101906"/>
                  </a:ext>
                </a:extLst>
              </a:tr>
              <a:tr h="865204">
                <a:tc>
                  <a:txBody>
                    <a:bodyPr/>
                    <a:lstStyle/>
                    <a:p>
                      <a:pPr algn="just"/>
                      <a:endParaRPr lang="ru-UA" sz="200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Отримувачі: </a:t>
                      </a: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чоловік (дружина), батьки (</a:t>
                      </a:r>
                      <a:r>
                        <a:rPr lang="uk-UA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усиновлювачі</a:t>
                      </a: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та діти (усиновлені) померлої потерпілої особи</a:t>
                      </a:r>
                      <a:endParaRPr lang="ru-UA" sz="200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147264262"/>
                  </a:ext>
                </a:extLst>
              </a:tr>
              <a:tr h="865204">
                <a:tc>
                  <a:txBody>
                    <a:bodyPr/>
                    <a:lstStyle/>
                    <a:p>
                      <a:pPr algn="just"/>
                      <a:r>
                        <a:rPr lang="uk-UA" sz="20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Витрати на поховання</a:t>
                      </a:r>
                      <a:endParaRPr lang="ru-UA" sz="200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Загальний розмір таких виплат стосовно одного померлого </a:t>
                      </a: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може перевищувати 12 мінімальних заробітних плат у місячному розмірі</a:t>
                      </a: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установлених законом на дату настання страхового випадку, і не залежить від суми, отриманої особою за загальнообов’язковим державним соціальним страхуванням та соціальним забезпеченням.</a:t>
                      </a:r>
                      <a:endParaRPr lang="ru-UA" sz="200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4041892026"/>
                  </a:ext>
                </a:extLst>
              </a:tr>
            </a:tbl>
          </a:graphicData>
        </a:graphic>
      </p:graphicFrame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121A472F-4892-7B30-D67F-AF78F80C8254}"/>
              </a:ext>
            </a:extLst>
          </p:cNvPr>
          <p:cNvSpPr/>
          <p:nvPr/>
        </p:nvSpPr>
        <p:spPr>
          <a:xfrm>
            <a:off x="5657316" y="205099"/>
            <a:ext cx="300502" cy="222191"/>
          </a:xfrm>
          <a:custGeom>
            <a:avLst/>
            <a:gdLst>
              <a:gd name="connsiteX0" fmla="*/ 290557 w 300502"/>
              <a:gd name="connsiteY0" fmla="*/ 0 h 222191"/>
              <a:gd name="connsiteX1" fmla="*/ 264920 w 300502"/>
              <a:gd name="connsiteY1" fmla="*/ 51275 h 222191"/>
              <a:gd name="connsiteX2" fmla="*/ 0 w 300502"/>
              <a:gd name="connsiteY2" fmla="*/ 222191 h 22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502" h="222191">
                <a:moveTo>
                  <a:pt x="290557" y="0"/>
                </a:moveTo>
                <a:cubicBezTo>
                  <a:pt x="301951" y="7121"/>
                  <a:pt x="313346" y="14243"/>
                  <a:pt x="264920" y="51275"/>
                </a:cubicBezTo>
                <a:cubicBezTo>
                  <a:pt x="216494" y="88307"/>
                  <a:pt x="108247" y="155249"/>
                  <a:pt x="0" y="22219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1F7D7A9-1FB1-818D-16D8-DD64B22F4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308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DF97858-4A3A-D0C2-7955-52A4A95340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9389" y="102551"/>
            <a:ext cx="11237599" cy="1486968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uk-UA" altLang="ru-RU" sz="2400" dirty="0">
                <a:solidFill>
                  <a:schemeClr val="bg1"/>
                </a:solidFill>
              </a:rPr>
              <a:t>РОЗДІЛ ІІІ. </a:t>
            </a:r>
            <a:r>
              <a:rPr lang="uk-UA" sz="2400" dirty="0">
                <a:solidFill>
                  <a:schemeClr val="bg1"/>
                </a:solidFill>
              </a:rPr>
              <a:t>ПОРЯДОК ЗДІЙСНЕННЯ СТРАХОВОЇ (РЕГЛАМЕНТНОЇ) </a:t>
            </a:r>
            <a:br>
              <a:rPr lang="uk-UA" sz="2400" dirty="0">
                <a:solidFill>
                  <a:schemeClr val="bg1"/>
                </a:solidFill>
              </a:rPr>
            </a:b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/>
              <a:t>ВИПЛАТИ НА ТЕРИТОРІЇ УКРАЇНИ </a:t>
            </a:r>
            <a:r>
              <a:rPr lang="uk-UA" sz="2400" dirty="0">
                <a:effectLst/>
              </a:rPr>
              <a:t>(ст. ст. 18 -39)</a:t>
            </a:r>
            <a:br>
              <a:rPr lang="uk-UA" sz="2400" dirty="0">
                <a:effectLst/>
              </a:rPr>
            </a:br>
            <a:r>
              <a:rPr lang="uk-UA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Визначення розміру </a:t>
            </a:r>
            <a:r>
              <a:rPr lang="uk-UA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зв’язку з пошкодженням транспортного засобу </a:t>
            </a:r>
            <a:br>
              <a:rPr lang="ru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87B2EB75-16D9-1194-8258-38FFBB59F4E2}"/>
              </a:ext>
            </a:extLst>
          </p:cNvPr>
          <p:cNvSpPr/>
          <p:nvPr/>
        </p:nvSpPr>
        <p:spPr>
          <a:xfrm>
            <a:off x="5657316" y="205099"/>
            <a:ext cx="300502" cy="222191"/>
          </a:xfrm>
          <a:custGeom>
            <a:avLst/>
            <a:gdLst>
              <a:gd name="connsiteX0" fmla="*/ 290557 w 300502"/>
              <a:gd name="connsiteY0" fmla="*/ 0 h 222191"/>
              <a:gd name="connsiteX1" fmla="*/ 264920 w 300502"/>
              <a:gd name="connsiteY1" fmla="*/ 51275 h 222191"/>
              <a:gd name="connsiteX2" fmla="*/ 0 w 300502"/>
              <a:gd name="connsiteY2" fmla="*/ 222191 h 22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502" h="222191">
                <a:moveTo>
                  <a:pt x="290557" y="0"/>
                </a:moveTo>
                <a:cubicBezTo>
                  <a:pt x="301951" y="7121"/>
                  <a:pt x="313346" y="14243"/>
                  <a:pt x="264920" y="51275"/>
                </a:cubicBezTo>
                <a:cubicBezTo>
                  <a:pt x="216494" y="88307"/>
                  <a:pt x="108247" y="155249"/>
                  <a:pt x="0" y="22219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AE7B905-7B9D-4D9B-73C1-FF20613DA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302758"/>
              </p:ext>
            </p:extLst>
          </p:nvPr>
        </p:nvGraphicFramePr>
        <p:xfrm>
          <a:off x="170916" y="1421244"/>
          <a:ext cx="11766073" cy="47243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35953">
                  <a:extLst>
                    <a:ext uri="{9D8B030D-6E8A-4147-A177-3AD203B41FA5}">
                      <a16:colId xmlns:a16="http://schemas.microsoft.com/office/drawing/2014/main" val="1902396097"/>
                    </a:ext>
                  </a:extLst>
                </a:gridCol>
                <a:gridCol w="7010400">
                  <a:extLst>
                    <a:ext uri="{9D8B030D-6E8A-4147-A177-3AD203B41FA5}">
                      <a16:colId xmlns:a16="http://schemas.microsoft.com/office/drawing/2014/main" val="148217615"/>
                    </a:ext>
                  </a:extLst>
                </a:gridCol>
                <a:gridCol w="2519720">
                  <a:extLst>
                    <a:ext uri="{9D8B030D-6E8A-4147-A177-3AD203B41FA5}">
                      <a16:colId xmlns:a16="http://schemas.microsoft.com/office/drawing/2014/main" val="3263695499"/>
                    </a:ext>
                  </a:extLst>
                </a:gridCol>
              </a:tblGrid>
              <a:tr h="334319">
                <a:tc>
                  <a:txBody>
                    <a:bodyPr/>
                    <a:lstStyle/>
                    <a:p>
                      <a:endParaRPr lang="ru-UA"/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/>
                        <a:t>ЗУ 3720</a:t>
                      </a:r>
                      <a:endParaRPr lang="ru-UA" sz="1800" dirty="0"/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/>
                        <a:t>Попередній закон</a:t>
                      </a:r>
                      <a:endParaRPr lang="ru-UA" sz="180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087">
                <a:tc>
                  <a:txBody>
                    <a:bodyPr/>
                    <a:lstStyle/>
                    <a:p>
                      <a:r>
                        <a:rPr lang="uk-UA" sz="2000" b="0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Відновлювальний</a:t>
                      </a:r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ремонт ТЗ</a:t>
                      </a:r>
                      <a:endParaRPr lang="ru-UA" sz="2000" dirty="0"/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ТЗ, строк експлуатації якого до настання дорожньо-транспортної пригоди не перевищує 5 років</a:t>
                      </a:r>
                      <a:r>
                        <a:rPr lang="uk-UA" sz="20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або якщо щодо такого ТЗ є чинними гарантійні зобов'язання його виробника, </a:t>
                      </a:r>
                      <a:r>
                        <a:rPr lang="uk-UA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розрахунку вартості складових частин </a:t>
                      </a:r>
                      <a:r>
                        <a:rPr lang="uk-UA" sz="20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(деталей)</a:t>
                      </a:r>
                      <a:r>
                        <a:rPr lang="uk-UA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ТЗ включається вартість </a:t>
                      </a:r>
                      <a:r>
                        <a:rPr lang="uk-UA" sz="20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невживаних складових частин (деталей)</a:t>
                      </a:r>
                      <a:r>
                        <a:rPr lang="uk-UA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дозволених заводом-виробником для обслуговування відповідних ТЗ. </a:t>
                      </a:r>
                      <a:r>
                        <a:rPr lang="uk-UA" sz="20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інших ТЗ </a:t>
                      </a:r>
                      <a:r>
                        <a:rPr lang="uk-UA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розрахунку може включатися вартість складових частин </a:t>
                      </a:r>
                      <a:r>
                        <a:rPr lang="uk-UA" sz="20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(деталей)</a:t>
                      </a:r>
                      <a:r>
                        <a:rPr lang="uk-UA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транспортного засобу, що відповідають технічним характеристикам такого ТЗ та є аналогом оригінальних складових частин </a:t>
                      </a:r>
                      <a:r>
                        <a:rPr lang="uk-UA" sz="20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(деталей)</a:t>
                      </a:r>
                      <a:r>
                        <a:rPr lang="uk-UA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ТЗ.</a:t>
                      </a:r>
                      <a:endParaRPr lang="ru-UA" sz="20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i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 </a:t>
                      </a:r>
                      <a:r>
                        <a:rPr lang="ru-RU" sz="2000" b="1" i="1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урахуванням</a:t>
                      </a:r>
                      <a:r>
                        <a:rPr lang="ru-RU" sz="2000" b="1" i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1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зносу</a:t>
                      </a:r>
                      <a:r>
                        <a:rPr lang="ru-RU" sz="2000" b="1" i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1" i="1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розрахованого</a:t>
                      </a:r>
                      <a:r>
                        <a:rPr lang="ru-RU" sz="2000" b="1" i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порядку, </a:t>
                      </a:r>
                      <a:r>
                        <a:rPr lang="ru-RU" sz="2000" b="1" i="1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встановленому</a:t>
                      </a:r>
                      <a:r>
                        <a:rPr lang="ru-RU" sz="2000" b="1" i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1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законодавством</a:t>
                      </a:r>
                      <a:r>
                        <a:rPr lang="ru-RU" sz="2000" b="1" i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2000" b="1" i="1" u="sng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09153680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43C0F59-E443-1D47-0C29-33792BAA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072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149EE-C985-DF83-34CF-0BE2DC87F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CB674C3-6829-6A9D-4298-E66AE94104D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9389" y="102551"/>
            <a:ext cx="11237599" cy="1486968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uk-UA" altLang="ru-RU" sz="2400" dirty="0">
                <a:solidFill>
                  <a:schemeClr val="bg1"/>
                </a:solidFill>
              </a:rPr>
              <a:t>РОЗДІЛ ІІІ. </a:t>
            </a:r>
            <a:r>
              <a:rPr lang="uk-UA" sz="2400" dirty="0">
                <a:solidFill>
                  <a:schemeClr val="bg1"/>
                </a:solidFill>
              </a:rPr>
              <a:t>ПОРЯДОК ЗДІЙСНЕННЯ СТРАХОВОЇ (РЕГЛАМЕНТНОЇ) </a:t>
            </a:r>
            <a:br>
              <a:rPr lang="uk-UA" sz="2400" dirty="0">
                <a:solidFill>
                  <a:schemeClr val="bg1"/>
                </a:solidFill>
              </a:rPr>
            </a:b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/>
              <a:t>ВИПЛАТИ НА ТЕРИТОРІЇ УКРАЇНИ </a:t>
            </a:r>
            <a:r>
              <a:rPr lang="uk-UA" sz="2400" dirty="0">
                <a:effectLst/>
              </a:rPr>
              <a:t>(ст. ст. 18 -39)</a:t>
            </a:r>
            <a:br>
              <a:rPr lang="uk-UA" sz="2400" dirty="0">
                <a:effectLst/>
              </a:rPr>
            </a:br>
            <a:r>
              <a:rPr lang="uk-UA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Визначення розміру </a:t>
            </a:r>
            <a:r>
              <a:rPr lang="uk-UA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зв’язку з пошкодженням транспортного засобу </a:t>
            </a:r>
            <a:br>
              <a:rPr lang="ru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2A86E70E-A7C9-9FD1-906B-5D3DE4D66BAB}"/>
              </a:ext>
            </a:extLst>
          </p:cNvPr>
          <p:cNvSpPr/>
          <p:nvPr/>
        </p:nvSpPr>
        <p:spPr>
          <a:xfrm>
            <a:off x="5657316" y="205099"/>
            <a:ext cx="300502" cy="222191"/>
          </a:xfrm>
          <a:custGeom>
            <a:avLst/>
            <a:gdLst>
              <a:gd name="connsiteX0" fmla="*/ 290557 w 300502"/>
              <a:gd name="connsiteY0" fmla="*/ 0 h 222191"/>
              <a:gd name="connsiteX1" fmla="*/ 264920 w 300502"/>
              <a:gd name="connsiteY1" fmla="*/ 51275 h 222191"/>
              <a:gd name="connsiteX2" fmla="*/ 0 w 300502"/>
              <a:gd name="connsiteY2" fmla="*/ 222191 h 22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502" h="222191">
                <a:moveTo>
                  <a:pt x="290557" y="0"/>
                </a:moveTo>
                <a:cubicBezTo>
                  <a:pt x="301951" y="7121"/>
                  <a:pt x="313346" y="14243"/>
                  <a:pt x="264920" y="51275"/>
                </a:cubicBezTo>
                <a:cubicBezTo>
                  <a:pt x="216494" y="88307"/>
                  <a:pt x="108247" y="155249"/>
                  <a:pt x="0" y="22219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1C1493C9-388C-AECA-5021-DC91E8E56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390120"/>
              </p:ext>
            </p:extLst>
          </p:nvPr>
        </p:nvGraphicFramePr>
        <p:xfrm>
          <a:off x="170916" y="1421244"/>
          <a:ext cx="11766073" cy="49376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766073">
                  <a:extLst>
                    <a:ext uri="{9D8B030D-6E8A-4147-A177-3AD203B41FA5}">
                      <a16:colId xmlns:a16="http://schemas.microsoft.com/office/drawing/2014/main" val="19023960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Пріоритет виплати</a:t>
                      </a:r>
                      <a:endParaRPr lang="ru-UA" sz="280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4313">
                <a:tc>
                  <a:txBody>
                    <a:bodyPr/>
                    <a:lstStyle/>
                    <a:p>
                      <a:pPr algn="just"/>
                      <a:r>
                        <a:rPr lang="uk-UA" sz="2400" b="1" u="sng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Пріоритетною</a:t>
                      </a:r>
                      <a:r>
                        <a:rPr lang="uk-UA" sz="24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є виплата на СТО.</a:t>
                      </a:r>
                    </a:p>
                    <a:p>
                      <a:pPr algn="just"/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здійснення відновлювального ремонту пошкодженого ТЗ обирається потерпілою особою СТО з визначеного страховиком (МТСБУ) переліку (</a:t>
                      </a: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оприлюднюється на своєму веб-сайті страховика/МТСБУ). </a:t>
                      </a:r>
                      <a:endParaRPr lang="ru-U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Якщо визначений страховиком (МТСБУ) перелік включає </a:t>
                      </a:r>
                      <a:r>
                        <a:rPr lang="uk-UA" sz="20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менше трьох осіб</a:t>
                      </a: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розташованих на відстані </a:t>
                      </a:r>
                      <a:r>
                        <a:rPr lang="uk-UA" sz="20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більше ніж 150 кілометрів </a:t>
                      </a: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 місця проживання потерпілої особи або місцезнаходження пошкодженого ТЗ, потерпіла особа має право самостійно обрати СТО.</a:t>
                      </a:r>
                    </a:p>
                    <a:p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Якщо ТЗ до 5 років або «на гарантії», то на вимогу потерпілої особи має бути визначений авторизований сервісний центр відповідного виробника.</a:t>
                      </a:r>
                    </a:p>
                    <a:p>
                      <a:pPr algn="just"/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разі відмови потерпілої особи від здійснення оплати на СТО, то така виплата здійснюється страховиком (МТСБУ) на банківський (платіжний) рахунок потерпілої особи (з вирахуванням ПДВ або узгоджену суму). </a:t>
                      </a:r>
                    </a:p>
                    <a:p>
                      <a:pPr algn="just"/>
                      <a:endParaRPr lang="ru-UA" sz="20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2239056546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6B82D1F-E2A3-F175-53DE-ED767FB0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433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FE301-E26F-B289-9D29-0B6D31AD1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C87DB2E-E3CA-DBA3-0E6D-B66F0A24CD4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9390" y="427290"/>
            <a:ext cx="11237599" cy="715164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uk-UA" altLang="ru-RU" sz="2400" dirty="0">
                <a:solidFill>
                  <a:schemeClr val="bg1"/>
                </a:solidFill>
              </a:rPr>
              <a:t>РОЗДІЛ ІІІ. </a:t>
            </a:r>
            <a:r>
              <a:rPr lang="uk-UA" sz="2400" dirty="0">
                <a:solidFill>
                  <a:schemeClr val="bg1"/>
                </a:solidFill>
              </a:rPr>
              <a:t>ПОРЯДОК ЗДІЙСНЕННЯ СТРАХОВОЇ (РЕГЛАМЕНТНОЇ) </a:t>
            </a:r>
            <a:br>
              <a:rPr lang="uk-UA" sz="2400" dirty="0">
                <a:solidFill>
                  <a:schemeClr val="bg1"/>
                </a:solidFill>
              </a:rPr>
            </a:b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/>
              <a:t>ВИПЛАТИ НА ТЕРИТОРІЇ УКРАЇНИ </a:t>
            </a:r>
            <a:r>
              <a:rPr lang="uk-UA" sz="2400" dirty="0">
                <a:effectLst/>
              </a:rPr>
              <a:t>(ст. ст. 18 -39)</a:t>
            </a:r>
            <a:br>
              <a:rPr lang="uk-UA" sz="2400" dirty="0">
                <a:effectLst/>
              </a:rPr>
            </a:br>
            <a:br>
              <a:rPr lang="ru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3C2FE36F-8074-28F2-05B5-BB812150ABED}"/>
              </a:ext>
            </a:extLst>
          </p:cNvPr>
          <p:cNvSpPr/>
          <p:nvPr/>
        </p:nvSpPr>
        <p:spPr>
          <a:xfrm>
            <a:off x="5657316" y="205099"/>
            <a:ext cx="300502" cy="222191"/>
          </a:xfrm>
          <a:custGeom>
            <a:avLst/>
            <a:gdLst>
              <a:gd name="connsiteX0" fmla="*/ 290557 w 300502"/>
              <a:gd name="connsiteY0" fmla="*/ 0 h 222191"/>
              <a:gd name="connsiteX1" fmla="*/ 264920 w 300502"/>
              <a:gd name="connsiteY1" fmla="*/ 51275 h 222191"/>
              <a:gd name="connsiteX2" fmla="*/ 0 w 300502"/>
              <a:gd name="connsiteY2" fmla="*/ 222191 h 22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502" h="222191">
                <a:moveTo>
                  <a:pt x="290557" y="0"/>
                </a:moveTo>
                <a:cubicBezTo>
                  <a:pt x="301951" y="7121"/>
                  <a:pt x="313346" y="14243"/>
                  <a:pt x="264920" y="51275"/>
                </a:cubicBezTo>
                <a:cubicBezTo>
                  <a:pt x="216494" y="88307"/>
                  <a:pt x="108247" y="155249"/>
                  <a:pt x="0" y="22219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3327192B-CF25-09A5-F6CB-28D9C30D5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813084"/>
              </p:ext>
            </p:extLst>
          </p:nvPr>
        </p:nvGraphicFramePr>
        <p:xfrm>
          <a:off x="212963" y="1080300"/>
          <a:ext cx="11766073" cy="55530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766073">
                  <a:extLst>
                    <a:ext uri="{9D8B030D-6E8A-4147-A177-3AD203B41FA5}">
                      <a16:colId xmlns:a16="http://schemas.microsoft.com/office/drawing/2014/main" val="1902396097"/>
                    </a:ext>
                  </a:extLst>
                </a:gridCol>
              </a:tblGrid>
              <a:tr h="4754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Визначення розміру </a:t>
                      </a:r>
                      <a:r>
                        <a:rPr lang="uk-UA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зв’язку з знищенням транспортного засобу </a:t>
                      </a:r>
                      <a:endParaRPr lang="ru-UA" sz="280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3281">
                <a:tc>
                  <a:txBody>
                    <a:bodyPr/>
                    <a:lstStyle/>
                    <a:p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сума:</a:t>
                      </a:r>
                      <a:endParaRPr lang="ru-UA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матеріальних збитків, що визначаються </a:t>
                      </a:r>
                      <a:r>
                        <a:rPr lang="uk-U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 </a:t>
                      </a:r>
                      <a:r>
                        <a:rPr lang="uk-UA" sz="24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різниця</a:t>
                      </a:r>
                      <a:r>
                        <a:rPr lang="uk-U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між ринковою вартістю ТЗ </a:t>
                      </a:r>
                      <a:r>
                        <a:rPr lang="uk-UA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день настання ДТП </a:t>
                      </a:r>
                      <a:r>
                        <a:rPr lang="uk-U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його пошкодження внаслідок ДТП та після пошкодження внаслідок ДТП</a:t>
                      </a:r>
                      <a:r>
                        <a:rPr lang="uk-UA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UA" sz="2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документально підтверджених витрат, пов’язаних з евакуацією ТЗ з місця ДТП до місця проживання потерпілої особи або до місця стоянки такого ТЗ на території України.</a:t>
                      </a:r>
                      <a:endParaRPr lang="ru-UA" sz="20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2239056546"/>
                  </a:ext>
                </a:extLst>
              </a:tr>
              <a:tr h="2321669">
                <a:tc>
                  <a:txBody>
                    <a:bodyPr/>
                    <a:lstStyle/>
                    <a:p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сума:</a:t>
                      </a:r>
                      <a:endParaRPr lang="ru-U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матеріальних збитків, що визначаються </a:t>
                      </a: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 </a:t>
                      </a:r>
                      <a:r>
                        <a:rPr lang="uk-UA" sz="20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різниця</a:t>
                      </a: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між ринковою вартістю ТЗ </a:t>
                      </a:r>
                      <a:r>
                        <a:rPr lang="uk-U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день настання ДТП </a:t>
                      </a: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його пошкодження внаслідок ДТП та після пошкодження внаслідок ДТП</a:t>
                      </a:r>
                      <a:r>
                        <a:rPr lang="uk-U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UA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документально підтверджених витрат, пов’язаних з евакуацією ТЗ з місця ДТП до місця проживання потерпілої особи або до місця стоянки такого ТЗ на території України.</a:t>
                      </a:r>
                      <a:endParaRPr lang="ru-UA" sz="20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96559760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CDD6C59-3297-52CA-BCDA-FE90EB80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456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8CD64-4FC2-1052-6A32-4C240F3D9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076AEA4-8E49-D896-3D08-11A1B15F77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9390" y="427290"/>
            <a:ext cx="11237599" cy="715164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uk-UA" altLang="ru-RU" sz="2400" dirty="0">
                <a:solidFill>
                  <a:schemeClr val="bg1"/>
                </a:solidFill>
              </a:rPr>
              <a:t>РОЗДІЛ ІІІ. </a:t>
            </a:r>
            <a:r>
              <a:rPr lang="uk-UA" sz="2400" dirty="0">
                <a:solidFill>
                  <a:schemeClr val="bg1"/>
                </a:solidFill>
              </a:rPr>
              <a:t>ПОРЯДОК ЗДІЙСНЕННЯ СТРАХОВОЇ (РЕГЛАМЕНТНОЇ) </a:t>
            </a:r>
            <a:br>
              <a:rPr lang="uk-UA" sz="2400" dirty="0">
                <a:solidFill>
                  <a:schemeClr val="bg1"/>
                </a:solidFill>
              </a:rPr>
            </a:b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/>
              <a:t>ВИПЛАТИ НА ТЕРИТОРІЇ УКРАЇНИ </a:t>
            </a:r>
            <a:r>
              <a:rPr lang="uk-UA" sz="2400" dirty="0">
                <a:effectLst/>
              </a:rPr>
              <a:t>(ст. ст. 18 -39)</a:t>
            </a:r>
            <a:br>
              <a:rPr lang="uk-UA" sz="2400" dirty="0">
                <a:effectLst/>
              </a:rPr>
            </a:br>
            <a:br>
              <a:rPr lang="ru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5583DF51-3257-517F-C7FC-E15133BD1437}"/>
              </a:ext>
            </a:extLst>
          </p:cNvPr>
          <p:cNvSpPr/>
          <p:nvPr/>
        </p:nvSpPr>
        <p:spPr>
          <a:xfrm>
            <a:off x="5657316" y="205099"/>
            <a:ext cx="300502" cy="222191"/>
          </a:xfrm>
          <a:custGeom>
            <a:avLst/>
            <a:gdLst>
              <a:gd name="connsiteX0" fmla="*/ 290557 w 300502"/>
              <a:gd name="connsiteY0" fmla="*/ 0 h 222191"/>
              <a:gd name="connsiteX1" fmla="*/ 264920 w 300502"/>
              <a:gd name="connsiteY1" fmla="*/ 51275 h 222191"/>
              <a:gd name="connsiteX2" fmla="*/ 0 w 300502"/>
              <a:gd name="connsiteY2" fmla="*/ 222191 h 22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502" h="222191">
                <a:moveTo>
                  <a:pt x="290557" y="0"/>
                </a:moveTo>
                <a:cubicBezTo>
                  <a:pt x="301951" y="7121"/>
                  <a:pt x="313346" y="14243"/>
                  <a:pt x="264920" y="51275"/>
                </a:cubicBezTo>
                <a:cubicBezTo>
                  <a:pt x="216494" y="88307"/>
                  <a:pt x="108247" y="155249"/>
                  <a:pt x="0" y="22219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4FD6BD5C-F22F-E8FE-EDCA-A18928BEC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895297"/>
              </p:ext>
            </p:extLst>
          </p:nvPr>
        </p:nvGraphicFramePr>
        <p:xfrm>
          <a:off x="212963" y="1080300"/>
          <a:ext cx="11766073" cy="53535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766073">
                  <a:extLst>
                    <a:ext uri="{9D8B030D-6E8A-4147-A177-3AD203B41FA5}">
                      <a16:colId xmlns:a16="http://schemas.microsoft.com/office/drawing/2014/main" val="1902396097"/>
                    </a:ext>
                  </a:extLst>
                </a:gridCol>
              </a:tblGrid>
              <a:tr h="5150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Визначення розміру </a:t>
                      </a:r>
                      <a:r>
                        <a:rPr lang="uk-UA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зв’язку з знищенням транспортного засобу </a:t>
                      </a:r>
                      <a:endParaRPr lang="ru-UA" sz="280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53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Ринкова вартість ТЗ після його пошкодження внаслідок дорожньо-транспортної пригоди визначається </a:t>
                      </a:r>
                      <a:r>
                        <a:rPr lang="uk-U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страховиком (МТСБУ) </a:t>
                      </a:r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підставі </a:t>
                      </a:r>
                      <a:r>
                        <a:rPr lang="uk-U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цінової пропозиції, отриманої щодо заявленого для продажу пошкодженого транспортного засобу на аукціоні</a:t>
                      </a:r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продажу пошкоджених транспортних засобів, (зокрема, онлайн-аукціони, торги). За домовленістю між</a:t>
                      </a:r>
                      <a:r>
                        <a:rPr lang="uk-U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страховиком (МТСБУ)</a:t>
                      </a:r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потерпілою особою вартість ТЗ, </a:t>
                      </a:r>
                      <a:r>
                        <a:rPr lang="uk-U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пошкодженого внаслідок</a:t>
                      </a:r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ДТП, </a:t>
                      </a:r>
                      <a:r>
                        <a:rPr lang="uk-UA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може визначатися страховиком (МТСБУ) відповідно до законодавства про оцінку майна, майнових прав та професійну оціночну діяльність в Україні.</a:t>
                      </a:r>
                      <a:endParaRPr lang="ru-UA" sz="24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2239056546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9FCA04B-AC2D-F8E4-3F76-2CC0EDAA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801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15015-4E10-5CF6-37B6-8C4DE6E55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023646B-6CF6-4CCD-A016-2CB2F35999B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9390" y="427290"/>
            <a:ext cx="11237599" cy="715164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uk-UA" altLang="ru-RU" sz="2400" dirty="0">
                <a:solidFill>
                  <a:schemeClr val="bg1"/>
                </a:solidFill>
              </a:rPr>
              <a:t>РОЗДІЛ ІІІ. </a:t>
            </a:r>
            <a:r>
              <a:rPr lang="uk-UA" sz="2400" dirty="0">
                <a:solidFill>
                  <a:schemeClr val="bg1"/>
                </a:solidFill>
              </a:rPr>
              <a:t>ПОРЯДОК ЗДІЙСНЕННЯ СТРАХОВОЇ (РЕГЛАМЕНТНОЇ) </a:t>
            </a:r>
            <a:br>
              <a:rPr lang="uk-UA" sz="2400" dirty="0">
                <a:solidFill>
                  <a:schemeClr val="bg1"/>
                </a:solidFill>
              </a:rPr>
            </a:b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/>
              <a:t>ВИПЛАТИ НА ТЕРИТОРІЇ УКРАЇНИ </a:t>
            </a:r>
            <a:r>
              <a:rPr lang="uk-UA" sz="2400" dirty="0">
                <a:effectLst/>
              </a:rPr>
              <a:t>(ст. ст. 18 -39)</a:t>
            </a:r>
            <a:br>
              <a:rPr lang="uk-UA" sz="2400" dirty="0">
                <a:effectLst/>
              </a:rPr>
            </a:br>
            <a:br>
              <a:rPr lang="ru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1E55D438-3F05-CB36-745F-C0C744AB625F}"/>
              </a:ext>
            </a:extLst>
          </p:cNvPr>
          <p:cNvSpPr/>
          <p:nvPr/>
        </p:nvSpPr>
        <p:spPr>
          <a:xfrm>
            <a:off x="5657316" y="205099"/>
            <a:ext cx="300502" cy="222191"/>
          </a:xfrm>
          <a:custGeom>
            <a:avLst/>
            <a:gdLst>
              <a:gd name="connsiteX0" fmla="*/ 290557 w 300502"/>
              <a:gd name="connsiteY0" fmla="*/ 0 h 222191"/>
              <a:gd name="connsiteX1" fmla="*/ 264920 w 300502"/>
              <a:gd name="connsiteY1" fmla="*/ 51275 h 222191"/>
              <a:gd name="connsiteX2" fmla="*/ 0 w 300502"/>
              <a:gd name="connsiteY2" fmla="*/ 222191 h 22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502" h="222191">
                <a:moveTo>
                  <a:pt x="290557" y="0"/>
                </a:moveTo>
                <a:cubicBezTo>
                  <a:pt x="301951" y="7121"/>
                  <a:pt x="313346" y="14243"/>
                  <a:pt x="264920" y="51275"/>
                </a:cubicBezTo>
                <a:cubicBezTo>
                  <a:pt x="216494" y="88307"/>
                  <a:pt x="108247" y="155249"/>
                  <a:pt x="0" y="22219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461433B-8565-8006-8C01-51F482C91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197133"/>
              </p:ext>
            </p:extLst>
          </p:nvPr>
        </p:nvGraphicFramePr>
        <p:xfrm>
          <a:off x="212963" y="1080300"/>
          <a:ext cx="11766073" cy="437277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766073">
                  <a:extLst>
                    <a:ext uri="{9D8B030D-6E8A-4147-A177-3AD203B41FA5}">
                      <a16:colId xmlns:a16="http://schemas.microsoft.com/office/drawing/2014/main" val="1902396097"/>
                    </a:ext>
                  </a:extLst>
                </a:gridCol>
              </a:tblGrid>
              <a:tr h="6698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Визначення розміру </a:t>
                      </a:r>
                      <a:r>
                        <a:rPr lang="uk-UA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разі пошкодження чи знищення іншого, ніж ТЗ, майна</a:t>
                      </a:r>
                      <a:endParaRPr lang="ru-UA" sz="280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793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матеріальні збитки, заподіяних внаслідок ДТП, у розмірі, визначеному </a:t>
                      </a:r>
                      <a:r>
                        <a:rPr lang="uk-U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страховиком (МТСБУ) </a:t>
                      </a:r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 урахуванням положень законодавства про оцінку майна, майнових прав та професійну оціночну діяльність в Україні </a:t>
                      </a:r>
                      <a:r>
                        <a:rPr lang="uk-U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</a:t>
                      </a:r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суб'єктом оціночної діяльності, оцінювачем, судовим експертом </a:t>
                      </a:r>
                      <a:r>
                        <a:rPr lang="uk-U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замовлення страховика (МТСБУ), а у випадку, якщо представник СК/МТСБУ своєчасно не здійснив огляд – потерпілої особи</a:t>
                      </a:r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або за домовленістю між страховиком </a:t>
                      </a:r>
                      <a:r>
                        <a:rPr lang="uk-U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(МТСБУ)</a:t>
                      </a:r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потерпілою особою.</a:t>
                      </a:r>
                      <a:endParaRPr lang="ru-UA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2239056546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FD85EF1-EA63-B23E-4EB2-28E7455EB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09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20E887C-2DA5-12E3-019F-972446A337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-336211"/>
            <a:ext cx="10515600" cy="13255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Georgia" panose="02040502050405020303" pitchFamily="18" charset="0"/>
              <a:buNone/>
            </a:pPr>
            <a:r>
              <a:rPr lang="uk-UA" altLang="ru-RU" sz="2400" dirty="0">
                <a:solidFill>
                  <a:schemeClr val="bg1"/>
                </a:solidFill>
                <a:effectLst/>
              </a:rPr>
              <a:t>Розділ І. Загальні положення (</a:t>
            </a:r>
            <a:r>
              <a:rPr lang="uk-UA" altLang="ru-RU" sz="2400" dirty="0" err="1">
                <a:solidFill>
                  <a:schemeClr val="bg1"/>
                </a:solidFill>
                <a:effectLst/>
              </a:rPr>
              <a:t>ст.ст</a:t>
            </a:r>
            <a:r>
              <a:rPr lang="uk-UA" altLang="ru-RU" sz="2400" dirty="0">
                <a:solidFill>
                  <a:schemeClr val="bg1"/>
                </a:solidFill>
                <a:effectLst/>
              </a:rPr>
              <a:t>. 1 -5)</a:t>
            </a:r>
            <a:endParaRPr lang="ru-RU" altLang="ru-RU" sz="240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E99A362-C38E-F9A2-58F2-9B2C1F4F0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08567"/>
              </p:ext>
            </p:extLst>
          </p:nvPr>
        </p:nvGraphicFramePr>
        <p:xfrm>
          <a:off x="206020" y="1073889"/>
          <a:ext cx="11439441" cy="421914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0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99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/>
                        <a:t>Поняття</a:t>
                      </a:r>
                      <a:endParaRPr lang="ru-UA" sz="1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/>
                        <a:t>ЗУ 3720</a:t>
                      </a:r>
                      <a:endParaRPr lang="ru-UA" sz="1800" dirty="0"/>
                    </a:p>
                  </a:txBody>
                  <a:tcPr marL="91449" marR="91449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202">
                <a:tc>
                  <a:txBody>
                    <a:bodyPr/>
                    <a:lstStyle/>
                    <a:p>
                      <a:r>
                        <a:rPr lang="uk-UA" sz="1800" dirty="0"/>
                        <a:t>Предмет страхування</a:t>
                      </a:r>
                      <a:endParaRPr lang="ru-UA" sz="1800" dirty="0"/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</a:rPr>
                        <a:t>Предметом договору обов’язкового страхування цивільно-правової відповідальності є передача страхувальником за плату ризику, пов’язаного з об’єктом страхування, страховику на умовах, визначених цим Законом. </a:t>
                      </a:r>
                      <a:endParaRPr lang="ru-UA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2772">
                <a:tc>
                  <a:txBody>
                    <a:bodyPr/>
                    <a:lstStyle/>
                    <a:p>
                      <a:r>
                        <a:rPr lang="uk-UA" sz="1800" dirty="0"/>
                        <a:t>Об’єкт страхування</a:t>
                      </a:r>
                      <a:endParaRPr lang="ru-UA" sz="1800" dirty="0"/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0" kern="1200" dirty="0">
                          <a:solidFill>
                            <a:schemeClr val="dk1"/>
                          </a:solidFill>
                          <a:effectLst/>
                        </a:rPr>
                        <a:t>Об’єктом страхування за договором обов’язкового страхування цивільно-правової відповідальності </a:t>
                      </a:r>
                      <a:r>
                        <a:rPr lang="uk-UA" sz="1600" b="1" kern="1200" dirty="0">
                          <a:solidFill>
                            <a:schemeClr val="dk1"/>
                          </a:solidFill>
                          <a:effectLst/>
                        </a:rPr>
                        <a:t>є відповідальність за шкоду,</a:t>
                      </a:r>
                      <a:r>
                        <a:rPr lang="uk-UA" sz="1600" b="0" kern="1200" dirty="0">
                          <a:solidFill>
                            <a:schemeClr val="dk1"/>
                          </a:solidFill>
                          <a:effectLst/>
                        </a:rPr>
                        <a:t> заподіяну внаслідок використання забезпеченого транспортного засобу особою, цивільно-правова відповідальність якої застрахована, життю, здоров’ю та/або майну потерпілих осіб внаслідок настання страхово</a:t>
                      </a: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</a:rPr>
                        <a:t>го випадку.</a:t>
                      </a:r>
                      <a:endParaRPr lang="ru-UA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27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/>
                        <a:t>Страховий випадок</a:t>
                      </a:r>
                      <a:endParaRPr lang="ru-UA" sz="1800" dirty="0"/>
                    </a:p>
                    <a:p>
                      <a:endParaRPr lang="ru-UA" sz="1800" dirty="0"/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</a:rPr>
                        <a:t>Страховим випадком за договором обов’язкового страхування цивільно-правової відповідальності є дорожньо-транспортна пригода за участю забезпеченого транспортного засобу, </a:t>
                      </a:r>
                      <a:r>
                        <a:rPr lang="uk-UA" sz="1600" b="1" kern="1200" dirty="0">
                          <a:solidFill>
                            <a:schemeClr val="dk1"/>
                          </a:solidFill>
                          <a:effectLst/>
                        </a:rPr>
                        <a:t>внаслідок якої у особи,</a:t>
                      </a: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</a:rPr>
                        <a:t> цивільно-правова відповідальність якої застрахована, </a:t>
                      </a:r>
                      <a:r>
                        <a:rPr lang="uk-UA" sz="1600" b="1" kern="1200" dirty="0">
                          <a:solidFill>
                            <a:schemeClr val="dk1"/>
                          </a:solidFill>
                          <a:effectLst/>
                        </a:rPr>
                        <a:t>виник обов’язок відшкодувати шкоду</a:t>
                      </a: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</a:rPr>
                        <a:t>, заподіяну життю, здоров’ю та/або майну потерпілої особи.</a:t>
                      </a:r>
                      <a:endParaRPr lang="ru-UA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UA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25" marB="45725"/>
                </a:tc>
                <a:extLst>
                  <a:ext uri="{0D108BD9-81ED-4DB2-BD59-A6C34878D82A}">
                    <a16:rowId xmlns:a16="http://schemas.microsoft.com/office/drawing/2014/main" val="2469062723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0BA470B-A6B6-C7E6-2143-2F6FBC21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74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DF97858-4A3A-D0C2-7955-52A4A95340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69957" y="102551"/>
            <a:ext cx="11267032" cy="960705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uk-UA" altLang="ru-RU" sz="2400" dirty="0">
                <a:solidFill>
                  <a:schemeClr val="bg1"/>
                </a:solidFill>
              </a:rPr>
              <a:t>РОЗДІЛ ІІІ. </a:t>
            </a:r>
            <a:r>
              <a:rPr lang="uk-UA" sz="2400" dirty="0">
                <a:solidFill>
                  <a:schemeClr val="bg1"/>
                </a:solidFill>
              </a:rPr>
              <a:t>ПОРЯДОК ЗДІЙСНЕННЯ СТРАХОВОЇ (РЕГЛАМЕНТНОЇ) </a:t>
            </a:r>
            <a:br>
              <a:rPr lang="uk-UA" sz="2400" dirty="0">
                <a:solidFill>
                  <a:schemeClr val="bg1"/>
                </a:solidFill>
              </a:rPr>
            </a:b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/>
              <a:t>ВИПЛАТИ НА ТЕРИТОРІЇ УКРАЇНИ </a:t>
            </a:r>
            <a:r>
              <a:rPr lang="uk-UA" sz="2400" dirty="0">
                <a:effectLst/>
              </a:rPr>
              <a:t>(ст. ст. 18 -39)</a:t>
            </a:r>
            <a:br>
              <a:rPr lang="uk-UA" sz="2400" dirty="0">
                <a:effectLst/>
              </a:rPr>
            </a:br>
            <a:endParaRPr lang="ru-RU" alt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87B2EB75-16D9-1194-8258-38FFBB59F4E2}"/>
              </a:ext>
            </a:extLst>
          </p:cNvPr>
          <p:cNvSpPr/>
          <p:nvPr/>
        </p:nvSpPr>
        <p:spPr>
          <a:xfrm>
            <a:off x="5657316" y="205099"/>
            <a:ext cx="300502" cy="222191"/>
          </a:xfrm>
          <a:custGeom>
            <a:avLst/>
            <a:gdLst>
              <a:gd name="connsiteX0" fmla="*/ 290557 w 300502"/>
              <a:gd name="connsiteY0" fmla="*/ 0 h 222191"/>
              <a:gd name="connsiteX1" fmla="*/ 264920 w 300502"/>
              <a:gd name="connsiteY1" fmla="*/ 51275 h 222191"/>
              <a:gd name="connsiteX2" fmla="*/ 0 w 300502"/>
              <a:gd name="connsiteY2" fmla="*/ 222191 h 22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502" h="222191">
                <a:moveTo>
                  <a:pt x="290557" y="0"/>
                </a:moveTo>
                <a:cubicBezTo>
                  <a:pt x="301951" y="7121"/>
                  <a:pt x="313346" y="14243"/>
                  <a:pt x="264920" y="51275"/>
                </a:cubicBezTo>
                <a:cubicBezTo>
                  <a:pt x="216494" y="88307"/>
                  <a:pt x="108247" y="155249"/>
                  <a:pt x="0" y="22219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AE7B905-7B9D-4D9B-73C1-FF20613DA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592521"/>
              </p:ext>
            </p:extLst>
          </p:nvPr>
        </p:nvGraphicFramePr>
        <p:xfrm>
          <a:off x="494192" y="1165804"/>
          <a:ext cx="10927251" cy="52422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27875">
                  <a:extLst>
                    <a:ext uri="{9D8B030D-6E8A-4147-A177-3AD203B41FA5}">
                      <a16:colId xmlns:a16="http://schemas.microsoft.com/office/drawing/2014/main" val="148217615"/>
                    </a:ext>
                  </a:extLst>
                </a:gridCol>
                <a:gridCol w="10199376">
                  <a:extLst>
                    <a:ext uri="{9D8B030D-6E8A-4147-A177-3AD203B41FA5}">
                      <a16:colId xmlns:a16="http://schemas.microsoft.com/office/drawing/2014/main" val="4454172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800" dirty="0"/>
                    </a:p>
                  </a:txBody>
                  <a:tcPr marL="91447" marR="91447" marT="45701" marB="45701" vert="vert2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>
                          <a:effectLst/>
                        </a:rPr>
                        <a:t>С</a:t>
                      </a:r>
                      <a:r>
                        <a:rPr lang="uk-UA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трахова (регламентна) виплата не здійснюється</a:t>
                      </a:r>
                      <a:br>
                        <a:rPr lang="ru-UA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ru-UA" sz="280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711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шкоду, заподіяну </a:t>
                      </a:r>
                      <a:endParaRPr lang="ru-UA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 vert="vert27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життю та здоров’ю особи, яка використовує ТЗ (далі – водій) та спричинила ДТП;</a:t>
                      </a:r>
                      <a:endParaRPr lang="ru-U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567004478"/>
                  </a:ext>
                </a:extLst>
              </a:tr>
              <a:tr h="323401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ТЗ, водій якого спричинив ДТП;</a:t>
                      </a:r>
                      <a:endParaRPr lang="ru-U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2755601186"/>
                  </a:ext>
                </a:extLst>
              </a:tr>
              <a:tr h="355874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майну, що знаходилося у ТЗ, водій якого спричинив ДТП;</a:t>
                      </a:r>
                      <a:endParaRPr lang="ru-U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2339972625"/>
                  </a:ext>
                </a:extLst>
              </a:tr>
              <a:tr h="584790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разі використання ТЗ під час тренувальної поїздки перед офіційним змаганням чи для участі в такому змаганні;</a:t>
                      </a:r>
                      <a:endParaRPr lang="ru-U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277321660"/>
                  </a:ext>
                </a:extLst>
              </a:tr>
              <a:tr h="776177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внаслідок масових заворушень і групових порушень громадського порядку, війни або збройних конфліктів, воєнних дій, терористичних актів, стихійного лиха, вибуху, пожежі, не пов’язан</a:t>
                      </a:r>
                      <a:r>
                        <a:rPr lang="uk-U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их</a:t>
                      </a: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ДТП;</a:t>
                      </a:r>
                      <a:endParaRPr lang="ru-U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559552472"/>
                  </a:ext>
                </a:extLst>
              </a:tr>
              <a:tr h="481145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 vert="vert27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разі пошкодження/знищення антикварних речей, виробів із дорогоцінних металів, …, грошових знаків, …та інших колекційних речей;</a:t>
                      </a:r>
                      <a:endParaRPr lang="ru-U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89100308"/>
                  </a:ext>
                </a:extLst>
              </a:tr>
              <a:tr h="37216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 vert="vert27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яка перевищує розмір страхової суми</a:t>
                      </a:r>
                      <a:endParaRPr lang="ru-U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164708682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7E128AB-5844-BA98-1727-FAD9E700D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652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0872B-F004-EB77-F6AF-54598EBA1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8ADB85A-90CB-B2F2-BF52-CACCF41E8C5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0668" y="403738"/>
            <a:ext cx="11267032" cy="747061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uk-UA" altLang="ru-RU" sz="2400" dirty="0">
                <a:solidFill>
                  <a:schemeClr val="bg1"/>
                </a:solidFill>
              </a:rPr>
              <a:t>РОЗДІЛ ІІІ. </a:t>
            </a:r>
            <a:r>
              <a:rPr lang="uk-UA" sz="2400" dirty="0">
                <a:solidFill>
                  <a:schemeClr val="bg1"/>
                </a:solidFill>
              </a:rPr>
              <a:t>ПОРЯДОК ЗДІЙСНЕННЯ СТРАХОВОЇ (РЕГЛАМЕНТНОЇ) </a:t>
            </a:r>
            <a:br>
              <a:rPr lang="uk-UA" sz="2400" dirty="0">
                <a:solidFill>
                  <a:schemeClr val="bg1"/>
                </a:solidFill>
              </a:rPr>
            </a:b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/>
              <a:t>ВИПЛАТИ НА ТЕРИТОРІЇ УКРАЇНИ </a:t>
            </a:r>
            <a:r>
              <a:rPr lang="uk-UA" sz="2400" dirty="0">
                <a:effectLst/>
              </a:rPr>
              <a:t>(ст. ст. 18 -39)</a:t>
            </a:r>
            <a:br>
              <a:rPr lang="uk-UA" sz="2400" dirty="0">
                <a:effectLst/>
              </a:rPr>
            </a:br>
            <a:br>
              <a:rPr lang="ru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704950BA-5C28-7B68-ED72-1C3F016FE919}"/>
              </a:ext>
            </a:extLst>
          </p:cNvPr>
          <p:cNvSpPr/>
          <p:nvPr/>
        </p:nvSpPr>
        <p:spPr>
          <a:xfrm>
            <a:off x="5657316" y="205099"/>
            <a:ext cx="300502" cy="222191"/>
          </a:xfrm>
          <a:custGeom>
            <a:avLst/>
            <a:gdLst>
              <a:gd name="connsiteX0" fmla="*/ 290557 w 300502"/>
              <a:gd name="connsiteY0" fmla="*/ 0 h 222191"/>
              <a:gd name="connsiteX1" fmla="*/ 264920 w 300502"/>
              <a:gd name="connsiteY1" fmla="*/ 51275 h 222191"/>
              <a:gd name="connsiteX2" fmla="*/ 0 w 300502"/>
              <a:gd name="connsiteY2" fmla="*/ 222191 h 22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502" h="222191">
                <a:moveTo>
                  <a:pt x="290557" y="0"/>
                </a:moveTo>
                <a:cubicBezTo>
                  <a:pt x="301951" y="7121"/>
                  <a:pt x="313346" y="14243"/>
                  <a:pt x="264920" y="51275"/>
                </a:cubicBezTo>
                <a:cubicBezTo>
                  <a:pt x="216494" y="88307"/>
                  <a:pt x="108247" y="155249"/>
                  <a:pt x="0" y="22219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48170C7-E20B-9FE1-BECC-2BA9AC639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372627"/>
              </p:ext>
            </p:extLst>
          </p:nvPr>
        </p:nvGraphicFramePr>
        <p:xfrm>
          <a:off x="600668" y="1136363"/>
          <a:ext cx="10927251" cy="55165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27875">
                  <a:extLst>
                    <a:ext uri="{9D8B030D-6E8A-4147-A177-3AD203B41FA5}">
                      <a16:colId xmlns:a16="http://schemas.microsoft.com/office/drawing/2014/main" val="148217615"/>
                    </a:ext>
                  </a:extLst>
                </a:gridCol>
                <a:gridCol w="10199376">
                  <a:extLst>
                    <a:ext uri="{9D8B030D-6E8A-4147-A177-3AD203B41FA5}">
                      <a16:colId xmlns:a16="http://schemas.microsoft.com/office/drawing/2014/main" val="445417240"/>
                    </a:ext>
                  </a:extLst>
                </a:gridCol>
              </a:tblGrid>
              <a:tr h="352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800" dirty="0"/>
                    </a:p>
                  </a:txBody>
                  <a:tcPr marL="91447" marR="91447" marT="45701" marB="45701" vert="vert2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>
                          <a:effectLst/>
                        </a:rPr>
                        <a:t>С</a:t>
                      </a:r>
                      <a:r>
                        <a:rPr lang="uk-UA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трахова (регламентна) виплата не здійснюється</a:t>
                      </a:r>
                      <a:endParaRPr lang="ru-UA" sz="280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711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шкоду, заподіяну </a:t>
                      </a:r>
                      <a:endParaRPr lang="ru-UA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 vert="vert27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частині штрафів та судових витрат, які повинен сплатити водій/власник ТЗ, який спричинив ДТП;</a:t>
                      </a:r>
                      <a:endParaRPr lang="ru-UA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567004478"/>
                  </a:ext>
                </a:extLst>
              </a:tr>
              <a:tr h="323401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частині судових витрат, понесених у кримінальному провадженні;</a:t>
                      </a:r>
                      <a:endParaRPr lang="ru-UA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2755601186"/>
                  </a:ext>
                </a:extLst>
              </a:tr>
              <a:tr h="355874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життю та здоров’ю пасажирів викраденого ТЗ, що спричинив ДТП, якщо страховик (МТСБУ) доведе, що потерпілі особи знали про викрадення ТЗ та попри це добровільно стали пасажирами такого ТЗ;</a:t>
                      </a:r>
                      <a:endParaRPr lang="ru-UA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2339972625"/>
                  </a:ext>
                </a:extLst>
              </a:tr>
              <a:tr h="344306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внаслідок перевезення небезпечних вантажів;</a:t>
                      </a:r>
                      <a:endParaRPr lang="ru-UA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277321660"/>
                  </a:ext>
                </a:extLst>
              </a:tr>
              <a:tr h="340242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частині втрати товарної вартості ТЗ;</a:t>
                      </a:r>
                      <a:endParaRPr lang="ru-UA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559552472"/>
                  </a:ext>
                </a:extLst>
              </a:tr>
              <a:tr h="481145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 vert="vert27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навколишньому природному середовищу внаслідок забруднення в результаті ДТП;</a:t>
                      </a:r>
                      <a:endParaRPr lang="ru-UA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89100308"/>
                  </a:ext>
                </a:extLst>
              </a:tr>
              <a:tr h="37216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 vert="vert27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частині упущеної вигоди;</a:t>
                      </a:r>
                      <a:endParaRPr lang="ru-UA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164708682"/>
                  </a:ext>
                </a:extLst>
              </a:tr>
              <a:tr h="37216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 vert="vert27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 може бути компенсована на підставі  договору страхування відповідальності за шкоду, заподіяну пасажирам та </a:t>
                      </a: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багажу/вантажу</a:t>
                      </a:r>
                      <a:endParaRPr lang="ru-UA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650649412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AC2C143-69A5-840E-7C87-B9CAF30C4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931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23041-2766-4F73-8A3A-701BB1EED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7620D63-853D-5EFD-5FE3-E85B84F1923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76282" y="427290"/>
            <a:ext cx="11267032" cy="748053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uk-UA" altLang="ru-RU" sz="2400" dirty="0">
                <a:solidFill>
                  <a:schemeClr val="bg1"/>
                </a:solidFill>
              </a:rPr>
              <a:t>РОЗДІЛ ІІІ. </a:t>
            </a:r>
            <a:r>
              <a:rPr lang="uk-UA" sz="2400" dirty="0">
                <a:solidFill>
                  <a:schemeClr val="bg1"/>
                </a:solidFill>
              </a:rPr>
              <a:t>ПОРЯДОК ЗДІЙСНЕННЯ СТРАХОВОЇ (РЕГЛАМЕНТНОЇ) </a:t>
            </a:r>
            <a:br>
              <a:rPr lang="uk-UA" sz="2400" dirty="0">
                <a:solidFill>
                  <a:schemeClr val="bg1"/>
                </a:solidFill>
              </a:rPr>
            </a:b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/>
              <a:t>ВИПЛАТИ НА ТЕРИТОРІЇ УКРАЇНИ </a:t>
            </a:r>
            <a:r>
              <a:rPr lang="uk-UA" sz="2400" dirty="0">
                <a:effectLst/>
              </a:rPr>
              <a:t>(ст. ст. 18 -39)</a:t>
            </a:r>
            <a:br>
              <a:rPr lang="uk-UA" sz="2400" dirty="0">
                <a:effectLst/>
              </a:rPr>
            </a:br>
            <a:br>
              <a:rPr lang="ru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30DAFF3B-E0F6-A769-AB98-FBE126B4EAFE}"/>
              </a:ext>
            </a:extLst>
          </p:cNvPr>
          <p:cNvSpPr/>
          <p:nvPr/>
        </p:nvSpPr>
        <p:spPr>
          <a:xfrm>
            <a:off x="5657316" y="205099"/>
            <a:ext cx="300502" cy="222191"/>
          </a:xfrm>
          <a:custGeom>
            <a:avLst/>
            <a:gdLst>
              <a:gd name="connsiteX0" fmla="*/ 290557 w 300502"/>
              <a:gd name="connsiteY0" fmla="*/ 0 h 222191"/>
              <a:gd name="connsiteX1" fmla="*/ 264920 w 300502"/>
              <a:gd name="connsiteY1" fmla="*/ 51275 h 222191"/>
              <a:gd name="connsiteX2" fmla="*/ 0 w 300502"/>
              <a:gd name="connsiteY2" fmla="*/ 222191 h 22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502" h="222191">
                <a:moveTo>
                  <a:pt x="290557" y="0"/>
                </a:moveTo>
                <a:cubicBezTo>
                  <a:pt x="301951" y="7121"/>
                  <a:pt x="313346" y="14243"/>
                  <a:pt x="264920" y="51275"/>
                </a:cubicBezTo>
                <a:cubicBezTo>
                  <a:pt x="216494" y="88307"/>
                  <a:pt x="108247" y="155249"/>
                  <a:pt x="0" y="22219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229221A3-D70C-6D4B-31E5-79DD8870C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795002"/>
              </p:ext>
            </p:extLst>
          </p:nvPr>
        </p:nvGraphicFramePr>
        <p:xfrm>
          <a:off x="632374" y="1131493"/>
          <a:ext cx="10927251" cy="55214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27875">
                  <a:extLst>
                    <a:ext uri="{9D8B030D-6E8A-4147-A177-3AD203B41FA5}">
                      <a16:colId xmlns:a16="http://schemas.microsoft.com/office/drawing/2014/main" val="148217615"/>
                    </a:ext>
                  </a:extLst>
                </a:gridCol>
                <a:gridCol w="10199376">
                  <a:extLst>
                    <a:ext uri="{9D8B030D-6E8A-4147-A177-3AD203B41FA5}">
                      <a16:colId xmlns:a16="http://schemas.microsoft.com/office/drawing/2014/main" val="445417240"/>
                    </a:ext>
                  </a:extLst>
                </a:gridCol>
              </a:tblGrid>
              <a:tr h="3415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800" dirty="0"/>
                    </a:p>
                  </a:txBody>
                  <a:tcPr marL="91447" marR="91447" marT="45701" marB="45701" vert="vert2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>
                          <a:effectLst/>
                        </a:rPr>
                        <a:t>С</a:t>
                      </a:r>
                      <a:r>
                        <a:rPr lang="uk-UA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трахова (регламентна) виплата не здійснюється</a:t>
                      </a:r>
                      <a:endParaRPr lang="ru-UA" sz="280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399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також у разі</a:t>
                      </a:r>
                      <a:endParaRPr lang="ru-UA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 vert="vert27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використання ТЗ в ДТП, внаслідок якої в особи, яка використовувала такий ТЗ, не виникла цивільно-правова відповідальність;</a:t>
                      </a:r>
                    </a:p>
                    <a:p>
                      <a:pPr algn="just"/>
                      <a:endParaRPr lang="ru-U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567004478"/>
                  </a:ext>
                </a:extLst>
              </a:tr>
              <a:tr h="939399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навмисних дій потерпілої особи, спрямованих на настання ДТП, крім дій, вчинених у стані крайньої необхідності або необхідної оборони;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2755601186"/>
                  </a:ext>
                </a:extLst>
              </a:tr>
              <a:tr h="1508754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подання заяви про страхову (регламентну) виплату </a:t>
                      </a: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 документально підтверджених поважних причин </a:t>
                      </a:r>
                      <a:r>
                        <a:rPr lang="uk-U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після спливу строку: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майно – 1,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життя та здоров’я 3 роки);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2339972625"/>
                  </a:ext>
                </a:extLst>
              </a:tr>
              <a:tr h="1376280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подання заяви про компенсацію своїх витрат з відшкодування шкоди, заподіяної життю, здоров’ю та/або майну потерпілої особи, після спливу 1 року з дня настання ДТП;</a:t>
                      </a:r>
                      <a:endParaRPr lang="ru-UA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277321660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4A3F1A2-773B-B970-E474-ACF786D30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074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DBDD4-C2CA-2958-1FDE-FFB98F046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BD57B1-06D6-D069-03F4-5346559CA72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69957" y="286484"/>
            <a:ext cx="11267032" cy="879422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uk-UA" altLang="ru-RU" sz="2400" dirty="0">
                <a:solidFill>
                  <a:schemeClr val="bg1"/>
                </a:solidFill>
              </a:rPr>
              <a:t>РОЗДІЛ ІІІ. </a:t>
            </a:r>
            <a:r>
              <a:rPr lang="uk-UA" sz="2400" dirty="0">
                <a:solidFill>
                  <a:schemeClr val="bg1"/>
                </a:solidFill>
              </a:rPr>
              <a:t>ПОРЯДОК ЗДІЙСНЕННЯ СТРАХОВОЇ (РЕГЛАМЕНТНОЇ) </a:t>
            </a:r>
            <a:br>
              <a:rPr lang="uk-UA" sz="2400" dirty="0">
                <a:solidFill>
                  <a:schemeClr val="bg1"/>
                </a:solidFill>
              </a:rPr>
            </a:b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/>
              <a:t>ВИПЛАТИ НА ТЕРИТОРІЇ УКРАЇНИ </a:t>
            </a:r>
            <a:r>
              <a:rPr lang="uk-UA" sz="2400" dirty="0">
                <a:effectLst/>
              </a:rPr>
              <a:t>(ст. ст. 18 -39)</a:t>
            </a:r>
            <a:br>
              <a:rPr lang="uk-UA" sz="2400" dirty="0">
                <a:effectLst/>
              </a:rPr>
            </a:br>
            <a:br>
              <a:rPr lang="ru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C5A99446-A1C3-8842-6FC9-BB11323F52C4}"/>
              </a:ext>
            </a:extLst>
          </p:cNvPr>
          <p:cNvSpPr/>
          <p:nvPr/>
        </p:nvSpPr>
        <p:spPr>
          <a:xfrm>
            <a:off x="5657316" y="205099"/>
            <a:ext cx="300502" cy="222191"/>
          </a:xfrm>
          <a:custGeom>
            <a:avLst/>
            <a:gdLst>
              <a:gd name="connsiteX0" fmla="*/ 290557 w 300502"/>
              <a:gd name="connsiteY0" fmla="*/ 0 h 222191"/>
              <a:gd name="connsiteX1" fmla="*/ 264920 w 300502"/>
              <a:gd name="connsiteY1" fmla="*/ 51275 h 222191"/>
              <a:gd name="connsiteX2" fmla="*/ 0 w 300502"/>
              <a:gd name="connsiteY2" fmla="*/ 222191 h 22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502" h="222191">
                <a:moveTo>
                  <a:pt x="290557" y="0"/>
                </a:moveTo>
                <a:cubicBezTo>
                  <a:pt x="301951" y="7121"/>
                  <a:pt x="313346" y="14243"/>
                  <a:pt x="264920" y="51275"/>
                </a:cubicBezTo>
                <a:cubicBezTo>
                  <a:pt x="216494" y="88307"/>
                  <a:pt x="108247" y="155249"/>
                  <a:pt x="0" y="22219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48A33C75-D0F0-1A01-D800-D881A0B28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700166"/>
              </p:ext>
            </p:extLst>
          </p:nvPr>
        </p:nvGraphicFramePr>
        <p:xfrm>
          <a:off x="669957" y="1288573"/>
          <a:ext cx="10927251" cy="53643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27875">
                  <a:extLst>
                    <a:ext uri="{9D8B030D-6E8A-4147-A177-3AD203B41FA5}">
                      <a16:colId xmlns:a16="http://schemas.microsoft.com/office/drawing/2014/main" val="148217615"/>
                    </a:ext>
                  </a:extLst>
                </a:gridCol>
                <a:gridCol w="10199376">
                  <a:extLst>
                    <a:ext uri="{9D8B030D-6E8A-4147-A177-3AD203B41FA5}">
                      <a16:colId xmlns:a16="http://schemas.microsoft.com/office/drawing/2014/main" val="445417240"/>
                    </a:ext>
                  </a:extLst>
                </a:gridCol>
              </a:tblGrid>
              <a:tr h="352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800" dirty="0"/>
                    </a:p>
                  </a:txBody>
                  <a:tcPr marL="91447" marR="91447" marT="45701" marB="45701" vert="vert2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>
                          <a:effectLst/>
                        </a:rPr>
                        <a:t>С</a:t>
                      </a:r>
                      <a:r>
                        <a:rPr lang="uk-UA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трахова (регламентна) виплата не здійснюється</a:t>
                      </a:r>
                      <a:endParaRPr lang="ru-UA" sz="280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284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також у разі</a:t>
                      </a:r>
                      <a:endParaRPr lang="ru-UA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 vert="vert27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якщо вимога стосується здійснення страхової (регламентної) виплати особі, яка не належить до осіб, яким відповідно до цього Закону може бути сплачена така виплата;</a:t>
                      </a:r>
                      <a:endParaRPr lang="ru-U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567004478"/>
                  </a:ext>
                </a:extLst>
              </a:tr>
              <a:tr h="37216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 vert="vert27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невиконання іншою особою, яка має право на отримання відшкодування, обов'язків, визначених ЗУ 3720, якщо це призвело до неможливості страховика (МТСБУ) встановити факт дорожньо-транспортної пригоди, причини та обставини її настання або розмір заподіяної шкоди;</a:t>
                      </a:r>
                      <a:endParaRPr lang="ru-UA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164708682"/>
                  </a:ext>
                </a:extLst>
              </a:tr>
              <a:tr h="37216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 vert="vert27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припинення зобов’язання у зв'язку з поєднанням боржника і кредитора в одній особі, у тому числі якщо транспортні засоби, що є учасниками дорожньо-транспортної пригоди, належать особі, яка спричинила дорожньо-транспортну пригоду та потерпілій особі на праві спільної сумісної власності.</a:t>
                      </a:r>
                      <a:endParaRPr lang="ru-UA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650649412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E4BCE7C-01D7-211C-6367-EF35D3E9B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218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DF97858-4A3A-D0C2-7955-52A4A95340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7431" y="281757"/>
            <a:ext cx="11237599" cy="813396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uk-UA" altLang="ru-RU" sz="2400" dirty="0">
                <a:solidFill>
                  <a:schemeClr val="bg1"/>
                </a:solidFill>
              </a:rPr>
              <a:t>РОЗДІЛ ІІІ. </a:t>
            </a:r>
            <a:r>
              <a:rPr lang="uk-UA" sz="2400" dirty="0">
                <a:solidFill>
                  <a:schemeClr val="bg1"/>
                </a:solidFill>
              </a:rPr>
              <a:t>ПОРЯДОК ЗДІЙСНЕННЯ СТРАХОВОЇ (РЕГЛАМЕНТНОЇ) </a:t>
            </a:r>
            <a:br>
              <a:rPr lang="uk-UA" sz="2400" dirty="0">
                <a:solidFill>
                  <a:schemeClr val="bg1"/>
                </a:solidFill>
              </a:rPr>
            </a:b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/>
              <a:t>ВИПЛАТИ НА ТЕРИТОРІЇ УКРАЇНИ </a:t>
            </a:r>
            <a:r>
              <a:rPr lang="uk-UA" sz="2400" dirty="0">
                <a:effectLst/>
              </a:rPr>
              <a:t>(ст. ст. 18 -39)</a:t>
            </a:r>
            <a:br>
              <a:rPr lang="uk-UA" sz="2400" dirty="0">
                <a:effectLst/>
              </a:rPr>
            </a:br>
            <a:endParaRPr lang="ru-RU" alt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87B2EB75-16D9-1194-8258-38FFBB59F4E2}"/>
              </a:ext>
            </a:extLst>
          </p:cNvPr>
          <p:cNvSpPr/>
          <p:nvPr/>
        </p:nvSpPr>
        <p:spPr>
          <a:xfrm>
            <a:off x="5657316" y="205099"/>
            <a:ext cx="300502" cy="222191"/>
          </a:xfrm>
          <a:custGeom>
            <a:avLst/>
            <a:gdLst>
              <a:gd name="connsiteX0" fmla="*/ 290557 w 300502"/>
              <a:gd name="connsiteY0" fmla="*/ 0 h 222191"/>
              <a:gd name="connsiteX1" fmla="*/ 264920 w 300502"/>
              <a:gd name="connsiteY1" fmla="*/ 51275 h 222191"/>
              <a:gd name="connsiteX2" fmla="*/ 0 w 300502"/>
              <a:gd name="connsiteY2" fmla="*/ 222191 h 22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502" h="222191">
                <a:moveTo>
                  <a:pt x="290557" y="0"/>
                </a:moveTo>
                <a:cubicBezTo>
                  <a:pt x="301951" y="7121"/>
                  <a:pt x="313346" y="14243"/>
                  <a:pt x="264920" y="51275"/>
                </a:cubicBezTo>
                <a:cubicBezTo>
                  <a:pt x="216494" y="88307"/>
                  <a:pt x="108247" y="155249"/>
                  <a:pt x="0" y="22219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AE7B905-7B9D-4D9B-73C1-FF20613DA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349595"/>
              </p:ext>
            </p:extLst>
          </p:nvPr>
        </p:nvGraphicFramePr>
        <p:xfrm>
          <a:off x="550036" y="1171812"/>
          <a:ext cx="11091927" cy="543807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091927">
                  <a:extLst>
                    <a:ext uri="{9D8B030D-6E8A-4147-A177-3AD203B41FA5}">
                      <a16:colId xmlns:a16="http://schemas.microsoft.com/office/drawing/2014/main" val="148217615"/>
                    </a:ext>
                  </a:extLst>
                </a:gridCol>
              </a:tblGrid>
              <a:tr h="7892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НЕОБХІДНІ УМОВИ ДЛЯ СПРОЩЕНОГО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ОФОРМЛЕННЯ МАТЕРІАЛІВ ДТП (ЄВРОПРОТОКОЛ)</a:t>
                      </a:r>
                      <a:endParaRPr lang="ru-UA" sz="240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66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uk-UA" sz="2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ДТП є контактною;</a:t>
                      </a:r>
                      <a:endParaRPr lang="ru-UA" sz="2400" b="1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567004478"/>
                  </a:ext>
                </a:extLst>
              </a:tr>
              <a:tr h="58025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у ДТП лише 2 ТЗ; </a:t>
                      </a:r>
                      <a:endParaRPr lang="ru-UA" sz="2400" b="1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11004052"/>
                  </a:ext>
                </a:extLst>
              </a:tr>
              <a:tr h="51909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ТЗ є забезпеченими; </a:t>
                      </a:r>
                      <a:endParaRPr lang="ru-UA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288127582"/>
                  </a:ext>
                </a:extLst>
              </a:tr>
              <a:tr h="6657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 шкода заподіяна </a:t>
                      </a:r>
                      <a:r>
                        <a:rPr lang="uk-U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виключно</a:t>
                      </a:r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пошкодженням/знищення ТЗ; </a:t>
                      </a:r>
                      <a:endParaRPr lang="ru-UA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472918413"/>
                  </a:ext>
                </a:extLst>
              </a:tr>
              <a:tr h="76177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5) не заподіяно шкоду життю/здоров’ю; </a:t>
                      </a:r>
                      <a:endParaRPr lang="ru-UA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257434297"/>
                  </a:ext>
                </a:extLst>
              </a:tr>
              <a:tr h="76177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6) відсутні ознаки сп’яніння у водіїв; </a:t>
                      </a:r>
                      <a:endParaRPr lang="ru-UA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237305082"/>
                  </a:ext>
                </a:extLst>
              </a:tr>
              <a:tr h="86460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7) наявність  згоди водіїв щодо обставин скоєння ДТП.</a:t>
                      </a:r>
                      <a:endParaRPr lang="ru-UA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2579091588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CA1AB92-1B12-E25B-01EE-C24533798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66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DF97858-4A3A-D0C2-7955-52A4A95340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7431" y="281757"/>
            <a:ext cx="11237599" cy="1486968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uk-UA" altLang="ru-RU" sz="2400" dirty="0">
                <a:solidFill>
                  <a:schemeClr val="bg1"/>
                </a:solidFill>
              </a:rPr>
              <a:t>РОЗДІЛ ІІІ. </a:t>
            </a:r>
            <a:r>
              <a:rPr lang="uk-UA" sz="2400" dirty="0">
                <a:solidFill>
                  <a:schemeClr val="bg1"/>
                </a:solidFill>
              </a:rPr>
              <a:t>ПОРЯДОК ЗДІЙСНЕННЯ СТРАХОВОЇ (РЕГЛАМЕНТНОЇ) </a:t>
            </a:r>
            <a:br>
              <a:rPr lang="uk-UA" sz="2400" dirty="0">
                <a:solidFill>
                  <a:schemeClr val="bg1"/>
                </a:solidFill>
              </a:rPr>
            </a:b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/>
              <a:t>ВИПЛАТИ НА ТЕРИТОРІЇ УКРАЇНИ </a:t>
            </a:r>
            <a:r>
              <a:rPr lang="uk-UA" sz="2400" dirty="0">
                <a:effectLst/>
              </a:rPr>
              <a:t>(ст. ст. 18 -39)</a:t>
            </a:r>
            <a:br>
              <a:rPr lang="uk-UA" sz="2400" dirty="0">
                <a:effectLst/>
              </a:rPr>
            </a:br>
            <a:r>
              <a:rPr lang="uk-UA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ВИПЛАТА У РАЗІ СПРОЩЕНОГО ОФОРМЛЕННЯ МАТЕРІАЛІВ ДТП (ЄВРОПРОТОКОЛ)</a:t>
            </a:r>
            <a:br>
              <a:rPr lang="ru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87B2EB75-16D9-1194-8258-38FFBB59F4E2}"/>
              </a:ext>
            </a:extLst>
          </p:cNvPr>
          <p:cNvSpPr/>
          <p:nvPr/>
        </p:nvSpPr>
        <p:spPr>
          <a:xfrm>
            <a:off x="5657316" y="205099"/>
            <a:ext cx="300502" cy="222191"/>
          </a:xfrm>
          <a:custGeom>
            <a:avLst/>
            <a:gdLst>
              <a:gd name="connsiteX0" fmla="*/ 290557 w 300502"/>
              <a:gd name="connsiteY0" fmla="*/ 0 h 222191"/>
              <a:gd name="connsiteX1" fmla="*/ 264920 w 300502"/>
              <a:gd name="connsiteY1" fmla="*/ 51275 h 222191"/>
              <a:gd name="connsiteX2" fmla="*/ 0 w 300502"/>
              <a:gd name="connsiteY2" fmla="*/ 222191 h 22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502" h="222191">
                <a:moveTo>
                  <a:pt x="290557" y="0"/>
                </a:moveTo>
                <a:cubicBezTo>
                  <a:pt x="301951" y="7121"/>
                  <a:pt x="313346" y="14243"/>
                  <a:pt x="264920" y="51275"/>
                </a:cubicBezTo>
                <a:cubicBezTo>
                  <a:pt x="216494" y="88307"/>
                  <a:pt x="108247" y="155249"/>
                  <a:pt x="0" y="22219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AE7B905-7B9D-4D9B-73C1-FF20613DA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00512"/>
              </p:ext>
            </p:extLst>
          </p:nvPr>
        </p:nvGraphicFramePr>
        <p:xfrm>
          <a:off x="167952" y="1692072"/>
          <a:ext cx="11727078" cy="310884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850293">
                  <a:extLst>
                    <a:ext uri="{9D8B030D-6E8A-4147-A177-3AD203B41FA5}">
                      <a16:colId xmlns:a16="http://schemas.microsoft.com/office/drawing/2014/main" val="148217615"/>
                    </a:ext>
                  </a:extLst>
                </a:gridCol>
                <a:gridCol w="5876785">
                  <a:extLst>
                    <a:ext uri="{9D8B030D-6E8A-4147-A177-3AD203B41FA5}">
                      <a16:colId xmlns:a16="http://schemas.microsoft.com/office/drawing/2014/main" val="3263695499"/>
                    </a:ext>
                  </a:extLst>
                </a:gridCol>
              </a:tblGrid>
              <a:tr h="3529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/>
                        <a:t>ЗУ 3720</a:t>
                      </a:r>
                      <a:endParaRPr lang="ru-UA" sz="1800" dirty="0"/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/>
                        <a:t>Попередній закон</a:t>
                      </a:r>
                      <a:endParaRPr lang="ru-UA" sz="180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975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/>
                        <a:t>Виключно за шкоду, заподіяну пошкодженням чи знищенням ТЗ</a:t>
                      </a:r>
                      <a:endParaRPr lang="ru-UA" sz="2800" dirty="0"/>
                    </a:p>
                  </a:txBody>
                  <a:tcPr marL="91447" marR="91447" marT="45701" marB="45701"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2800" dirty="0">
                        <a:highlight>
                          <a:srgbClr val="00FF00"/>
                        </a:highlight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465732146"/>
                  </a:ext>
                </a:extLst>
              </a:tr>
              <a:tr h="35297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/>
                        <a:t>У межах страхової суми, </a:t>
                      </a:r>
                      <a:r>
                        <a:rPr lang="uk-UA" sz="2800" u="sng" dirty="0"/>
                        <a:t>якщо НБУ не встановить </a:t>
                      </a:r>
                      <a:r>
                        <a:rPr lang="uk-UA" sz="2800" dirty="0"/>
                        <a:t>максимальних розмірів виплати. </a:t>
                      </a:r>
                      <a:endParaRPr lang="ru-UA" sz="2800" dirty="0"/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u="sng" dirty="0"/>
                        <a:t>У межах максимального розміру виплати</a:t>
                      </a:r>
                      <a:r>
                        <a:rPr lang="uk-UA" sz="2800" dirty="0"/>
                        <a:t>, який встановив НБУ за поданням МТСБУ (80 тис. грн.)</a:t>
                      </a:r>
                      <a:endParaRPr lang="ru-UA" sz="280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622596701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16A71DC-7DC2-C924-187B-C5555D645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8255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DF97858-4A3A-D0C2-7955-52A4A95340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88059" y="316194"/>
            <a:ext cx="11237599" cy="665963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uk-UA" altLang="ru-RU" sz="2400" dirty="0">
                <a:solidFill>
                  <a:schemeClr val="bg1"/>
                </a:solidFill>
              </a:rPr>
              <a:t>РОЗДІЛ ІІІ. </a:t>
            </a:r>
            <a:r>
              <a:rPr lang="uk-UA" sz="2400" dirty="0">
                <a:solidFill>
                  <a:schemeClr val="bg1"/>
                </a:solidFill>
              </a:rPr>
              <a:t>ПОРЯДОК ЗДІЙСНЕННЯ СТРАХОВОЇ (РЕГЛАМЕНТНОЇ) </a:t>
            </a:r>
            <a:br>
              <a:rPr lang="uk-UA" sz="2400" dirty="0">
                <a:solidFill>
                  <a:schemeClr val="bg1"/>
                </a:solidFill>
              </a:rPr>
            </a:b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/>
              <a:t>ВИПЛАТИ НА ТЕРИТОРІЇ УКРАЇНИ </a:t>
            </a:r>
            <a:r>
              <a:rPr lang="uk-UA" sz="2400" dirty="0">
                <a:effectLst/>
              </a:rPr>
              <a:t>(ст. ст. 18 -39)</a:t>
            </a:r>
            <a:br>
              <a:rPr lang="uk-UA" sz="2400" dirty="0">
                <a:effectLst/>
              </a:rPr>
            </a:br>
            <a:endParaRPr lang="ru-RU" alt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87B2EB75-16D9-1194-8258-38FFBB59F4E2}"/>
              </a:ext>
            </a:extLst>
          </p:cNvPr>
          <p:cNvSpPr/>
          <p:nvPr/>
        </p:nvSpPr>
        <p:spPr>
          <a:xfrm>
            <a:off x="5657316" y="205099"/>
            <a:ext cx="300502" cy="222191"/>
          </a:xfrm>
          <a:custGeom>
            <a:avLst/>
            <a:gdLst>
              <a:gd name="connsiteX0" fmla="*/ 290557 w 300502"/>
              <a:gd name="connsiteY0" fmla="*/ 0 h 222191"/>
              <a:gd name="connsiteX1" fmla="*/ 264920 w 300502"/>
              <a:gd name="connsiteY1" fmla="*/ 51275 h 222191"/>
              <a:gd name="connsiteX2" fmla="*/ 0 w 300502"/>
              <a:gd name="connsiteY2" fmla="*/ 222191 h 22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502" h="222191">
                <a:moveTo>
                  <a:pt x="290557" y="0"/>
                </a:moveTo>
                <a:cubicBezTo>
                  <a:pt x="301951" y="7121"/>
                  <a:pt x="313346" y="14243"/>
                  <a:pt x="264920" y="51275"/>
                </a:cubicBezTo>
                <a:cubicBezTo>
                  <a:pt x="216494" y="88307"/>
                  <a:pt x="108247" y="155249"/>
                  <a:pt x="0" y="22219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AE7B905-7B9D-4D9B-73C1-FF20613DA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547430"/>
              </p:ext>
            </p:extLst>
          </p:nvPr>
        </p:nvGraphicFramePr>
        <p:xfrm>
          <a:off x="265538" y="1204658"/>
          <a:ext cx="11760120" cy="48968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53569">
                  <a:extLst>
                    <a:ext uri="{9D8B030D-6E8A-4147-A177-3AD203B41FA5}">
                      <a16:colId xmlns:a16="http://schemas.microsoft.com/office/drawing/2014/main" val="148217615"/>
                    </a:ext>
                  </a:extLst>
                </a:gridCol>
                <a:gridCol w="8006551">
                  <a:extLst>
                    <a:ext uri="{9D8B030D-6E8A-4147-A177-3AD203B41FA5}">
                      <a16:colId xmlns:a16="http://schemas.microsoft.com/office/drawing/2014/main" val="662550889"/>
                    </a:ext>
                  </a:extLst>
                </a:gridCol>
              </a:tblGrid>
              <a:tr h="459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ОСНОВНІ СТРОКИ</a:t>
                      </a:r>
                      <a:endParaRPr lang="ru-UA" sz="2400" dirty="0"/>
                    </a:p>
                  </a:txBody>
                  <a:tcPr marL="91447" marR="91447" marT="45701" marB="45701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179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Повідомлення про ДТП </a:t>
                      </a:r>
                      <a:endParaRPr lang="ru-UA" sz="2400" dirty="0"/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dirty="0"/>
                        <a:t>З робочі дні </a:t>
                      </a:r>
                      <a:r>
                        <a:rPr lang="uk-UA" sz="2400" dirty="0"/>
                        <a:t>з дати ДТП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Обов’язково у письмовій формі (визначеній МТСБУ) </a:t>
                      </a:r>
                      <a:r>
                        <a:rPr lang="uk-UA" sz="2400" b="1" dirty="0"/>
                        <a:t>лише</a:t>
                      </a:r>
                      <a:r>
                        <a:rPr lang="uk-UA" sz="2400" dirty="0"/>
                        <a:t> у разі спрощеного оформлення. </a:t>
                      </a:r>
                      <a:endParaRPr lang="ru-UA" sz="240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465732146"/>
                  </a:ext>
                </a:extLst>
              </a:tr>
              <a:tr h="108283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Направлення СК/МТСБУ представника на огляд </a:t>
                      </a:r>
                      <a:endParaRPr lang="ru-UA" sz="2400" dirty="0"/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10 робочих днів з дня повідомлення про ДТП, чи у більший узгоджений із потерпілим строк. </a:t>
                      </a:r>
                      <a:endParaRPr lang="ru-UA" sz="240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622596701"/>
                  </a:ext>
                </a:extLst>
              </a:tr>
              <a:tr h="169381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Подання заяви про виплату</a:t>
                      </a:r>
                      <a:endParaRPr lang="ru-UA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з дати ДТП (припинення членства СК в МТСБУ) 1 рік за майно і 3 роки за життя/здоров’я </a:t>
                      </a:r>
                      <a:endParaRPr lang="ru-UA" sz="240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664136809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816019B-2436-EC80-01AA-AEE8F93B8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3444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DF97858-4A3A-D0C2-7955-52A4A95340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4240" y="587673"/>
            <a:ext cx="11237599" cy="222191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uk-UA" altLang="ru-RU" sz="2400" dirty="0">
                <a:solidFill>
                  <a:schemeClr val="bg1"/>
                </a:solidFill>
              </a:rPr>
              <a:t>РОЗДІЛ ІІІ. </a:t>
            </a:r>
            <a:r>
              <a:rPr lang="uk-UA" sz="2400" dirty="0">
                <a:solidFill>
                  <a:schemeClr val="bg1"/>
                </a:solidFill>
              </a:rPr>
              <a:t>ПОРЯДОК ЗДІЙСНЕННЯ СТРАХОВОЇ (РЕГЛАМЕНТНОЇ) </a:t>
            </a:r>
            <a:br>
              <a:rPr lang="uk-UA" sz="2400" dirty="0">
                <a:solidFill>
                  <a:schemeClr val="bg1"/>
                </a:solidFill>
              </a:rPr>
            </a:b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/>
              <a:t>ВИПЛАТИ НА ТЕРИТОРІЇ УКРАЇНИ </a:t>
            </a:r>
            <a:r>
              <a:rPr lang="uk-UA" sz="2400" dirty="0">
                <a:effectLst/>
              </a:rPr>
              <a:t>(ст. ст. 18 -39)</a:t>
            </a:r>
            <a:br>
              <a:rPr lang="uk-UA" sz="2400" dirty="0">
                <a:effectLst/>
              </a:rPr>
            </a:br>
            <a:endParaRPr lang="ru-RU" alt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87B2EB75-16D9-1194-8258-38FFBB59F4E2}"/>
              </a:ext>
            </a:extLst>
          </p:cNvPr>
          <p:cNvSpPr/>
          <p:nvPr/>
        </p:nvSpPr>
        <p:spPr>
          <a:xfrm>
            <a:off x="5657316" y="205099"/>
            <a:ext cx="300502" cy="222191"/>
          </a:xfrm>
          <a:custGeom>
            <a:avLst/>
            <a:gdLst>
              <a:gd name="connsiteX0" fmla="*/ 290557 w 300502"/>
              <a:gd name="connsiteY0" fmla="*/ 0 h 222191"/>
              <a:gd name="connsiteX1" fmla="*/ 264920 w 300502"/>
              <a:gd name="connsiteY1" fmla="*/ 51275 h 222191"/>
              <a:gd name="connsiteX2" fmla="*/ 0 w 300502"/>
              <a:gd name="connsiteY2" fmla="*/ 222191 h 22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502" h="222191">
                <a:moveTo>
                  <a:pt x="290557" y="0"/>
                </a:moveTo>
                <a:cubicBezTo>
                  <a:pt x="301951" y="7121"/>
                  <a:pt x="313346" y="14243"/>
                  <a:pt x="264920" y="51275"/>
                </a:cubicBezTo>
                <a:cubicBezTo>
                  <a:pt x="216494" y="88307"/>
                  <a:pt x="108247" y="155249"/>
                  <a:pt x="0" y="22219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AE7B905-7B9D-4D9B-73C1-FF20613DA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295108"/>
              </p:ext>
            </p:extLst>
          </p:nvPr>
        </p:nvGraphicFramePr>
        <p:xfrm>
          <a:off x="106326" y="1040589"/>
          <a:ext cx="11980036" cy="57146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37414">
                  <a:extLst>
                    <a:ext uri="{9D8B030D-6E8A-4147-A177-3AD203B41FA5}">
                      <a16:colId xmlns:a16="http://schemas.microsoft.com/office/drawing/2014/main" val="148217615"/>
                    </a:ext>
                  </a:extLst>
                </a:gridCol>
                <a:gridCol w="10342622">
                  <a:extLst>
                    <a:ext uri="{9D8B030D-6E8A-4147-A177-3AD203B41FA5}">
                      <a16:colId xmlns:a16="http://schemas.microsoft.com/office/drawing/2014/main" val="662550889"/>
                    </a:ext>
                  </a:extLst>
                </a:gridCol>
              </a:tblGrid>
              <a:tr h="38443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ОСНОВНІ СТРОКИ</a:t>
                      </a:r>
                      <a:endParaRPr lang="ru-UA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16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/>
                        <a:t>Інформування заявника про  документи, які необхідні</a:t>
                      </a:r>
                      <a:endParaRPr lang="ru-UA" sz="1600" dirty="0"/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</a:rPr>
                        <a:t>30 календарних днів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</a:rPr>
                        <a:t>з дати отримання заяви про виплату. Запитати у заявника можливо рішення у кримінальному провадженні, 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</a:rPr>
                        <a:t>а разі якщо у ДТП декілька винуватців, чи водій письмово заявив про незгоду із обставинами ДТП - постанову у справі про </a:t>
                      </a:r>
                      <a:r>
                        <a:rPr lang="uk-UA" sz="1800" b="1" dirty="0" err="1">
                          <a:solidFill>
                            <a:schemeClr val="tx1"/>
                          </a:solidFill>
                        </a:rPr>
                        <a:t>адмінправорушення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U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465732146"/>
                  </a:ext>
                </a:extLst>
              </a:tr>
              <a:tr h="15627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/>
                        <a:t>Прийняття рішення щодо виплати та повідомлення заявника</a:t>
                      </a:r>
                      <a:endParaRPr lang="ru-UA" sz="1600" dirty="0"/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</a:rPr>
                        <a:t>60 днів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</a:rPr>
                        <a:t> з дати подання заяви про виплату (</a:t>
                      </a:r>
                      <a:r>
                        <a:rPr lang="uk-UA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перебіг граничного строку зупиняється з дати запиту до заявника долучення документів до дати їх отримання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</a:rPr>
                        <a:t>);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 календарних днів </a:t>
                      </a: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 дня подання заяви – 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разі проведення страховиком (МТСБУ) заходів з визначення (з’ясування) причин, обставин та наслідків дорожньо-транспортної пригоди, які включають здійснення експертиз та/або досліджень.</a:t>
                      </a:r>
                      <a:endParaRPr lang="ru-U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622596701"/>
                  </a:ext>
                </a:extLst>
              </a:tr>
              <a:tr h="168571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/>
                        <a:t>Зупинення перебігу для прийняття рішення</a:t>
                      </a:r>
                      <a:endParaRPr lang="ru-UA" sz="1600" dirty="0"/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Перебіг строків зупиняється з моменту отримання страховиком (МТСБУ) інформації про те, що ДТП розглядається </a:t>
                      </a:r>
                      <a:r>
                        <a:rPr lang="uk-UA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цивільному, господарському, кримінальному провадженні або у справі про адміністративне правопорушення</a:t>
                      </a: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у разі якщо </a:t>
                      </a: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страховик (МТСБУ) вимагав надання документів, </a:t>
                      </a: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дня, коли страховику (МТСБУ) стало відомо про набрання рішенням у такій справі законної сили.</a:t>
                      </a:r>
                      <a:endParaRPr lang="ru-U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117217395"/>
                  </a:ext>
                </a:extLst>
              </a:tr>
              <a:tr h="70772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/>
                        <a:t>Здійснення сплати</a:t>
                      </a:r>
                      <a:endParaRPr lang="ru-UA" sz="1600" dirty="0"/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днів з дати повідомлення заявника щодо прийняття рішення про здійснення виплати.</a:t>
                      </a:r>
                      <a:endParaRPr lang="ru-U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4045595085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21E3B09-4A43-246C-D5F8-93BEF4DEA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5288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DF97858-4A3A-D0C2-7955-52A4A95340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17354" y="361804"/>
            <a:ext cx="11237599" cy="692334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uk-UA" altLang="ru-RU" sz="2400" dirty="0">
                <a:solidFill>
                  <a:schemeClr val="bg1"/>
                </a:solidFill>
              </a:rPr>
              <a:t>РОЗДІЛ ІІІ. </a:t>
            </a:r>
            <a:r>
              <a:rPr lang="uk-UA" sz="2400" dirty="0">
                <a:solidFill>
                  <a:schemeClr val="bg1"/>
                </a:solidFill>
              </a:rPr>
              <a:t>ПОРЯДОК ЗДІЙСНЕННЯ СТРАХОВОЇ (РЕГЛАМЕНТНОЇ) </a:t>
            </a:r>
            <a:br>
              <a:rPr lang="uk-UA" sz="2400" dirty="0">
                <a:solidFill>
                  <a:schemeClr val="bg1"/>
                </a:solidFill>
              </a:rPr>
            </a:b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/>
              <a:t>ВИПЛАТИ НА ТЕРИТОРІЇ УКРАЇНИ </a:t>
            </a:r>
            <a:r>
              <a:rPr lang="uk-UA" sz="2400" dirty="0">
                <a:effectLst/>
              </a:rPr>
              <a:t>(ст. ст. 18 -39)</a:t>
            </a:r>
            <a:br>
              <a:rPr lang="uk-UA" sz="2400" dirty="0">
                <a:effectLst/>
              </a:rPr>
            </a:br>
            <a:endParaRPr lang="ru-RU" altLang="ru-RU" sz="2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87B2EB75-16D9-1194-8258-38FFBB59F4E2}"/>
              </a:ext>
            </a:extLst>
          </p:cNvPr>
          <p:cNvSpPr/>
          <p:nvPr/>
        </p:nvSpPr>
        <p:spPr>
          <a:xfrm>
            <a:off x="5657316" y="205099"/>
            <a:ext cx="300502" cy="222191"/>
          </a:xfrm>
          <a:custGeom>
            <a:avLst/>
            <a:gdLst>
              <a:gd name="connsiteX0" fmla="*/ 290557 w 300502"/>
              <a:gd name="connsiteY0" fmla="*/ 0 h 222191"/>
              <a:gd name="connsiteX1" fmla="*/ 264920 w 300502"/>
              <a:gd name="connsiteY1" fmla="*/ 51275 h 222191"/>
              <a:gd name="connsiteX2" fmla="*/ 0 w 300502"/>
              <a:gd name="connsiteY2" fmla="*/ 222191 h 22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502" h="222191">
                <a:moveTo>
                  <a:pt x="290557" y="0"/>
                </a:moveTo>
                <a:cubicBezTo>
                  <a:pt x="301951" y="7121"/>
                  <a:pt x="313346" y="14243"/>
                  <a:pt x="264920" y="51275"/>
                </a:cubicBezTo>
                <a:cubicBezTo>
                  <a:pt x="216494" y="88307"/>
                  <a:pt x="108247" y="155249"/>
                  <a:pt x="0" y="22219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AE7B905-7B9D-4D9B-73C1-FF20613DA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167865"/>
              </p:ext>
            </p:extLst>
          </p:nvPr>
        </p:nvGraphicFramePr>
        <p:xfrm>
          <a:off x="167953" y="1054138"/>
          <a:ext cx="11666084" cy="569012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5014">
                  <a:extLst>
                    <a:ext uri="{9D8B030D-6E8A-4147-A177-3AD203B41FA5}">
                      <a16:colId xmlns:a16="http://schemas.microsoft.com/office/drawing/2014/main" val="148217615"/>
                    </a:ext>
                  </a:extLst>
                </a:gridCol>
                <a:gridCol w="9091070">
                  <a:extLst>
                    <a:ext uri="{9D8B030D-6E8A-4147-A177-3AD203B41FA5}">
                      <a16:colId xmlns:a16="http://schemas.microsoft.com/office/drawing/2014/main" val="662550889"/>
                    </a:ext>
                  </a:extLst>
                </a:gridCol>
              </a:tblGrid>
              <a:tr h="39619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КОМПЕНСАЦІЯ ВИТРАТ ОСОБИ, ВІДПОВІДАЛЬНІСТЬ ЯКОЇ ЗАСТРАХОВАНА</a:t>
                      </a:r>
                      <a:endParaRPr lang="ru-UA" sz="2000" dirty="0"/>
                    </a:p>
                  </a:txBody>
                  <a:tcPr marL="91447" marR="91447" marT="45701" marB="45701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5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/>
                        <a:t>Підстави</a:t>
                      </a:r>
                      <a:endParaRPr lang="ru-UA" sz="2000" dirty="0"/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/>
                        <a:t>Подання заяви про компенсацію до страховика/МТСБУ </a:t>
                      </a:r>
                      <a:r>
                        <a:rPr lang="uk-UA" sz="2000" i="1" dirty="0"/>
                        <a:t>у разі наявності хоча б однієї із умов: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dirty="0"/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uk-UA" sz="2000" dirty="0"/>
                        <a:t>переднє погодження із страховиком/МТСБУ,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dirty="0"/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uk-UA" sz="2000" dirty="0"/>
                        <a:t>виконання рішення суду</a:t>
                      </a:r>
                      <a:r>
                        <a:rPr lang="uk-UA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справі, в якій учасником був страховик (МТСБУ)</a:t>
                      </a:r>
                      <a:endParaRPr lang="ru-UA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664136809"/>
                  </a:ext>
                </a:extLst>
              </a:tr>
              <a:tr h="85422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/>
                        <a:t>Строк подання заяви</a:t>
                      </a:r>
                      <a:endParaRPr lang="ru-UA" sz="2000" dirty="0"/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/>
                        <a:t>1 рік з дати ДТП</a:t>
                      </a: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2538751096"/>
                  </a:ext>
                </a:extLst>
              </a:tr>
              <a:tr h="11073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/>
                        <a:t>Строк повідомлення про рішення</a:t>
                      </a:r>
                      <a:endParaRPr lang="ru-UA" sz="2000" dirty="0"/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/>
                        <a:t>20 робочих днів з дати отримання заяви про компенсацію за наявністю відповідних документів.</a:t>
                      </a: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2460773612"/>
                  </a:ext>
                </a:extLst>
              </a:tr>
              <a:tr h="11073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/>
                        <a:t>Строк здійснення компенсації</a:t>
                      </a:r>
                      <a:endParaRPr lang="ru-UA" sz="2000" dirty="0"/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/>
                        <a:t>3 робочих днів з дати направлення повідомлення щодо рішення про здійснення компенсації.</a:t>
                      </a: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694858357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D57104A-D6E5-AE79-8571-282A9713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7532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DF97858-4A3A-D0C2-7955-52A4A95340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92197" y="76483"/>
            <a:ext cx="11237599" cy="1486968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uk-UA" altLang="ru-RU" sz="2400" dirty="0">
                <a:solidFill>
                  <a:schemeClr val="bg1"/>
                </a:solidFill>
              </a:rPr>
              <a:t>РОЗДІЛ ІІІ. </a:t>
            </a:r>
            <a:r>
              <a:rPr lang="uk-UA" sz="2400" dirty="0">
                <a:solidFill>
                  <a:schemeClr val="bg1"/>
                </a:solidFill>
              </a:rPr>
              <a:t>ПОРЯДОК ЗДІЙСНЕННЯ СТРАХОВОЇ (РЕГЛАМЕНТНОЇ) </a:t>
            </a:r>
            <a:br>
              <a:rPr lang="uk-UA" sz="2400" dirty="0">
                <a:solidFill>
                  <a:schemeClr val="bg1"/>
                </a:solidFill>
              </a:rPr>
            </a:b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/>
              <a:t>ВИПЛАТИ НА ТЕРИТОРІЇ УКРАЇНИ </a:t>
            </a:r>
            <a:r>
              <a:rPr lang="uk-UA" sz="2400" dirty="0">
                <a:effectLst/>
              </a:rPr>
              <a:t>(ст. ст. 18 -39)</a:t>
            </a:r>
            <a:br>
              <a:rPr lang="uk-UA" sz="2400" dirty="0">
                <a:effectLst/>
              </a:rPr>
            </a:br>
            <a:endParaRPr lang="ru-RU" altLang="ru-RU" sz="2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87B2EB75-16D9-1194-8258-38FFBB59F4E2}"/>
              </a:ext>
            </a:extLst>
          </p:cNvPr>
          <p:cNvSpPr/>
          <p:nvPr/>
        </p:nvSpPr>
        <p:spPr>
          <a:xfrm>
            <a:off x="5730990" y="474922"/>
            <a:ext cx="300502" cy="222191"/>
          </a:xfrm>
          <a:custGeom>
            <a:avLst/>
            <a:gdLst>
              <a:gd name="connsiteX0" fmla="*/ 290557 w 300502"/>
              <a:gd name="connsiteY0" fmla="*/ 0 h 222191"/>
              <a:gd name="connsiteX1" fmla="*/ 264920 w 300502"/>
              <a:gd name="connsiteY1" fmla="*/ 51275 h 222191"/>
              <a:gd name="connsiteX2" fmla="*/ 0 w 300502"/>
              <a:gd name="connsiteY2" fmla="*/ 222191 h 22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502" h="222191">
                <a:moveTo>
                  <a:pt x="290557" y="0"/>
                </a:moveTo>
                <a:cubicBezTo>
                  <a:pt x="301951" y="7121"/>
                  <a:pt x="313346" y="14243"/>
                  <a:pt x="264920" y="51275"/>
                </a:cubicBezTo>
                <a:cubicBezTo>
                  <a:pt x="216494" y="88307"/>
                  <a:pt x="108247" y="155249"/>
                  <a:pt x="0" y="22219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AE7B905-7B9D-4D9B-73C1-FF20613DA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853330"/>
              </p:ext>
            </p:extLst>
          </p:nvPr>
        </p:nvGraphicFramePr>
        <p:xfrm>
          <a:off x="167952" y="1265274"/>
          <a:ext cx="11237599" cy="45422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08355">
                  <a:extLst>
                    <a:ext uri="{9D8B030D-6E8A-4147-A177-3AD203B41FA5}">
                      <a16:colId xmlns:a16="http://schemas.microsoft.com/office/drawing/2014/main" val="148217615"/>
                    </a:ext>
                  </a:extLst>
                </a:gridCol>
                <a:gridCol w="6929244">
                  <a:extLst>
                    <a:ext uri="{9D8B030D-6E8A-4147-A177-3AD203B41FA5}">
                      <a16:colId xmlns:a16="http://schemas.microsoft.com/office/drawing/2014/main" val="662550889"/>
                    </a:ext>
                  </a:extLst>
                </a:gridCol>
              </a:tblGrid>
              <a:tr h="70185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наслідки порушення умов договору страхування</a:t>
                      </a:r>
                      <a:endParaRPr lang="ru-UA" sz="2800" dirty="0"/>
                    </a:p>
                  </a:txBody>
                  <a:tcPr marL="91447" marR="91447" marT="45701" marB="45701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782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Надання страхувальником недостовірної інформації, що призвело до зменшення страхової премії</a:t>
                      </a:r>
                      <a:endParaRPr lang="ru-UA" sz="2400" dirty="0"/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разі здійснення страхової виплати за таким договором - </a:t>
                      </a:r>
                      <a:r>
                        <a:rPr lang="uk-U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штраф у п'ятикратному розмірі страхової премії за таким договором, але не більше 50 відсотків розміру страхової виплати</a:t>
                      </a:r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UA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664136809"/>
                  </a:ext>
                </a:extLst>
              </a:tr>
              <a:tr h="97568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Порушення умов використання ЗТЗ (крім ст. 13 ЗУ 3720) </a:t>
                      </a:r>
                      <a:endParaRPr lang="ru-UA" sz="2400" dirty="0"/>
                    </a:p>
                  </a:txBody>
                  <a:tcPr marL="91447" marR="91447" marT="45701" marB="4570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У разі страхової виплати - </a:t>
                      </a:r>
                      <a:r>
                        <a:rPr lang="uk-U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штраф у десятикратному розмірі</a:t>
                      </a:r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страхової премії за таким договором, але не більше 50 відсотків розміру страхової виплати.</a:t>
                      </a:r>
                      <a:endParaRPr lang="ru-UA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2538751096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1A1B355-FF7C-7241-8990-FDDB93ED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04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F46B10F-E721-ACEC-2FBD-2872E8005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583" y="1333955"/>
            <a:ext cx="11363417" cy="789133"/>
          </a:xfrm>
        </p:spPr>
        <p:txBody>
          <a:bodyPr>
            <a:normAutofit fontScale="92500"/>
          </a:bodyPr>
          <a:lstStyle/>
          <a:p>
            <a:pPr marL="548640" indent="-411480" algn="ctr">
              <a:spcBef>
                <a:spcPts val="0"/>
              </a:spcBef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sz="2400" b="1" dirty="0"/>
              <a:t>Види </a:t>
            </a:r>
            <a:r>
              <a:rPr lang="uk-UA" sz="2400" dirty="0"/>
              <a:t>договорів </a:t>
            </a:r>
            <a:r>
              <a:rPr lang="uk-UA" sz="2400" dirty="0">
                <a:ea typeface="Calibri" panose="020F0502020204030204" pitchFamily="34" charset="0"/>
                <a:cs typeface="Times New Roman" panose="02020603050405020304" pitchFamily="18" charset="0"/>
              </a:rPr>
              <a:t>обов’язкового страхування цивільно-правової відповідальності власників наземних транспортних засобів (ОСЦВ)</a:t>
            </a:r>
            <a:r>
              <a:rPr lang="uk-UA" sz="2400" b="1" dirty="0"/>
              <a:t>:</a:t>
            </a:r>
          </a:p>
          <a:p>
            <a:pPr marL="548640" indent="-411480" algn="ctr">
              <a:spcBef>
                <a:spcPts val="0"/>
              </a:spcBef>
              <a:buClr>
                <a:schemeClr val="tx1">
                  <a:shade val="95000"/>
                </a:schemeClr>
              </a:buClr>
              <a:buNone/>
              <a:defRPr/>
            </a:pPr>
            <a:endParaRPr lang="uk-UA" sz="2400" b="1" dirty="0"/>
          </a:p>
          <a:p>
            <a:pPr marL="548640" indent="-41148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uk-UA" sz="2400" b="1" dirty="0"/>
          </a:p>
          <a:p>
            <a:pPr indent="0" algn="just">
              <a:lnSpc>
                <a:spcPct val="107000"/>
              </a:lnSpc>
              <a:spcAft>
                <a:spcPts val="600"/>
              </a:spcAft>
              <a:buFont typeface="Georgia" panose="02040502050405020303" pitchFamily="18" charset="0"/>
              <a:buNone/>
              <a:defRPr/>
            </a:pPr>
            <a:endParaRPr lang="ru-U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0191B7A-855D-8A67-A2F9-AF16C39012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63456" y="0"/>
            <a:ext cx="10463073" cy="789134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Georgia" panose="02040502050405020303" pitchFamily="18" charset="0"/>
              <a:buNone/>
              <a:defRPr/>
            </a:pPr>
            <a:r>
              <a:rPr lang="uk-UA" altLang="ru-RU" sz="2400" dirty="0">
                <a:solidFill>
                  <a:schemeClr val="bg1"/>
                </a:solidFill>
                <a:effectLst/>
              </a:rPr>
              <a:t>РОЗДІЛ ІІ. </a:t>
            </a:r>
            <a:r>
              <a:rPr lang="uk-UA" sz="2400" dirty="0">
                <a:solidFill>
                  <a:schemeClr val="bg1"/>
                </a:solidFill>
                <a:effectLst/>
              </a:rPr>
              <a:t>УКЛАДЕННЯ ДОГОВОРІВ (ст. ст. 6 - 17)</a:t>
            </a:r>
            <a:br>
              <a:rPr lang="ru-UA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240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883F4AF-6D68-2575-CF55-3FD1906E5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62970"/>
              </p:ext>
            </p:extLst>
          </p:nvPr>
        </p:nvGraphicFramePr>
        <p:xfrm>
          <a:off x="776055" y="2236777"/>
          <a:ext cx="10837876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938">
                  <a:extLst>
                    <a:ext uri="{9D8B030D-6E8A-4147-A177-3AD203B41FA5}">
                      <a16:colId xmlns:a16="http://schemas.microsoft.com/office/drawing/2014/main" val="3438887466"/>
                    </a:ext>
                  </a:extLst>
                </a:gridCol>
                <a:gridCol w="5418938">
                  <a:extLst>
                    <a:ext uri="{9D8B030D-6E8A-4147-A177-3AD203B41FA5}">
                      <a16:colId xmlns:a16="http://schemas.microsoft.com/office/drawing/2014/main" val="2475168276"/>
                    </a:ext>
                  </a:extLst>
                </a:gridCol>
              </a:tblGrid>
              <a:tr h="81390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uk-UA" sz="2400" b="1" u="sng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Внутрішній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uk-UA" sz="2400" u="sng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договір страхування </a:t>
                      </a:r>
                    </a:p>
                    <a:p>
                      <a:pPr marL="0" indent="0">
                        <a:buNone/>
                      </a:pPr>
                      <a:endParaRPr lang="uk-UA" sz="2400" u="sng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uk-UA" sz="2400" u="none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Договір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що діє виключно на території України </a:t>
                      </a:r>
                      <a:endParaRPr lang="uk-U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u="sng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Міжнародний </a:t>
                      </a:r>
                    </a:p>
                    <a:p>
                      <a:pPr algn="ctr"/>
                      <a:r>
                        <a:rPr lang="uk-UA" sz="2400" b="1" u="sng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договір страхування</a:t>
                      </a:r>
                    </a:p>
                    <a:p>
                      <a:endParaRPr lang="uk-UA" sz="2400" b="1" u="sng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2400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Договір, що діє на території країн – членів міжнародної системи автомобільного страхування "Зелена картка", зазначених і не викреслених у страховому сертифікаті "Зелена картка" </a:t>
                      </a:r>
                      <a:endParaRPr lang="uk-U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832231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7A5F2F-4396-AA6B-D500-0E8D1995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3108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DF97858-4A3A-D0C2-7955-52A4A95340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6760" y="385853"/>
            <a:ext cx="11237599" cy="709301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uk-UA" altLang="ru-RU" sz="2400" dirty="0">
                <a:solidFill>
                  <a:schemeClr val="bg1"/>
                </a:solidFill>
              </a:rPr>
              <a:t>РОЗДІЛ ІІІ. </a:t>
            </a:r>
            <a:r>
              <a:rPr lang="uk-UA" sz="2400" dirty="0">
                <a:solidFill>
                  <a:schemeClr val="bg1"/>
                </a:solidFill>
              </a:rPr>
              <a:t>ПОРЯДОК ЗДІЙСНЕННЯ СТРАХОВОЇ (РЕГЛАМЕНТНОЇ) </a:t>
            </a:r>
            <a:br>
              <a:rPr lang="uk-UA" sz="2400" dirty="0">
                <a:solidFill>
                  <a:schemeClr val="bg1"/>
                </a:solidFill>
              </a:rPr>
            </a:b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/>
              <a:t>ВИПЛАТИ НА ТЕРИТОРІЇ УКРАЇНИ </a:t>
            </a:r>
            <a:r>
              <a:rPr lang="uk-UA" sz="2400" dirty="0">
                <a:effectLst/>
              </a:rPr>
              <a:t>(ст. ст. 18 -39)</a:t>
            </a:r>
            <a:br>
              <a:rPr lang="uk-UA" sz="2400" dirty="0">
                <a:effectLst/>
              </a:rPr>
            </a:b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РЕГРЕС</a:t>
            </a:r>
            <a:endParaRPr lang="ru-RU" altLang="ru-RU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AE7B905-7B9D-4D9B-73C1-FF20613DA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670689"/>
              </p:ext>
            </p:extLst>
          </p:nvPr>
        </p:nvGraphicFramePr>
        <p:xfrm>
          <a:off x="159488" y="1379326"/>
          <a:ext cx="11764871" cy="5374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764871">
                  <a:extLst>
                    <a:ext uri="{9D8B030D-6E8A-4147-A177-3AD203B41FA5}">
                      <a16:colId xmlns:a16="http://schemas.microsoft.com/office/drawing/2014/main" val="662550889"/>
                    </a:ext>
                  </a:extLst>
                </a:gridCol>
              </a:tblGrid>
              <a:tr h="5971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1" u="non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Страховик після здійснення страхової виплати має право зворотної вимоги до:</a:t>
                      </a:r>
                      <a:endParaRPr lang="ru-UA" sz="2200" b="1" u="none"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600" u="none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98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особи, відповідальність якої застрахована, яка спричинила ДТП (особи, яка відповідно до закону несе цивільну відповідальність за заподіяну шкоду), якщо:</a:t>
                      </a:r>
                      <a:endParaRPr lang="uk-UA" sz="2000" b="1" i="1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2460773612"/>
                  </a:ext>
                </a:extLst>
              </a:tr>
              <a:tr h="65398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а) така особа керувала ТЗ у стані сп’яніння або під впливом лікарських засобів;</a:t>
                      </a:r>
                      <a:endParaRPr lang="uk-UA" sz="2000" b="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474021342"/>
                  </a:ext>
                </a:extLst>
              </a:tr>
              <a:tr h="65398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б) така особа керувала ТЗ без права на керування транспортним засобом, </a:t>
                      </a:r>
                      <a:r>
                        <a:rPr lang="uk-UA" sz="20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тому числі відповідної категорії;</a:t>
                      </a:r>
                      <a:endParaRPr lang="uk-UA" sz="2000" b="0" i="1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255096643"/>
                  </a:ext>
                </a:extLst>
              </a:tr>
              <a:tr h="79769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в) після ДТП вона самовільно залишила місце ДТП чи відмовилася від проходження огляду щодо стану сп’яніння або щодо вживання </a:t>
                      </a:r>
                      <a:r>
                        <a:rPr lang="uk-U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лікарських засобів;</a:t>
                      </a:r>
                      <a:endParaRPr lang="uk-UA" sz="200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2863149642"/>
                  </a:ext>
                </a:extLst>
              </a:tr>
              <a:tr h="79769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г) ДТП визнана в установленому законодавством порядку безпосереднім наслідком невідповідності технічного стану та обладнання ТЗ вимогам </a:t>
                      </a:r>
                      <a:r>
                        <a:rPr lang="uk-U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стандартів;</a:t>
                      </a:r>
                      <a:endParaRPr lang="uk-UA" sz="200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931058762"/>
                  </a:ext>
                </a:extLst>
              </a:tr>
              <a:tr h="93834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ґ) </a:t>
                      </a:r>
                      <a:r>
                        <a:rPr lang="uk-U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вона</a:t>
                      </a: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використовувала транспортний засіб для вчинення кримінального правопорушення;</a:t>
                      </a:r>
                      <a:endParaRPr lang="uk-UA" sz="2000" b="0" dirty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761957362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D3C94FC-A491-782C-CFF1-A4EDBFBAA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3042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C6277-9F46-C79E-D124-2AEAA8CF8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C44030C-C42C-C9BA-46CC-3091A7AED3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6760" y="385853"/>
            <a:ext cx="11237599" cy="709301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uk-UA" altLang="ru-RU" sz="2400" dirty="0">
                <a:solidFill>
                  <a:schemeClr val="bg1"/>
                </a:solidFill>
              </a:rPr>
              <a:t>РОЗДІЛ ІІІ. </a:t>
            </a:r>
            <a:r>
              <a:rPr lang="uk-UA" sz="2400" dirty="0">
                <a:solidFill>
                  <a:schemeClr val="bg1"/>
                </a:solidFill>
              </a:rPr>
              <a:t>ПОРЯДОК ЗДІЙСНЕННЯ СТРАХОВОЇ (РЕГЛАМЕНТНОЇ) </a:t>
            </a:r>
            <a:br>
              <a:rPr lang="uk-UA" sz="2400" dirty="0">
                <a:solidFill>
                  <a:schemeClr val="bg1"/>
                </a:solidFill>
              </a:rPr>
            </a:b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/>
              <a:t>ВИПЛАТИ НА ТЕРИТОРІЇ УКРАЇНИ </a:t>
            </a:r>
            <a:r>
              <a:rPr lang="uk-UA" sz="2400" dirty="0">
                <a:effectLst/>
              </a:rPr>
              <a:t>(ст. ст. 18 -39)</a:t>
            </a:r>
            <a:br>
              <a:rPr lang="uk-UA" sz="2400" dirty="0">
                <a:effectLst/>
              </a:rPr>
            </a:b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РЕГРЕС</a:t>
            </a:r>
            <a:endParaRPr lang="ru-RU" altLang="ru-RU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C89AF94-366D-FB0C-9520-90E9C8A28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592052"/>
              </p:ext>
            </p:extLst>
          </p:nvPr>
        </p:nvGraphicFramePr>
        <p:xfrm>
          <a:off x="159488" y="1379326"/>
          <a:ext cx="11764871" cy="52681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764871">
                  <a:extLst>
                    <a:ext uri="{9D8B030D-6E8A-4147-A177-3AD203B41FA5}">
                      <a16:colId xmlns:a16="http://schemas.microsoft.com/office/drawing/2014/main" val="662550889"/>
                    </a:ext>
                  </a:extLst>
                </a:gridCol>
              </a:tblGrid>
              <a:tr h="6059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u="sng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Страховик після здійснення страхової виплати має право зворотної вимоги до:</a:t>
                      </a:r>
                      <a:endParaRPr lang="ru-UA" sz="2000" b="1" u="sng"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600" u="none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69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органів управління автомобільними дорогами (вулицями), інших осіб, на балансі або у власності яких перебувають автомобільні дороги, якщо шкоду внаслідок дорожньо-транспортної пригоди заподіяно через невідповідний стан автомобільної дороги;</a:t>
                      </a:r>
                      <a:endParaRPr lang="uk-UA" sz="1800" b="1" i="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2460773612"/>
                  </a:ext>
                </a:extLst>
              </a:tr>
              <a:tr h="37506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474021342"/>
                  </a:ext>
                </a:extLst>
              </a:tr>
              <a:tr h="124875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страхувальника, особи, цивільно-правова відповідальність якої застрахована або яка отримала страхову виплату, якщо її дії або дії її працівників були навмисно спрямовані на настання страхового випадку, </a:t>
                      </a:r>
                      <a:r>
                        <a:rPr lang="uk-UA" sz="20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крім дій, вчинених у стані крайньої необхідності або необхідної оборони;</a:t>
                      </a:r>
                      <a:endParaRPr lang="uk-UA" sz="2000" b="0" i="1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255096643"/>
                  </a:ext>
                </a:extLst>
              </a:tr>
              <a:tr h="19811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2863149642"/>
                  </a:ext>
                </a:extLst>
              </a:tr>
              <a:tr h="121449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 особи, яка спричинила ДТП або відповідно до закону несе цивільну відповідальність за заподіяну шкоду, у разі використання ТЗ з недотриманням умов укладення договору на пільгових умовах (ст. 13 ЗУ 3720).</a:t>
                      </a:r>
                      <a:endParaRPr lang="uk-UA" sz="200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931058762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3A8A99D-A53A-F4C0-2C64-3E8BADAA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4327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DF97858-4A3A-D0C2-7955-52A4A95340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6760" y="104476"/>
            <a:ext cx="11237599" cy="1199668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uk-UA" altLang="ru-RU" sz="2400" dirty="0">
                <a:solidFill>
                  <a:schemeClr val="bg1"/>
                </a:solidFill>
              </a:rPr>
              <a:t>РОЗДІЛ ІІІ. </a:t>
            </a:r>
            <a:r>
              <a:rPr lang="uk-UA" sz="2400" dirty="0">
                <a:solidFill>
                  <a:schemeClr val="bg1"/>
                </a:solidFill>
              </a:rPr>
              <a:t>ПОРЯДОК ЗДІЙСНЕННЯ СТРАХОВОЇ (РЕГЛАМЕНТНОЇ) </a:t>
            </a:r>
            <a:br>
              <a:rPr lang="uk-UA" sz="2400" dirty="0">
                <a:solidFill>
                  <a:schemeClr val="bg1"/>
                </a:solidFill>
              </a:rPr>
            </a:b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/>
              <a:t>ВИПЛАТИ НА ТЕРИТОРІЇ УКРАЇНИ </a:t>
            </a:r>
            <a:r>
              <a:rPr lang="uk-UA" sz="2400" dirty="0">
                <a:effectLst/>
              </a:rPr>
              <a:t>(ст. ст. 18 -39)</a:t>
            </a:r>
            <a:br>
              <a:rPr lang="uk-UA" sz="2400" dirty="0">
                <a:effectLst/>
              </a:rPr>
            </a:b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РЕГРЕС</a:t>
            </a:r>
            <a:endParaRPr lang="ru-RU" altLang="ru-RU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87B2EB75-16D9-1194-8258-38FFBB59F4E2}"/>
              </a:ext>
            </a:extLst>
          </p:cNvPr>
          <p:cNvSpPr/>
          <p:nvPr/>
        </p:nvSpPr>
        <p:spPr>
          <a:xfrm>
            <a:off x="5689751" y="104476"/>
            <a:ext cx="300502" cy="222191"/>
          </a:xfrm>
          <a:custGeom>
            <a:avLst/>
            <a:gdLst>
              <a:gd name="connsiteX0" fmla="*/ 290557 w 300502"/>
              <a:gd name="connsiteY0" fmla="*/ 0 h 222191"/>
              <a:gd name="connsiteX1" fmla="*/ 264920 w 300502"/>
              <a:gd name="connsiteY1" fmla="*/ 51275 h 222191"/>
              <a:gd name="connsiteX2" fmla="*/ 0 w 300502"/>
              <a:gd name="connsiteY2" fmla="*/ 222191 h 22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502" h="222191">
                <a:moveTo>
                  <a:pt x="290557" y="0"/>
                </a:moveTo>
                <a:cubicBezTo>
                  <a:pt x="301951" y="7121"/>
                  <a:pt x="313346" y="14243"/>
                  <a:pt x="264920" y="51275"/>
                </a:cubicBezTo>
                <a:cubicBezTo>
                  <a:pt x="216494" y="88307"/>
                  <a:pt x="108247" y="155249"/>
                  <a:pt x="0" y="22219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AE7B905-7B9D-4D9B-73C1-FF20613DA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888916"/>
              </p:ext>
            </p:extLst>
          </p:nvPr>
        </p:nvGraphicFramePr>
        <p:xfrm>
          <a:off x="164892" y="1304147"/>
          <a:ext cx="11535696" cy="533373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535696">
                  <a:extLst>
                    <a:ext uri="{9D8B030D-6E8A-4147-A177-3AD203B41FA5}">
                      <a16:colId xmlns:a16="http://schemas.microsoft.com/office/drawing/2014/main" val="662550889"/>
                    </a:ext>
                  </a:extLst>
                </a:gridCol>
              </a:tblGrid>
              <a:tr h="354994">
                <a:tc>
                  <a:txBody>
                    <a:bodyPr/>
                    <a:lstStyle/>
                    <a:p>
                      <a:pPr algn="ctr"/>
                      <a:r>
                        <a:rPr lang="uk-UA" sz="1800" b="1" u="sng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МТСБУ після здійснення регламентної виплати має право зворотної вимоги до:</a:t>
                      </a:r>
                      <a:endParaRPr lang="ru-UA" sz="1800" b="1" u="sng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2460773612"/>
                  </a:ext>
                </a:extLst>
              </a:tr>
              <a:tr h="8875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особи, яка спричинила ДТП, керуючи ТЗ, щодо якого на дату настання ДТП був відсутній чинний договір обов’язкового страхування цивільно-правової відповідальності, або особи, яка відповідно до закону несе цивільну відповідальність за заподіяну шкоду;</a:t>
                      </a:r>
                      <a:endParaRPr lang="ru-UA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866521161"/>
                  </a:ext>
                </a:extLst>
              </a:tr>
              <a:tr h="62126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особи, яка керувала ТЗ, що вийшов із володіння власника внаслідок вчинення протиправних дій;</a:t>
                      </a:r>
                      <a:endParaRPr lang="uk-UA" sz="2000" b="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767814048"/>
                  </a:ext>
                </a:extLst>
              </a:tr>
              <a:tr h="8875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органів управління автомобільними дорогами (вулицями), інших осіб, на балансі або у власності яких перебувають автомобільні дороги, якщо шкоду внаслідок ДТП заподіяно через невідповідний стан автомобільної дороги;</a:t>
                      </a:r>
                      <a:endParaRPr lang="uk-UA" sz="2000" b="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2590304229"/>
                  </a:ext>
                </a:extLst>
              </a:tr>
              <a:tr h="8875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 особи, яка отримала регламентну виплату, якщо її дії або дії її працівників були навмисно спрямовані на настання страхового випадку, крім дій, вчинених у стані крайньої необхідності або необхідної оборони;</a:t>
                      </a:r>
                      <a:endParaRPr lang="uk-UA" sz="2000" b="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578774807"/>
                  </a:ext>
                </a:extLst>
              </a:tr>
              <a:tr h="62473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5) страховика, якщо встановлено, що на дату настання ДТП ТЗ, який спричинив ДТП, був забезпеченим;</a:t>
                      </a:r>
                      <a:endParaRPr lang="uk-UA" sz="2000" b="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02189555"/>
                  </a:ext>
                </a:extLst>
              </a:tr>
              <a:tr h="91712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6) страховика, якщо регламентну виплату здійснено за зобов’язаннями такого страховика, який припинив членство в МТСБУ чи не сплатив за міжнародним договором страхування. </a:t>
                      </a:r>
                      <a:endParaRPr lang="ru-UA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b="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180425378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84649DC-35F7-1003-2BBA-27E939A69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4727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DF97858-4A3A-D0C2-7955-52A4A95340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01750" y="134002"/>
            <a:ext cx="11237599" cy="1199668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uk-UA" altLang="ru-RU" sz="2400" dirty="0">
                <a:solidFill>
                  <a:schemeClr val="bg1"/>
                </a:solidFill>
              </a:rPr>
              <a:t>РОЗДІЛ ІІІ. </a:t>
            </a:r>
            <a:r>
              <a:rPr lang="uk-UA" sz="2400" dirty="0">
                <a:solidFill>
                  <a:schemeClr val="bg1"/>
                </a:solidFill>
              </a:rPr>
              <a:t>ПОРЯДОК ЗДІЙСНЕННЯ СТРАХОВОЇ (РЕГЛАМЕНТНОЇ) </a:t>
            </a: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/>
              <a:t>ВИПЛАТИ НА ТЕРИТОРІЇ УКРАЇНИ </a:t>
            </a:r>
            <a:r>
              <a:rPr lang="uk-UA" sz="2400" dirty="0">
                <a:effectLst/>
              </a:rPr>
              <a:t>(ст. ст. 18 -39)</a:t>
            </a:r>
            <a:br>
              <a:rPr lang="uk-UA" sz="2400" dirty="0">
                <a:effectLst/>
              </a:rPr>
            </a:b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РЕГРЕС</a:t>
            </a:r>
            <a:endParaRPr lang="ru-RU" altLang="ru-RU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87B2EB75-16D9-1194-8258-38FFBB59F4E2}"/>
              </a:ext>
            </a:extLst>
          </p:cNvPr>
          <p:cNvSpPr/>
          <p:nvPr/>
        </p:nvSpPr>
        <p:spPr>
          <a:xfrm>
            <a:off x="5689751" y="104476"/>
            <a:ext cx="300502" cy="222191"/>
          </a:xfrm>
          <a:custGeom>
            <a:avLst/>
            <a:gdLst>
              <a:gd name="connsiteX0" fmla="*/ 290557 w 300502"/>
              <a:gd name="connsiteY0" fmla="*/ 0 h 222191"/>
              <a:gd name="connsiteX1" fmla="*/ 264920 w 300502"/>
              <a:gd name="connsiteY1" fmla="*/ 51275 h 222191"/>
              <a:gd name="connsiteX2" fmla="*/ 0 w 300502"/>
              <a:gd name="connsiteY2" fmla="*/ 222191 h 22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502" h="222191">
                <a:moveTo>
                  <a:pt x="290557" y="0"/>
                </a:moveTo>
                <a:cubicBezTo>
                  <a:pt x="301951" y="7121"/>
                  <a:pt x="313346" y="14243"/>
                  <a:pt x="264920" y="51275"/>
                </a:cubicBezTo>
                <a:cubicBezTo>
                  <a:pt x="216494" y="88307"/>
                  <a:pt x="108247" y="155249"/>
                  <a:pt x="0" y="22219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AE7B905-7B9D-4D9B-73C1-FF20613DA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705585"/>
              </p:ext>
            </p:extLst>
          </p:nvPr>
        </p:nvGraphicFramePr>
        <p:xfrm>
          <a:off x="164892" y="1304145"/>
          <a:ext cx="11535696" cy="45315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535696">
                  <a:extLst>
                    <a:ext uri="{9D8B030D-6E8A-4147-A177-3AD203B41FA5}">
                      <a16:colId xmlns:a16="http://schemas.microsoft.com/office/drawing/2014/main" val="662550889"/>
                    </a:ext>
                  </a:extLst>
                </a:gridCol>
              </a:tblGrid>
              <a:tr h="4292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Сума стягнення за регресом</a:t>
                      </a:r>
                      <a:endParaRPr lang="ru-UA" sz="2000" b="1" u="non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8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розмірі суми страхової (регламентної) виплати </a:t>
                      </a:r>
                      <a:r>
                        <a:rPr lang="uk-UA" sz="24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 фактичних витрат, понесених </a:t>
                      </a:r>
                      <a:r>
                        <a:rPr lang="uk-U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страховиком (МТСБУ) у зв’язку з її здійсненням. </a:t>
                      </a:r>
                      <a:endParaRPr lang="ru-UA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UA" sz="24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2460773612"/>
                  </a:ext>
                </a:extLst>
              </a:tr>
              <a:tr h="2913641">
                <a:tc>
                  <a:txBody>
                    <a:bodyPr/>
                    <a:lstStyle/>
                    <a:p>
                      <a:pPr algn="just"/>
                      <a:endParaRPr lang="uk-UA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uk-UA" sz="2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разі якщо виплату здійснено страховиком потерпілої особи за «прямим врегулюванням» право вимоги належить страховику відповідальної особи (МТСБУ) і визначається у розмірі суми страхової виплати, здійсненої страховиком потерпілої особи, та витрат, понесених такими страховиками у зв’язку із її здійсненням.</a:t>
                      </a:r>
                      <a:endParaRPr lang="ru-UA" sz="24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866521161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B1F7F50-EB6D-5E81-7F25-171362DD2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6535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DF97858-4A3A-D0C2-7955-52A4A95340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01750" y="332362"/>
            <a:ext cx="11237599" cy="812296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uk-UA" altLang="ru-RU" sz="2400" dirty="0">
                <a:solidFill>
                  <a:schemeClr val="bg1"/>
                </a:solidFill>
              </a:rPr>
              <a:t>РОЗДІЛ ІІІ. </a:t>
            </a:r>
            <a:r>
              <a:rPr lang="uk-UA" sz="2400" dirty="0">
                <a:solidFill>
                  <a:schemeClr val="bg1"/>
                </a:solidFill>
              </a:rPr>
              <a:t>ПОРЯДОК ЗДІЙСНЕННЯ СТРАХОВОЇ (РЕГЛАМЕНТНОЇ) </a:t>
            </a: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/>
              <a:t>ВИПЛАТИ НА ТЕРИТОРІЇ УКРАЇНИ </a:t>
            </a:r>
            <a:r>
              <a:rPr lang="uk-UA" sz="2400" dirty="0">
                <a:effectLst/>
              </a:rPr>
              <a:t>(ст. ст. 18 -39)</a:t>
            </a:r>
            <a:br>
              <a:rPr lang="uk-UA" sz="2400" dirty="0">
                <a:effectLst/>
              </a:rPr>
            </a:br>
            <a:endParaRPr lang="ru-RU" altLang="ru-RU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AE7B905-7B9D-4D9B-73C1-FF20613DA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886179"/>
              </p:ext>
            </p:extLst>
          </p:nvPr>
        </p:nvGraphicFramePr>
        <p:xfrm>
          <a:off x="252651" y="1144658"/>
          <a:ext cx="11488392" cy="50290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488392">
                  <a:extLst>
                    <a:ext uri="{9D8B030D-6E8A-4147-A177-3AD203B41FA5}">
                      <a16:colId xmlns:a16="http://schemas.microsoft.com/office/drawing/2014/main" val="662550889"/>
                    </a:ext>
                  </a:extLst>
                </a:gridCol>
              </a:tblGrid>
              <a:tr h="3606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ВИРІШЕННЯ СПОРІВ</a:t>
                      </a:r>
                      <a:endParaRPr lang="ru-UA" sz="240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5003">
                <a:tc>
                  <a:txBody>
                    <a:bodyPr/>
                    <a:lstStyle/>
                    <a:p>
                      <a:pPr algn="just"/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Рішення страховика (МТСБУ) про здійснення або про відмову у здійсненні страхової (регламентної) виплати може бути оскаржено страхувальником чи потерпілою особою або іншою особою, яка має на неї право, у судовому порядку.</a:t>
                      </a:r>
                      <a:endParaRPr lang="ru-UA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233893256"/>
                  </a:ext>
                </a:extLst>
              </a:tr>
              <a:tr h="2911352">
                <a:tc>
                  <a:txBody>
                    <a:bodyPr/>
                    <a:lstStyle/>
                    <a:p>
                      <a:pPr algn="just"/>
                      <a:r>
                        <a:rPr lang="uk-UA" sz="2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разі виникнення спору між страховиком та МТСБУ щодо того, хто з них має здійснити страхову (регламентну) виплату потерпілій особі, така виплата здійснюється МТСБУ</a:t>
                      </a:r>
                      <a:r>
                        <a:rPr lang="uk-UA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Страховик зобов’язаний компенсувати МТСБУ здійснену ним виплату та всі документально підтверджені витрати, пов’язані з врегулюванням страхового випадку, якщо за результатами вирішення спору буде встановлено, що така виплата мала бути здійснена страховиком.</a:t>
                      </a:r>
                      <a:endParaRPr lang="ru-UA" sz="24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UA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916093790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C356063-48D2-CC2F-4609-731678BB6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0737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DF97858-4A3A-D0C2-7955-52A4A95340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77200" y="215571"/>
            <a:ext cx="11237599" cy="436269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indent="450215" algn="ctr">
              <a:lnSpc>
                <a:spcPct val="107000"/>
              </a:lnSpc>
            </a:pPr>
            <a:br>
              <a:rPr lang="uk-UA" altLang="ru-RU" sz="2400" dirty="0">
                <a:solidFill>
                  <a:schemeClr val="bg1"/>
                </a:solidFill>
              </a:rPr>
            </a:br>
            <a:br>
              <a:rPr lang="uk-UA" altLang="ru-RU" sz="2400" dirty="0">
                <a:solidFill>
                  <a:schemeClr val="bg1"/>
                </a:solidFill>
              </a:rPr>
            </a:br>
            <a:br>
              <a:rPr lang="uk-UA" altLang="ru-RU" sz="2400" dirty="0">
                <a:solidFill>
                  <a:schemeClr val="bg1"/>
                </a:solidFill>
              </a:rPr>
            </a:br>
            <a:r>
              <a:rPr lang="uk-UA" altLang="ru-RU" sz="2400" dirty="0">
                <a:solidFill>
                  <a:schemeClr val="bg1"/>
                </a:solidFill>
              </a:rPr>
              <a:t>РОЗДІЛ</a:t>
            </a:r>
            <a:r>
              <a:rPr lang="en-US" altLang="ru-RU" sz="2400" dirty="0">
                <a:solidFill>
                  <a:schemeClr val="bg1"/>
                </a:solidFill>
              </a:rPr>
              <a:t> </a:t>
            </a:r>
            <a:r>
              <a:rPr lang="uk-UA" sz="2400" dirty="0">
                <a:solidFill>
                  <a:schemeClr val="bg1"/>
                </a:solidFill>
              </a:rPr>
              <a:t>IV. МОТОРНЕ (ТРАНСПОРТНЕ) СТРАХОВЕ БЮРО УКРАЇНИ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700" dirty="0"/>
              <a:t>(ст. ст. 40 -51) </a:t>
            </a:r>
            <a:br>
              <a:rPr lang="uk-UA" sz="2700" dirty="0"/>
            </a:br>
            <a:r>
              <a:rPr lang="uk-UA" sz="2400" b="1" dirty="0"/>
              <a:t>Регламентні виплати МТСБУ</a:t>
            </a:r>
            <a:br>
              <a:rPr lang="uk-UA" sz="2400" dirty="0">
                <a:solidFill>
                  <a:schemeClr val="bg1"/>
                </a:solidFill>
              </a:rPr>
            </a:br>
            <a:endParaRPr lang="ru-RU" altLang="ru-RU" sz="27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87B2EB75-16D9-1194-8258-38FFBB59F4E2}"/>
              </a:ext>
            </a:extLst>
          </p:cNvPr>
          <p:cNvSpPr/>
          <p:nvPr/>
        </p:nvSpPr>
        <p:spPr>
          <a:xfrm>
            <a:off x="5689751" y="104476"/>
            <a:ext cx="300502" cy="222191"/>
          </a:xfrm>
          <a:custGeom>
            <a:avLst/>
            <a:gdLst>
              <a:gd name="connsiteX0" fmla="*/ 290557 w 300502"/>
              <a:gd name="connsiteY0" fmla="*/ 0 h 222191"/>
              <a:gd name="connsiteX1" fmla="*/ 264920 w 300502"/>
              <a:gd name="connsiteY1" fmla="*/ 51275 h 222191"/>
              <a:gd name="connsiteX2" fmla="*/ 0 w 300502"/>
              <a:gd name="connsiteY2" fmla="*/ 222191 h 22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502" h="222191">
                <a:moveTo>
                  <a:pt x="290557" y="0"/>
                </a:moveTo>
                <a:cubicBezTo>
                  <a:pt x="301951" y="7121"/>
                  <a:pt x="313346" y="14243"/>
                  <a:pt x="264920" y="51275"/>
                </a:cubicBezTo>
                <a:cubicBezTo>
                  <a:pt x="216494" y="88307"/>
                  <a:pt x="108247" y="155249"/>
                  <a:pt x="0" y="22219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AE7B905-7B9D-4D9B-73C1-FF20613DA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968394"/>
              </p:ext>
            </p:extLst>
          </p:nvPr>
        </p:nvGraphicFramePr>
        <p:xfrm>
          <a:off x="152400" y="1318440"/>
          <a:ext cx="11887200" cy="54861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887200">
                  <a:extLst>
                    <a:ext uri="{9D8B030D-6E8A-4147-A177-3AD203B41FA5}">
                      <a16:colId xmlns:a16="http://schemas.microsoft.com/office/drawing/2014/main" val="662550889"/>
                    </a:ext>
                  </a:extLst>
                </a:gridCol>
              </a:tblGrid>
              <a:tr h="4360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з фонду захисту потерпілих за шкоду, заподіяну</a:t>
                      </a:r>
                      <a:endParaRPr lang="ru-UA" sz="240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282">
                <a:tc>
                  <a:txBody>
                    <a:bodyPr/>
                    <a:lstStyle/>
                    <a:p>
                      <a:pPr algn="just"/>
                      <a:r>
                        <a:rPr lang="uk-UA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uk-UA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Незабезпеченим ТЗ</a:t>
                      </a:r>
                      <a:r>
                        <a:rPr lang="uk-UA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2000" i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крім шкоди, заподіяної ТЗ, щодо якого на дату настання ДТП був відсутній чинний договір обов’язкового страхування цивільно-правової відповідальності, та майну, яке перебувало в ньому;</a:t>
                      </a:r>
                      <a:endParaRPr lang="uk-UA" sz="200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233893256"/>
                  </a:ext>
                </a:extLst>
              </a:tr>
              <a:tr h="154068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uk-UA" sz="2000" b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Невстановленим ТЗ </a:t>
                      </a:r>
                      <a:r>
                        <a:rPr lang="uk-UA" sz="20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життю або здоров’ю потерпілої фізичної особи. </a:t>
                      </a:r>
                      <a:r>
                        <a:rPr lang="uk-UA" sz="2000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Шкода, заподіяна майну потерпілої фізичної особи, відшкодовується, якщо шкода здоров’ю потерпілої фізичної особи заподіяна у вигляді стійкої втрати чи зменшення професійної або загальної працездатності або якщо настала смерть потерпілої фізичної особи;</a:t>
                      </a:r>
                      <a:endParaRPr lang="uk-UA" sz="200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4290486113"/>
                  </a:ext>
                </a:extLst>
              </a:tr>
              <a:tr h="37787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uk-UA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Викраденим ТЗ;</a:t>
                      </a: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680658393"/>
                  </a:ext>
                </a:extLst>
              </a:tr>
              <a:tr h="67800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uk-UA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Забезпечим ТЗ за внутрішнім договором страхування колишнім членом МТСБУ, який не виконав своїх зобов’язань;</a:t>
                      </a: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406250786"/>
                  </a:ext>
                </a:extLst>
              </a:tr>
              <a:tr h="12499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Забезпеченим ТЗ </a:t>
                      </a: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 керуванням поліцейського, </a:t>
                      </a: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військового</a:t>
                      </a: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чи працівника закладу охорони здоров’я, якому водій на виконання вимог законодавства надав такий ТЗ, якщо страховиком не здійснено страхової виплати.</a:t>
                      </a:r>
                      <a:endParaRPr lang="ru-UA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968506033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80B9746-3A33-C220-20E7-CBF4BFA6E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0254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DF97858-4A3A-D0C2-7955-52A4A95340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4150" y="889946"/>
            <a:ext cx="11157226" cy="45719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indent="450215" algn="ctr">
              <a:lnSpc>
                <a:spcPct val="107000"/>
              </a:lnSpc>
              <a:spcAft>
                <a:spcPts val="600"/>
              </a:spcAft>
            </a:pPr>
            <a:br>
              <a:rPr lang="uk-UA" altLang="ru-RU" sz="2400" dirty="0">
                <a:solidFill>
                  <a:schemeClr val="bg1"/>
                </a:solidFill>
              </a:rPr>
            </a:br>
            <a:r>
              <a:rPr lang="uk-UA" altLang="ru-RU" sz="2700" dirty="0">
                <a:solidFill>
                  <a:schemeClr val="bg1"/>
                </a:solidFill>
              </a:rPr>
              <a:t>РОЗДІЛ</a:t>
            </a:r>
            <a:r>
              <a:rPr lang="en-US" altLang="ru-RU" sz="2700" dirty="0">
                <a:solidFill>
                  <a:schemeClr val="bg1"/>
                </a:solidFill>
              </a:rPr>
              <a:t> </a:t>
            </a:r>
            <a:r>
              <a:rPr lang="uk-UA" sz="2700" dirty="0">
                <a:solidFill>
                  <a:schemeClr val="bg1"/>
                </a:solidFill>
              </a:rPr>
              <a:t>IV. МОТОРНЕ (ТРАНСПОРТНЕ) СТРАХОВЕ БЮРО УКРАЇНИ</a:t>
            </a:r>
            <a:r>
              <a:rPr lang="uk-UA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uk-UA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uk-UA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700" dirty="0"/>
              <a:t>(ст. ст. 40 -51) </a:t>
            </a:r>
            <a:br>
              <a:rPr lang="uk-UA" sz="2700" dirty="0"/>
            </a:br>
            <a:r>
              <a:rPr lang="uk-UA" sz="2700" b="1" dirty="0"/>
              <a:t>Регламентні виплати МТСБУ</a:t>
            </a:r>
            <a:br>
              <a:rPr lang="uk-UA" sz="2400" dirty="0"/>
            </a:br>
            <a:endParaRPr lang="ru-RU" altLang="ru-RU" sz="27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AE7B905-7B9D-4D9B-73C1-FF20613DA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815397"/>
              </p:ext>
            </p:extLst>
          </p:nvPr>
        </p:nvGraphicFramePr>
        <p:xfrm>
          <a:off x="438181" y="1847757"/>
          <a:ext cx="11315637" cy="42274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315637">
                  <a:extLst>
                    <a:ext uri="{9D8B030D-6E8A-4147-A177-3AD203B41FA5}">
                      <a16:colId xmlns:a16="http://schemas.microsoft.com/office/drawing/2014/main" val="662550889"/>
                    </a:ext>
                  </a:extLst>
                </a:gridCol>
              </a:tblGrid>
              <a:tr h="4784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Отримувачі регламентних виплат з фонду захисту потерпілих</a:t>
                      </a:r>
                      <a:endParaRPr lang="ru-UA" sz="240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1778">
                <a:tc>
                  <a:txBody>
                    <a:bodyPr/>
                    <a:lstStyle/>
                    <a:p>
                      <a:pPr algn="just"/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виключно: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безпосередньо потерпілій особі, законним представникам потерпілої фізичної особи та її спадкоємцям, правонаступнику потерпілої юридичної особи;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погодженим з потерпілою особою особам, які надають послуги з ремонту пошкодженого майна;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особам, які проводять лікування потерпілої фізичної особи;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особам, які здійснили витрати з лікування потерпілої фізичної особи.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Допускається здійснення регламентної виплати за колишнього члена МТСБУ: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страховику потерпілої особи, який здійснив страхову виплату на умовах «Прямого врегулювання»;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страховику, який здійснив страхову виплату у зв’язку з пошкодженням ТЗ внаслідок ДТП за іншим договором страхування щодо відповідних ТЗ та ДТП.</a:t>
                      </a:r>
                      <a:endParaRPr lang="ru-UA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233893256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EA92BD6-3B80-DDA2-0DF6-38D724C9EE7E}"/>
              </a:ext>
            </a:extLst>
          </p:cNvPr>
          <p:cNvSpPr txBox="1">
            <a:spLocks/>
          </p:cNvSpPr>
          <p:nvPr/>
        </p:nvSpPr>
        <p:spPr bwMode="auto">
          <a:xfrm>
            <a:off x="854150" y="620699"/>
            <a:ext cx="11237599" cy="436269"/>
          </a:xfrm>
          <a:prstGeom prst="rect">
            <a:avLst/>
          </a:prstGeom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ctr">
              <a:lnSpc>
                <a:spcPct val="107000"/>
              </a:lnSpc>
              <a:spcAft>
                <a:spcPts val="600"/>
              </a:spcAft>
            </a:pPr>
            <a:br>
              <a:rPr lang="uk-UA" altLang="ru-RU" sz="2400" dirty="0">
                <a:solidFill>
                  <a:schemeClr val="bg1"/>
                </a:solidFill>
              </a:rPr>
            </a:br>
            <a:endParaRPr lang="ru-RU" alt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B2D2D08-0122-3959-E7A6-E2DDD4023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066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D3222-0D77-9EE7-5029-31C4BA1D8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6038453-C4A8-48E9-0F7E-3A8DA18E10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3146" y="624140"/>
            <a:ext cx="11237599" cy="436269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indent="450215" algn="ctr">
              <a:lnSpc>
                <a:spcPct val="107000"/>
              </a:lnSpc>
              <a:spcAft>
                <a:spcPts val="600"/>
              </a:spcAft>
            </a:pPr>
            <a:br>
              <a:rPr lang="uk-UA" altLang="ru-RU" sz="2400" dirty="0">
                <a:solidFill>
                  <a:schemeClr val="bg1"/>
                </a:solidFill>
              </a:rPr>
            </a:br>
            <a:r>
              <a:rPr lang="uk-UA" altLang="ru-RU" sz="2400" dirty="0">
                <a:solidFill>
                  <a:schemeClr val="bg1"/>
                </a:solidFill>
              </a:rPr>
              <a:t>РОЗДІЛ</a:t>
            </a:r>
            <a:r>
              <a:rPr lang="en-US" altLang="ru-RU" sz="2400" dirty="0">
                <a:solidFill>
                  <a:schemeClr val="bg1"/>
                </a:solidFill>
              </a:rPr>
              <a:t> </a:t>
            </a:r>
            <a:r>
              <a:rPr lang="uk-UA" sz="2400" dirty="0">
                <a:solidFill>
                  <a:schemeClr val="bg1"/>
                </a:solidFill>
              </a:rPr>
              <a:t>IV. МОТОРНЕ (ТРАНСПОРТНЕ) СТРАХОВЕ БЮРО УКРАЇНИ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400" dirty="0"/>
              <a:t>(ст. ст. 40 -51) </a:t>
            </a:r>
            <a:br>
              <a:rPr lang="uk-UA" sz="2400" dirty="0"/>
            </a:br>
            <a:r>
              <a:rPr lang="uk-UA" sz="2400" b="1" dirty="0"/>
              <a:t>Регламентні виплати МТСБУ</a:t>
            </a:r>
            <a:br>
              <a:rPr lang="uk-UA" sz="2400" dirty="0"/>
            </a:br>
            <a:endParaRPr lang="ru-RU" altLang="ru-RU" sz="27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DF6E4FA-ACD5-38D4-65DB-6CA75EACD1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094419"/>
              </p:ext>
            </p:extLst>
          </p:nvPr>
        </p:nvGraphicFramePr>
        <p:xfrm>
          <a:off x="346268" y="1848577"/>
          <a:ext cx="11315637" cy="40232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315637">
                  <a:extLst>
                    <a:ext uri="{9D8B030D-6E8A-4147-A177-3AD203B41FA5}">
                      <a16:colId xmlns:a16="http://schemas.microsoft.com/office/drawing/2014/main" val="662550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з фонду страхових гарантій</a:t>
                      </a:r>
                      <a:endParaRPr lang="ru-UA" sz="240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0593">
                <a:tc>
                  <a:txBody>
                    <a:bodyPr/>
                    <a:lstStyle/>
                    <a:p>
                      <a:pPr algn="just"/>
                      <a:r>
                        <a:rPr lang="uk-U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Компенсація витрат іноземних  </a:t>
                      </a:r>
                      <a:r>
                        <a:rPr lang="uk-UA" sz="2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врегулювальників</a:t>
                      </a:r>
                      <a:r>
                        <a:rPr lang="uk-U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врегулювання закордоном вимог за міжнародними договорами страхування колишніх членів МТСБУ;</a:t>
                      </a:r>
                      <a:endParaRPr lang="ru-UA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233893256"/>
                  </a:ext>
                </a:extLst>
              </a:tr>
              <a:tr h="668797">
                <a:tc>
                  <a:txBody>
                    <a:bodyPr/>
                    <a:lstStyle/>
                    <a:p>
                      <a:pPr algn="just"/>
                      <a:r>
                        <a:rPr lang="uk-U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Компенсація витрат іноземних  </a:t>
                      </a:r>
                      <a:r>
                        <a:rPr lang="uk-UA" sz="2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врегулювальників</a:t>
                      </a:r>
                      <a:r>
                        <a:rPr lang="uk-U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врегулювання закордоном  вимог за міжнародними договорами страхування повних членів МТСБУ;</a:t>
                      </a:r>
                      <a:endParaRPr lang="ru-UA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876224271"/>
                  </a:ext>
                </a:extLst>
              </a:tr>
              <a:tr h="829905">
                <a:tc>
                  <a:txBody>
                    <a:bodyPr/>
                    <a:lstStyle/>
                    <a:p>
                      <a:pPr algn="just"/>
                      <a:r>
                        <a:rPr lang="uk-U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Виплати за іноземних страховиків за страховими сертифікатами «Зелена картка» за шкоду, що заподіяна на території України.</a:t>
                      </a:r>
                    </a:p>
                    <a:p>
                      <a:pPr algn="just"/>
                      <a:endParaRPr lang="ru-UA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2706295692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2015019-9008-97A2-CA02-491F26103F68}"/>
              </a:ext>
            </a:extLst>
          </p:cNvPr>
          <p:cNvSpPr txBox="1">
            <a:spLocks/>
          </p:cNvSpPr>
          <p:nvPr/>
        </p:nvSpPr>
        <p:spPr bwMode="auto">
          <a:xfrm>
            <a:off x="854150" y="624141"/>
            <a:ext cx="11237599" cy="436269"/>
          </a:xfrm>
          <a:prstGeom prst="rect">
            <a:avLst/>
          </a:prstGeom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ctr">
              <a:lnSpc>
                <a:spcPct val="107000"/>
              </a:lnSpc>
              <a:spcAft>
                <a:spcPts val="600"/>
              </a:spcAft>
            </a:pPr>
            <a:br>
              <a:rPr lang="uk-UA" altLang="ru-RU" sz="2400" dirty="0">
                <a:solidFill>
                  <a:schemeClr val="bg1"/>
                </a:solidFill>
              </a:rPr>
            </a:br>
            <a:endParaRPr lang="ru-RU" alt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4F58656-00AB-A90D-AA75-C9E625DD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9060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DF97858-4A3A-D0C2-7955-52A4A95340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54913" y="308811"/>
            <a:ext cx="11237599" cy="436269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indent="450215" algn="ctr">
              <a:lnSpc>
                <a:spcPct val="107000"/>
              </a:lnSpc>
              <a:spcAft>
                <a:spcPts val="600"/>
              </a:spcAft>
            </a:pPr>
            <a:br>
              <a:rPr lang="uk-UA" altLang="ru-RU" sz="2400" dirty="0">
                <a:solidFill>
                  <a:schemeClr val="bg1"/>
                </a:solidFill>
              </a:rPr>
            </a:br>
            <a:r>
              <a:rPr lang="uk-UA" altLang="ru-RU" sz="2400" dirty="0">
                <a:solidFill>
                  <a:schemeClr val="bg1"/>
                </a:solidFill>
              </a:rPr>
              <a:t>РОЗДІЛ</a:t>
            </a:r>
            <a:r>
              <a:rPr lang="en-US" altLang="ru-RU" sz="2400" dirty="0">
                <a:solidFill>
                  <a:schemeClr val="bg1"/>
                </a:solidFill>
              </a:rPr>
              <a:t> </a:t>
            </a:r>
            <a:r>
              <a:rPr lang="uk-UA" sz="2400" dirty="0">
                <a:solidFill>
                  <a:schemeClr val="bg1"/>
                </a:solidFill>
              </a:rPr>
              <a:t>IV. МОТОРНЕ (ТРАНСПОРТНЕ) СТРАХОВЕ БЮРО УКРАЇНИ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400" dirty="0"/>
              <a:t>(ст. ст. 40 -51) </a:t>
            </a:r>
            <a:br>
              <a:rPr lang="uk-UA" sz="2400" dirty="0"/>
            </a:br>
            <a:endParaRPr lang="ru-RU" altLang="ru-RU" sz="27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AE7B905-7B9D-4D9B-73C1-FF20613DA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861109"/>
              </p:ext>
            </p:extLst>
          </p:nvPr>
        </p:nvGraphicFramePr>
        <p:xfrm>
          <a:off x="477200" y="1264176"/>
          <a:ext cx="11237599" cy="388761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237599">
                  <a:extLst>
                    <a:ext uri="{9D8B030D-6E8A-4147-A177-3AD203B41FA5}">
                      <a16:colId xmlns:a16="http://schemas.microsoft.com/office/drawing/2014/main" val="662550889"/>
                    </a:ext>
                  </a:extLst>
                </a:gridCol>
              </a:tblGrid>
              <a:tr h="809173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/>
                        <a:t>Регламентні</a:t>
                      </a:r>
                      <a:r>
                        <a:rPr lang="uk-UA" sz="2800" dirty="0"/>
                        <a:t> </a:t>
                      </a:r>
                      <a:r>
                        <a:rPr lang="uk-UA" sz="2800" b="1" dirty="0"/>
                        <a:t>виплати МТСБУ</a:t>
                      </a:r>
                      <a:endParaRPr lang="ru-UA" sz="2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233893256"/>
                  </a:ext>
                </a:extLst>
              </a:tr>
              <a:tr h="152773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МТСБУ не здійснює регламентні виплати </a:t>
                      </a:r>
                      <a:r>
                        <a:rPr lang="uk-UA" sz="2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(крім виплат за шкоду, заподіяну на території інших країн) </a:t>
                      </a:r>
                      <a:r>
                        <a:rPr lang="uk-UA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якщо потерпілі особи можуть задовольнити свої вимоги на підставі інших договорів страхування. У таких випадках МТСБУ відшкодовується частина шкоди, що не компенсована таким особам за іншими договорами страхування.</a:t>
                      </a:r>
                      <a:endParaRPr lang="ru-UA" sz="2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UA" sz="2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2966417529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2534708-0A84-39BD-0D22-C026CED6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847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DF97858-4A3A-D0C2-7955-52A4A95340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54401" y="117051"/>
            <a:ext cx="11237599" cy="436269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indent="450215" algn="ctr">
              <a:lnSpc>
                <a:spcPct val="107000"/>
              </a:lnSpc>
              <a:spcAft>
                <a:spcPts val="600"/>
              </a:spcAft>
            </a:pPr>
            <a:br>
              <a:rPr lang="uk-UA" altLang="ru-RU" sz="2400" dirty="0">
                <a:solidFill>
                  <a:schemeClr val="bg1"/>
                </a:solidFill>
              </a:rPr>
            </a:br>
            <a:r>
              <a:rPr lang="uk-UA" sz="2400" dirty="0">
                <a:solidFill>
                  <a:schemeClr val="bg1"/>
                </a:solidFill>
              </a:rPr>
              <a:t>Розділ V. ВИМОГИ ДО СТРАХОВИКІВ ТА ЧЛЕНСТВО В МТСБУ</a:t>
            </a:r>
            <a:br>
              <a:rPr lang="ru-UA" sz="2400" dirty="0">
                <a:solidFill>
                  <a:schemeClr val="bg1"/>
                </a:solidFill>
              </a:rPr>
            </a:br>
            <a:r>
              <a:rPr lang="uk-UA" sz="2400" dirty="0"/>
              <a:t>(ст. ст. 52 - 54)</a:t>
            </a:r>
            <a:endParaRPr lang="ru-RU" altLang="ru-RU" sz="2700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AE7B905-7B9D-4D9B-73C1-FF20613DA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569215"/>
              </p:ext>
            </p:extLst>
          </p:nvPr>
        </p:nvGraphicFramePr>
        <p:xfrm>
          <a:off x="167271" y="1300618"/>
          <a:ext cx="11879417" cy="24478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879417">
                  <a:extLst>
                    <a:ext uri="{9D8B030D-6E8A-4147-A177-3AD203B41FA5}">
                      <a16:colId xmlns:a16="http://schemas.microsoft.com/office/drawing/2014/main" val="662550889"/>
                    </a:ext>
                  </a:extLst>
                </a:gridCol>
              </a:tblGrid>
              <a:tr h="3230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СТРАХОВИК має право здійснювати ОСЦВ,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якщо він одночасно відповідає таким умовам</a:t>
                      </a: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82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має ліцензію на здійснення діяльності із страхування за відповідними ризиками в межах класу страхування 10 відповідно до пункту 10 частини першої статті 4 Закону України "Про страхування"</a:t>
                      </a:r>
                      <a:endParaRPr lang="ru-UA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825552094"/>
                  </a:ext>
                </a:extLst>
              </a:tr>
              <a:tr h="61913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є членом МТСБУ</a:t>
                      </a:r>
                      <a:endParaRPr lang="ru-UA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294234118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53A82AC-27B4-6648-25A3-AE579122B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287245"/>
              </p:ext>
            </p:extLst>
          </p:nvPr>
        </p:nvGraphicFramePr>
        <p:xfrm>
          <a:off x="199168" y="3869888"/>
          <a:ext cx="11847520" cy="24687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847520">
                  <a:extLst>
                    <a:ext uri="{9D8B030D-6E8A-4147-A177-3AD203B41FA5}">
                      <a16:colId xmlns:a16="http://schemas.microsoft.com/office/drawing/2014/main" val="662550889"/>
                    </a:ext>
                  </a:extLst>
                </a:gridCol>
              </a:tblGrid>
              <a:tr h="4266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Статуси учасників МТСБУ</a:t>
                      </a:r>
                      <a:endParaRPr lang="ru-UA" sz="2400" dirty="0"/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5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Повний член – має право на укладення як Внутрішніх договорів страхування, так і  Міжнародних договорів страхування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825552094"/>
                  </a:ext>
                </a:extLst>
              </a:tr>
              <a:tr h="81784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Асоційований член – має право на укладення лише Внутрішніх договорів страхування</a:t>
                      </a:r>
                      <a:endParaRPr lang="ru-UA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01" marB="45701"/>
                </a:tc>
                <a:extLst>
                  <a:ext uri="{0D108BD9-81ED-4DB2-BD59-A6C34878D82A}">
                    <a16:rowId xmlns:a16="http://schemas.microsoft.com/office/drawing/2014/main" val="3294234118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1BB00CF-98AE-D757-A373-A7E17762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90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834C79-6858-936A-DD3B-0F485BC13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44" y="678856"/>
            <a:ext cx="11515061" cy="5764783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Georgia" panose="02040502050405020303" pitchFamily="18" charset="0"/>
              <a:buNone/>
              <a:defRPr/>
            </a:pPr>
            <a:r>
              <a:rPr lang="uk-UA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Відповідальною за укладення внутрішнього договору страхування щодо незабезпеченого транспортного засобу є:</a:t>
            </a:r>
            <a:endParaRPr lang="uk-UA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Georgia" panose="02040502050405020303" pitchFamily="18" charset="0"/>
              <a:buNone/>
              <a:defRPr/>
            </a:pPr>
            <a:r>
              <a:rPr lang="uk-UA" sz="1800" dirty="0">
                <a:ea typeface="Calibri" panose="020F0502020204030204" pitchFamily="34" charset="0"/>
                <a:cs typeface="Times New Roman" panose="02020603050405020304" pitchFamily="18" charset="0"/>
              </a:rPr>
              <a:t>1) особа, за якою в Україні зареєстровано транспортний засіб (ТЗ); </a:t>
            </a:r>
          </a:p>
          <a:p>
            <a:pPr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Georgia" panose="02040502050405020303" pitchFamily="18" charset="0"/>
              <a:buNone/>
              <a:defRPr/>
            </a:pPr>
            <a:r>
              <a:rPr lang="uk-UA" sz="1800" dirty="0">
                <a:ea typeface="Calibri" panose="020F0502020204030204" pitchFamily="34" charset="0"/>
                <a:cs typeface="Times New Roman" panose="02020603050405020304" pitchFamily="18" charset="0"/>
              </a:rPr>
              <a:t>2) фізична особа, яка тимчасово ввезла ТЗ на митну територію України; </a:t>
            </a:r>
            <a:endParaRPr lang="ru-UA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Georgia" panose="02040502050405020303" pitchFamily="18" charset="0"/>
              <a:buNone/>
              <a:defRPr/>
            </a:pPr>
            <a:r>
              <a:rPr lang="uk-UA" sz="1800" dirty="0">
                <a:ea typeface="Calibri" panose="020F0502020204030204" pitchFamily="34" charset="0"/>
                <a:cs typeface="Times New Roman" panose="02020603050405020304" pitchFamily="18" charset="0"/>
              </a:rPr>
              <a:t>3) особа, яка є власником незареєстрованого ТЗ.</a:t>
            </a:r>
            <a:endParaRPr lang="ru-UA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Georgia" panose="02040502050405020303" pitchFamily="18" charset="0"/>
              <a:buNone/>
              <a:defRPr/>
            </a:pPr>
            <a:r>
              <a:rPr lang="uk-UA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Зазначені у цій частині відповідальні особи зобов’язані укласти внутрішній договір страхування з дотриманням таких строків: </a:t>
            </a:r>
            <a:endParaRPr lang="ru-UA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uk-UA" sz="1800" dirty="0">
                <a:ea typeface="Calibri" panose="020F0502020204030204" pitchFamily="34" charset="0"/>
                <a:cs typeface="Times New Roman" panose="02020603050405020304" pitchFamily="18" charset="0"/>
              </a:rPr>
              <a:t>не пізніше дня реєстрації ТЗ у встановленому порядку – якщо такий транспортний засіб є незабезпеченим;</a:t>
            </a:r>
            <a:endParaRPr lang="ru-UA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uk-UA" sz="1800" dirty="0">
                <a:ea typeface="Calibri" panose="020F0502020204030204" pitchFamily="34" charset="0"/>
                <a:cs typeface="Times New Roman" panose="02020603050405020304" pitchFamily="18" charset="0"/>
              </a:rPr>
              <a:t>до початку використання ТЗ у дорожньому русі – якщо такий ТЗ незареєстрований (неперереєстрований), знятий з обліку, за умови наявності номерних знаків для разових поїздок; </a:t>
            </a:r>
            <a:endParaRPr lang="ru-UA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uk-UA" sz="1800" dirty="0">
                <a:ea typeface="Calibri" panose="020F0502020204030204" pitchFamily="34" charset="0"/>
                <a:cs typeface="Times New Roman" panose="02020603050405020304" pitchFamily="18" charset="0"/>
              </a:rPr>
              <a:t>не пізніше останнього дня строку дії попереднього внутрішнього договору страхування;</a:t>
            </a:r>
            <a:endParaRPr lang="ru-UA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uk-UA" sz="1800" dirty="0">
                <a:ea typeface="Calibri" panose="020F0502020204030204" pitchFamily="34" charset="0"/>
                <a:cs typeface="Times New Roman" panose="02020603050405020304" pitchFamily="18" charset="0"/>
              </a:rPr>
              <a:t>перед в’їздом на територію України (крім випадку наявності щодо транспортного засобу чинного страхового сертифіката "Зелена картка", що діє на території України).</a:t>
            </a:r>
            <a:endParaRPr lang="ru-UA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F04E608-2E59-828B-FAB1-1A1DE3907B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-185291"/>
            <a:ext cx="10515600" cy="13255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Georgia" panose="02040502050405020303" pitchFamily="18" charset="0"/>
              <a:buNone/>
              <a:defRPr/>
            </a:pPr>
            <a:r>
              <a:rPr lang="uk-UA" altLang="ru-RU" sz="2400" dirty="0">
                <a:solidFill>
                  <a:schemeClr val="bg1"/>
                </a:solidFill>
                <a:effectLst/>
              </a:rPr>
              <a:t>РОЗДІЛ ІІ. </a:t>
            </a:r>
            <a:r>
              <a:rPr lang="uk-UA" sz="2400" dirty="0">
                <a:solidFill>
                  <a:schemeClr val="bg1"/>
                </a:solidFill>
                <a:effectLst/>
              </a:rPr>
              <a:t>УКЛАДЕННЯ ДОГОВОРІВ (</a:t>
            </a:r>
            <a:r>
              <a:rPr lang="uk-UA" sz="2400" dirty="0" err="1">
                <a:solidFill>
                  <a:schemeClr val="bg1"/>
                </a:solidFill>
                <a:effectLst/>
              </a:rPr>
              <a:t>ст.ст</a:t>
            </a:r>
            <a:r>
              <a:rPr lang="uk-UA" sz="2400" dirty="0">
                <a:solidFill>
                  <a:schemeClr val="bg1"/>
                </a:solidFill>
                <a:effectLst/>
              </a:rPr>
              <a:t>. 6 -17)</a:t>
            </a:r>
            <a:br>
              <a:rPr lang="ru-UA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9CF3A72-6841-C6D1-2C80-D7BF8DF1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835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425C1FA-D66E-EAA3-DF71-0255E6510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0266" y="2216243"/>
            <a:ext cx="6184037" cy="944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800" dirty="0"/>
              <a:t>ДЯКУЮ ЗА УВАГУ!</a:t>
            </a:r>
            <a:endParaRPr lang="ru-RU" sz="48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902869F-685A-6FF0-C3E0-3A9B7D3BF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687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138174D-DE12-8160-6C62-0F3FC18ACD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-185291"/>
            <a:ext cx="10515600" cy="13255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Georgia" panose="02040502050405020303" pitchFamily="18" charset="0"/>
              <a:buNone/>
              <a:defRPr/>
            </a:pPr>
            <a:r>
              <a:rPr lang="uk-UA" altLang="ru-RU" sz="2400" dirty="0">
                <a:solidFill>
                  <a:schemeClr val="bg1"/>
                </a:solidFill>
                <a:effectLst/>
              </a:rPr>
              <a:t>РОЗДІЛ ІІ. </a:t>
            </a:r>
            <a:r>
              <a:rPr lang="uk-UA" sz="2400" dirty="0">
                <a:solidFill>
                  <a:schemeClr val="bg1"/>
                </a:solidFill>
                <a:effectLst/>
              </a:rPr>
              <a:t>УКЛАДЕННЯ ДОГОВОРІВ (</a:t>
            </a:r>
            <a:r>
              <a:rPr lang="uk-UA" sz="2400" dirty="0" err="1">
                <a:solidFill>
                  <a:schemeClr val="bg1"/>
                </a:solidFill>
                <a:effectLst/>
              </a:rPr>
              <a:t>ст.ст</a:t>
            </a:r>
            <a:r>
              <a:rPr lang="uk-UA" sz="2400" dirty="0">
                <a:solidFill>
                  <a:schemeClr val="bg1"/>
                </a:solidFill>
                <a:effectLst/>
              </a:rPr>
              <a:t>. 6 -17)</a:t>
            </a:r>
            <a:br>
              <a:rPr lang="ru-UA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240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EAB0AFE-C165-1553-18AE-D657E17A1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717283"/>
              </p:ext>
            </p:extLst>
          </p:nvPr>
        </p:nvGraphicFramePr>
        <p:xfrm>
          <a:off x="620110" y="950929"/>
          <a:ext cx="10733690" cy="51418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733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3454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Єдина централізована база даних МТСБУ  (ЄЦБД)</a:t>
                      </a:r>
                      <a:endParaRPr lang="ru-UA" sz="2000" dirty="0"/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4837">
                <a:tc>
                  <a:txBody>
                    <a:bodyPr/>
                    <a:lstStyle/>
                    <a:p>
                      <a:pPr algn="just"/>
                      <a:r>
                        <a:rPr lang="uk-UA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Функціонує для організації накопичення, зберігання інформації про ОСЦВ, обміну такою інформацією, забезпечення отримання потерпілими особами інформації щодо договору ОСЦВ, а також забезпечення контролю за здійсненням ОСЦВ.</a:t>
                      </a:r>
                    </a:p>
                    <a:p>
                      <a:pPr algn="just"/>
                      <a:r>
                        <a:rPr lang="uk-UA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ЄЦБД містить відомості про страховиків, які провадять діяльність з ОСЦВ, про договори ОСЦВ, укладені страховиками - членами МТСБУ, про страхові випадки, а також іншу інформацію щодо ОСЦВ.</a:t>
                      </a:r>
                    </a:p>
                    <a:p>
                      <a:pPr algn="just"/>
                      <a:endParaRPr lang="uk-UA" sz="20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90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Внесення в ЄЦБД запису про договір ОСЦВ є частиною процесу його укладення. 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uk-UA" sz="20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997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ЄЦБД – єдине джерело для перевірки дійсності договорів ОСЦВ, що укладенні українськими страховими компаніями.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uk-UA" sz="20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val="2261786940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6F8D83D-60FD-57DF-AD66-2836B60B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645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CB7AFDB-8AC7-C012-7CA8-F1D41FFED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3105" y="636017"/>
            <a:ext cx="10515600" cy="1130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altLang="ru-RU" sz="2000" b="1" dirty="0">
                <a:cs typeface="Calibri" panose="020F0502020204030204" pitchFamily="34" charset="0"/>
              </a:rPr>
              <a:t>Перевірка наявності договорів обов’язкового страхування цивільно-правової відповідальності </a:t>
            </a:r>
            <a:endParaRPr lang="ru-RU" altLang="ru-RU" sz="2000" u="sng" dirty="0"/>
          </a:p>
          <a:p>
            <a:pPr algn="ctr"/>
            <a:endParaRPr lang="ru-RU" sz="20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2217ABA-288B-7F82-150F-91AB83B856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-194169"/>
            <a:ext cx="10515600" cy="13255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Georgia" panose="02040502050405020303" pitchFamily="18" charset="0"/>
              <a:buNone/>
              <a:defRPr/>
            </a:pPr>
            <a:r>
              <a:rPr lang="uk-UA" altLang="ru-RU" sz="2400" dirty="0">
                <a:solidFill>
                  <a:schemeClr val="bg1"/>
                </a:solidFill>
                <a:effectLst/>
              </a:rPr>
              <a:t>РОЗДІЛ ІІ. </a:t>
            </a:r>
            <a:r>
              <a:rPr lang="uk-UA" sz="2400" dirty="0">
                <a:solidFill>
                  <a:schemeClr val="bg1"/>
                </a:solidFill>
                <a:effectLst/>
              </a:rPr>
              <a:t>УКЛАДЕННЯ ДОГОВОРІВ (</a:t>
            </a:r>
            <a:r>
              <a:rPr lang="uk-UA" sz="2400" dirty="0" err="1">
                <a:solidFill>
                  <a:schemeClr val="bg1"/>
                </a:solidFill>
                <a:effectLst/>
              </a:rPr>
              <a:t>ст.ст</a:t>
            </a:r>
            <a:r>
              <a:rPr lang="uk-UA" sz="2400" dirty="0">
                <a:solidFill>
                  <a:schemeClr val="bg1"/>
                </a:solidFill>
                <a:effectLst/>
              </a:rPr>
              <a:t>. 6 -17)</a:t>
            </a:r>
            <a:br>
              <a:rPr lang="ru-UA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240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0100280-425A-BD42-CC72-0010F3B938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246055"/>
              </p:ext>
            </p:extLst>
          </p:nvPr>
        </p:nvGraphicFramePr>
        <p:xfrm>
          <a:off x="550416" y="1423265"/>
          <a:ext cx="11147598" cy="45886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27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829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/>
                        <a:t>Орган</a:t>
                      </a:r>
                      <a:endParaRPr lang="ru-UA" sz="1800" dirty="0"/>
                    </a:p>
                  </a:txBody>
                  <a:tcPr marL="91443" marR="91443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/>
                        <a:t>Випадки </a:t>
                      </a:r>
                      <a:endParaRPr lang="ru-UA" sz="1800" dirty="0"/>
                    </a:p>
                  </a:txBody>
                  <a:tcPr marL="91443" marR="91443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278">
                <a:tc rowSpan="3"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Національна поліція</a:t>
                      </a:r>
                      <a:endParaRPr lang="ru-UA" sz="2400" b="1" dirty="0"/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kern="1200" dirty="0">
                          <a:solidFill>
                            <a:schemeClr val="dk1"/>
                          </a:solidFill>
                          <a:effectLst/>
                        </a:rPr>
                        <a:t>1) під час нагляду за дорожнім рухом</a:t>
                      </a:r>
                      <a:r>
                        <a:rPr lang="uk-UA" sz="2400" b="0" i="1" u="sng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</a:p>
                  </a:txBody>
                  <a:tcPr marL="91443" marR="91443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70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uk-UA" sz="2400" b="0" kern="1200" dirty="0">
                          <a:solidFill>
                            <a:schemeClr val="dk1"/>
                          </a:solidFill>
                          <a:effectLst/>
                        </a:rPr>
                        <a:t>2) під час оформлення документів щодо порушень Правил дорожнього руху;</a:t>
                      </a:r>
                    </a:p>
                  </a:txBody>
                  <a:tcPr marL="91443" marR="91443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UA" sz="1800" dirty="0"/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kern="1200" dirty="0">
                          <a:solidFill>
                            <a:schemeClr val="dk1"/>
                          </a:solidFill>
                          <a:effectLst/>
                        </a:rPr>
                        <a:t>3) під час оформлення матеріалів ДТП</a:t>
                      </a:r>
                      <a:endParaRPr lang="uk-UA" sz="2400" b="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None/>
                      </a:pPr>
                      <a:endParaRPr lang="uk-UA" sz="2400" b="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7" marB="45727"/>
                </a:tc>
                <a:extLst>
                  <a:ext uri="{0D108BD9-81ED-4DB2-BD59-A6C34878D82A}">
                    <a16:rowId xmlns:a16="http://schemas.microsoft.com/office/drawing/2014/main" val="3163316876"/>
                  </a:ext>
                </a:extLst>
              </a:tr>
              <a:tr h="541221"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>
                          <a:solidFill>
                            <a:schemeClr val="dk1"/>
                          </a:solidFill>
                          <a:effectLst/>
                        </a:rPr>
                        <a:t>Державна прикордонна служба України </a:t>
                      </a:r>
                      <a:endParaRPr lang="ru-UA" sz="2400" b="1" dirty="0"/>
                    </a:p>
                  </a:txBody>
                  <a:tcPr marL="91443" marR="91443" marT="45715" marB="45715" anchor="ctr"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uk-UA" sz="2400" b="0" kern="1200" dirty="0">
                          <a:solidFill>
                            <a:schemeClr val="dk1"/>
                          </a:solidFill>
                          <a:effectLst/>
                        </a:rPr>
                        <a:t>в місцях здійснення ними прикордонного контролю незалежно від належності та місця реєстрації транспортного засобу</a:t>
                      </a:r>
                      <a:endParaRPr lang="uk-UA" sz="2400" b="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15" marB="45715" anchor="ctr"/>
                </a:tc>
                <a:extLst>
                  <a:ext uri="{0D108BD9-81ED-4DB2-BD59-A6C34878D82A}">
                    <a16:rowId xmlns:a16="http://schemas.microsoft.com/office/drawing/2014/main" val="1914846109"/>
                  </a:ext>
                </a:extLst>
              </a:tr>
              <a:tr h="541221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err="1"/>
                        <a:t>Укртрансбезпека</a:t>
                      </a:r>
                      <a:endParaRPr lang="ru-UA" sz="2400" b="1" dirty="0"/>
                    </a:p>
                  </a:txBody>
                  <a:tcPr marL="91443" marR="91443" marT="45715" marB="45715" anchor="ctr"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uk-UA" sz="2400" b="0" kern="1200" dirty="0">
                          <a:solidFill>
                            <a:schemeClr val="dk1"/>
                          </a:solidFill>
                          <a:effectLst/>
                        </a:rPr>
                        <a:t>під час здійснення державного нагляду (контролю).</a:t>
                      </a:r>
                      <a:endParaRPr lang="uk-UA" sz="2400" b="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15" marB="45715" anchor="ctr"/>
                </a:tc>
                <a:extLst>
                  <a:ext uri="{0D108BD9-81ED-4DB2-BD59-A6C34878D82A}">
                    <a16:rowId xmlns:a16="http://schemas.microsoft.com/office/drawing/2014/main" val="1752689588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2E68C7E-B890-A52B-5893-620D24344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42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45E7418-6316-B600-A7B2-196017242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4801" y="936674"/>
            <a:ext cx="5722398" cy="606857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/>
              <a:t>Страхова премія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C0A9244-FFC9-5E8C-3A8A-E7D6AEF65FD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-167535"/>
            <a:ext cx="10515600" cy="13255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Georgia" panose="02040502050405020303" pitchFamily="18" charset="0"/>
              <a:buNone/>
              <a:defRPr/>
            </a:pPr>
            <a:r>
              <a:rPr lang="uk-UA" altLang="ru-RU" sz="2400" dirty="0">
                <a:solidFill>
                  <a:schemeClr val="bg1"/>
                </a:solidFill>
                <a:effectLst/>
              </a:rPr>
              <a:t>РОЗДІЛ ІІ. </a:t>
            </a:r>
            <a:r>
              <a:rPr lang="uk-UA" sz="2400" dirty="0">
                <a:solidFill>
                  <a:schemeClr val="bg1"/>
                </a:solidFill>
                <a:effectLst/>
              </a:rPr>
              <a:t>УКЛАДЕННЯ ДОГОВОРІВ (</a:t>
            </a:r>
            <a:r>
              <a:rPr lang="uk-UA" sz="2400" dirty="0" err="1">
                <a:solidFill>
                  <a:schemeClr val="bg1"/>
                </a:solidFill>
                <a:effectLst/>
              </a:rPr>
              <a:t>ст.ст</a:t>
            </a:r>
            <a:r>
              <a:rPr lang="uk-UA" sz="2400" dirty="0">
                <a:solidFill>
                  <a:schemeClr val="bg1"/>
                </a:solidFill>
                <a:effectLst/>
              </a:rPr>
              <a:t>. 6 -17)</a:t>
            </a:r>
            <a:br>
              <a:rPr lang="ru-UA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240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49E6980-AC0E-9EEC-DABD-362F1A0A3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632879"/>
              </p:ext>
            </p:extLst>
          </p:nvPr>
        </p:nvGraphicFramePr>
        <p:xfrm>
          <a:off x="597392" y="1640801"/>
          <a:ext cx="10997215" cy="466337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997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kern="1200" dirty="0">
                          <a:solidFill>
                            <a:schemeClr val="bg2"/>
                          </a:solidFill>
                          <a:effectLst/>
                        </a:rPr>
                        <a:t>Вільні ціни – розмір премії визначається страховиком самостійно </a:t>
                      </a:r>
                      <a:r>
                        <a:rPr lang="uk-UA" sz="2400" b="1" kern="1200" dirty="0">
                          <a:solidFill>
                            <a:schemeClr val="bg2"/>
                          </a:solidFill>
                          <a:effectLst/>
                        </a:rPr>
                        <a:t>на підставі методики розрахунку страхового тарифу за відповідним страховим продуктом,</a:t>
                      </a:r>
                      <a:r>
                        <a:rPr lang="uk-UA" sz="2400" kern="12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uk-UA" sz="2400" b="1" kern="1200" dirty="0">
                          <a:solidFill>
                            <a:schemeClr val="bg2"/>
                          </a:solidFill>
                          <a:effectLst/>
                        </a:rPr>
                        <a:t>розробленої та затвердженої страховиком </a:t>
                      </a:r>
                      <a:r>
                        <a:rPr lang="uk-UA" sz="2400" kern="1200" dirty="0">
                          <a:solidFill>
                            <a:schemeClr val="bg2"/>
                          </a:solidFill>
                          <a:effectLst/>
                        </a:rPr>
                        <a:t>з дотриманням вимог законодавства у сфері страхування</a:t>
                      </a:r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  <a:endParaRPr lang="ru-UA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UA" sz="2400" dirty="0"/>
                    </a:p>
                  </a:txBody>
                  <a:tcPr marL="91443" marR="91443"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118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Страхова </a:t>
                      </a:r>
                      <a:r>
                        <a:rPr lang="ru-RU" sz="2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премія</a:t>
                      </a:r>
                      <a:r>
                        <a:rPr lang="ru-RU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2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повному</a:t>
                      </a:r>
                      <a:r>
                        <a:rPr lang="ru-RU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обсязі</a:t>
                      </a:r>
                      <a:r>
                        <a:rPr lang="ru-RU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сплачується</a:t>
                      </a:r>
                      <a:r>
                        <a:rPr lang="ru-RU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2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</a:t>
                      </a:r>
                      <a:r>
                        <a:rPr lang="ru-RU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час </a:t>
                      </a:r>
                      <a:r>
                        <a:rPr lang="ru-RU" sz="2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укладення</a:t>
                      </a:r>
                      <a:r>
                        <a:rPr lang="ru-RU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договору. </a:t>
                      </a:r>
                      <a:endParaRPr lang="ru-UA" sz="2400" b="1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UA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18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 договором обов’язкового страхування цивільно-правової відповідальності застосування франшизи забороняється</a:t>
                      </a:r>
                      <a:endParaRPr lang="ru-UA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UA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09" marB="45709"/>
                </a:tc>
                <a:extLst>
                  <a:ext uri="{0D108BD9-81ED-4DB2-BD59-A6C34878D82A}">
                    <a16:rowId xmlns:a16="http://schemas.microsoft.com/office/drawing/2014/main" val="1173154723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F39E0A2-0F20-CC7B-6283-8B5BCB74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715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E54B788-E81A-CA2C-5CF7-CC092D644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1" y="685800"/>
            <a:ext cx="10677938" cy="5374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>
                <a:solidFill>
                  <a:schemeClr val="tx1"/>
                </a:solidFill>
              </a:rPr>
              <a:t>Особливості страхування окремих категорій громадян України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F9E4481-7E26-7C9D-C6EB-D8023DD4634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199" y="148393"/>
            <a:ext cx="10515600" cy="537407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marL="0" indent="0" eaLnBrk="1" hangingPunct="1">
              <a:buFont typeface="Georgia" panose="02040502050405020303" pitchFamily="18" charset="0"/>
              <a:buNone/>
              <a:defRPr/>
            </a:pPr>
            <a:r>
              <a:rPr lang="uk-UA" altLang="ru-RU" sz="2400" dirty="0">
                <a:solidFill>
                  <a:schemeClr val="bg1"/>
                </a:solidFill>
                <a:effectLst/>
              </a:rPr>
              <a:t>РОЗДІЛ ІІ. </a:t>
            </a:r>
            <a:r>
              <a:rPr lang="uk-UA" sz="2400" dirty="0">
                <a:solidFill>
                  <a:schemeClr val="bg1"/>
                </a:solidFill>
                <a:effectLst/>
              </a:rPr>
              <a:t>УКЛАДЕННЯ ДОГОВОРІВ (</a:t>
            </a:r>
            <a:r>
              <a:rPr lang="uk-UA" sz="2400" dirty="0" err="1">
                <a:solidFill>
                  <a:schemeClr val="bg1"/>
                </a:solidFill>
                <a:effectLst/>
              </a:rPr>
              <a:t>ст.ст</a:t>
            </a:r>
            <a:r>
              <a:rPr lang="uk-UA" sz="2400" dirty="0">
                <a:solidFill>
                  <a:schemeClr val="bg1"/>
                </a:solidFill>
                <a:effectLst/>
              </a:rPr>
              <a:t>. 6 -17)</a:t>
            </a:r>
            <a:br>
              <a:rPr lang="ru-UA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240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A7972B9F-B81A-243E-FDB4-848D59A77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251633"/>
              </p:ext>
            </p:extLst>
          </p:nvPr>
        </p:nvGraphicFramePr>
        <p:xfrm>
          <a:off x="420414" y="1086014"/>
          <a:ext cx="11456276" cy="55597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18523">
                  <a:extLst>
                    <a:ext uri="{9D8B030D-6E8A-4147-A177-3AD203B41FA5}">
                      <a16:colId xmlns:a16="http://schemas.microsoft.com/office/drawing/2014/main" val="4006415340"/>
                    </a:ext>
                  </a:extLst>
                </a:gridCol>
                <a:gridCol w="1947287">
                  <a:extLst>
                    <a:ext uri="{9D8B030D-6E8A-4147-A177-3AD203B41FA5}">
                      <a16:colId xmlns:a16="http://schemas.microsoft.com/office/drawing/2014/main" val="2759775803"/>
                    </a:ext>
                  </a:extLst>
                </a:gridCol>
                <a:gridCol w="4490466">
                  <a:extLst>
                    <a:ext uri="{9D8B030D-6E8A-4147-A177-3AD203B41FA5}">
                      <a16:colId xmlns:a16="http://schemas.microsoft.com/office/drawing/2014/main" val="2950790624"/>
                    </a:ext>
                  </a:extLst>
                </a:gridCol>
              </a:tblGrid>
              <a:tr h="557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000" kern="100" dirty="0">
                          <a:solidFill>
                            <a:schemeClr val="tx1"/>
                          </a:solidFill>
                          <a:effectLst/>
                        </a:rPr>
                        <a:t>Категорія громадянина України</a:t>
                      </a:r>
                      <a:endParaRPr lang="uk-UA" sz="2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6" marR="670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000" kern="100">
                          <a:solidFill>
                            <a:schemeClr val="tx1"/>
                          </a:solidFill>
                          <a:effectLst/>
                        </a:rPr>
                        <a:t>Належність ТЗ</a:t>
                      </a:r>
                      <a:endParaRPr lang="uk-UA" sz="20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6" marR="670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000" kern="100" dirty="0">
                          <a:solidFill>
                            <a:schemeClr val="tx1"/>
                          </a:solidFill>
                          <a:effectLst/>
                        </a:rPr>
                        <a:t>Водієм ЗТЗ має бути</a:t>
                      </a:r>
                      <a:endParaRPr lang="uk-UA" sz="2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6" marR="67016" marT="0" marB="0"/>
                </a:tc>
                <a:extLst>
                  <a:ext uri="{0D108BD9-81ED-4DB2-BD59-A6C34878D82A}">
                    <a16:rowId xmlns:a16="http://schemas.microsoft.com/office/drawing/2014/main" val="1644454293"/>
                  </a:ext>
                </a:extLst>
              </a:tr>
              <a:tr h="270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000" kern="100" dirty="0">
                          <a:solidFill>
                            <a:schemeClr val="tx1"/>
                          </a:solidFill>
                          <a:effectLst/>
                        </a:rPr>
                        <a:t>1) учасник бойових дій;</a:t>
                      </a:r>
                      <a:endParaRPr lang="uk-UA" sz="2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6" marR="67016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000" b="1" kern="100" dirty="0">
                          <a:solidFill>
                            <a:schemeClr val="tx1"/>
                          </a:solidFill>
                          <a:effectLst/>
                        </a:rPr>
                        <a:t>лише</a:t>
                      </a:r>
                      <a:r>
                        <a:rPr lang="uk-UA" sz="2000" kern="100" dirty="0">
                          <a:solidFill>
                            <a:schemeClr val="tx1"/>
                          </a:solidFill>
                          <a:effectLst/>
                        </a:rPr>
                        <a:t> на праві власності</a:t>
                      </a:r>
                    </a:p>
                  </a:txBody>
                  <a:tcPr marL="67016" marR="67016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000" kern="100" dirty="0">
                          <a:solidFill>
                            <a:schemeClr val="tx1"/>
                          </a:solidFill>
                          <a:effectLst/>
                        </a:rPr>
                        <a:t>Страхувальник та </a:t>
                      </a:r>
                      <a:r>
                        <a:rPr lang="uk-UA" sz="2000" b="1" kern="100" dirty="0">
                          <a:solidFill>
                            <a:schemeClr val="tx1"/>
                          </a:solidFill>
                          <a:effectLst/>
                        </a:rPr>
                        <a:t>будь-яка особа із категорій громадян України 1-7</a:t>
                      </a:r>
                      <a:endParaRPr lang="uk-UA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6" marR="67016" marT="0" marB="0"/>
                </a:tc>
                <a:extLst>
                  <a:ext uri="{0D108BD9-81ED-4DB2-BD59-A6C34878D82A}">
                    <a16:rowId xmlns:a16="http://schemas.microsoft.com/office/drawing/2014/main" val="4019257140"/>
                  </a:ext>
                </a:extLst>
              </a:tr>
              <a:tr h="315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000" kern="100" dirty="0">
                          <a:solidFill>
                            <a:schemeClr val="tx1"/>
                          </a:solidFill>
                          <a:effectLst/>
                        </a:rPr>
                        <a:t>2) постраждалий учасник Революції Гідності;</a:t>
                      </a:r>
                      <a:endParaRPr lang="uk-UA" sz="2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6" marR="67016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7016" marR="67016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669620"/>
                  </a:ext>
                </a:extLst>
              </a:tr>
              <a:tr h="281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000" kern="100" dirty="0">
                          <a:solidFill>
                            <a:schemeClr val="tx1"/>
                          </a:solidFill>
                          <a:effectLst/>
                        </a:rPr>
                        <a:t>3) учасник війни; </a:t>
                      </a:r>
                      <a:endParaRPr lang="uk-UA" sz="2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6" marR="67016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7016" marR="67016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285372"/>
                  </a:ext>
                </a:extLst>
              </a:tr>
              <a:tr h="327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000" kern="100" dirty="0">
                          <a:solidFill>
                            <a:schemeClr val="tx1"/>
                          </a:solidFill>
                          <a:effectLst/>
                        </a:rPr>
                        <a:t>4) особа з інвалідністю 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II </a:t>
                      </a:r>
                      <a:r>
                        <a:rPr lang="uk-UA" sz="2000" kern="100" dirty="0">
                          <a:solidFill>
                            <a:schemeClr val="tx1"/>
                          </a:solidFill>
                          <a:effectLst/>
                        </a:rPr>
                        <a:t>групи; </a:t>
                      </a:r>
                      <a:endParaRPr lang="uk-UA" sz="2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6" marR="67016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7016" marR="67016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402979"/>
                  </a:ext>
                </a:extLst>
              </a:tr>
              <a:tr h="582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000" kern="100" dirty="0">
                          <a:solidFill>
                            <a:schemeClr val="tx1"/>
                          </a:solidFill>
                          <a:effectLst/>
                        </a:rPr>
                        <a:t>5) особа, яка постраждала внаслідок Чорнобильської катастрофи, віднесеною до 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I </a:t>
                      </a:r>
                      <a:r>
                        <a:rPr lang="uk-UA" sz="2000" kern="100" dirty="0">
                          <a:solidFill>
                            <a:schemeClr val="tx1"/>
                          </a:solidFill>
                          <a:effectLst/>
                        </a:rPr>
                        <a:t>або 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II </a:t>
                      </a:r>
                      <a:r>
                        <a:rPr lang="uk-UA" sz="2000" kern="100" dirty="0">
                          <a:solidFill>
                            <a:schemeClr val="tx1"/>
                          </a:solidFill>
                          <a:effectLst/>
                        </a:rPr>
                        <a:t>категорії;  </a:t>
                      </a:r>
                      <a:endParaRPr lang="uk-UA" sz="2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6" marR="67016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7016" marR="67016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572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000" kern="100" dirty="0">
                          <a:solidFill>
                            <a:schemeClr val="tx1"/>
                          </a:solidFill>
                          <a:effectLst/>
                        </a:rPr>
                        <a:t>6) пенсіонер;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uk-UA" sz="2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6" marR="67016" marT="0" marB="0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7016" marR="67016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139021"/>
                  </a:ext>
                </a:extLst>
              </a:tr>
              <a:tr h="500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000" kern="100" dirty="0">
                          <a:solidFill>
                            <a:schemeClr val="tx1"/>
                          </a:solidFill>
                          <a:effectLst/>
                        </a:rPr>
                        <a:t>7) особа з інвалідністю І групи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0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6" marR="670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000" kern="100" dirty="0">
                          <a:solidFill>
                            <a:schemeClr val="tx1"/>
                          </a:solidFill>
                          <a:effectLst/>
                        </a:rPr>
                        <a:t>на праві власності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000" b="1" i="1" kern="100" dirty="0">
                          <a:solidFill>
                            <a:schemeClr val="tx1"/>
                          </a:solidFill>
                          <a:effectLst/>
                        </a:rPr>
                        <a:t>чи володіння</a:t>
                      </a:r>
                      <a:endParaRPr lang="uk-UA" sz="2000" b="1" i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6" marR="670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2000" kern="100" dirty="0">
                          <a:solidFill>
                            <a:schemeClr val="tx1"/>
                          </a:solidFill>
                          <a:effectLst/>
                        </a:rPr>
                        <a:t>Страхувальник та </a:t>
                      </a:r>
                      <a:r>
                        <a:rPr lang="uk-UA" sz="2000" i="1" kern="100" dirty="0">
                          <a:solidFill>
                            <a:schemeClr val="tx1"/>
                          </a:solidFill>
                          <a:effectLst/>
                        </a:rPr>
                        <a:t>інша особа у присутності страхувальника</a:t>
                      </a:r>
                      <a:r>
                        <a:rPr lang="uk-UA" sz="2000" kern="100" dirty="0">
                          <a:solidFill>
                            <a:schemeClr val="tx1"/>
                          </a:solidFill>
                          <a:effectLst/>
                        </a:rPr>
                        <a:t>, а також будь-яка особа із категорій громадян України 1-7</a:t>
                      </a:r>
                      <a:endParaRPr lang="uk-UA" sz="2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6" marR="67016" marT="0" marB="0"/>
                </a:tc>
                <a:extLst>
                  <a:ext uri="{0D108BD9-81ED-4DB2-BD59-A6C34878D82A}">
                    <a16:rowId xmlns:a16="http://schemas.microsoft.com/office/drawing/2014/main" val="1880922569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CDCAFF7-FABA-FD6E-28C7-CC3F3ED5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5200-CF5D-4879-A59F-4388583AE84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36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TIBU_Pallete">
      <a:dk1>
        <a:srgbClr val="1F1F1F"/>
      </a:dk1>
      <a:lt1>
        <a:srgbClr val="F9F7EB"/>
      </a:lt1>
      <a:dk2>
        <a:srgbClr val="007A33"/>
      </a:dk2>
      <a:lt2>
        <a:srgbClr val="FFFFFF"/>
      </a:lt2>
      <a:accent1>
        <a:srgbClr val="E1F2E6"/>
      </a:accent1>
      <a:accent2>
        <a:srgbClr val="6DBF84"/>
      </a:accent2>
      <a:accent3>
        <a:srgbClr val="E07A5F"/>
      </a:accent3>
      <a:accent4>
        <a:srgbClr val="EAB69F"/>
      </a:accent4>
      <a:accent5>
        <a:srgbClr val="578571"/>
      </a:accent5>
      <a:accent6>
        <a:srgbClr val="4C6868"/>
      </a:accent6>
      <a:hlink>
        <a:srgbClr val="86E0D6"/>
      </a:hlink>
      <a:folHlink>
        <a:srgbClr val="BBCE7B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13732</TotalTime>
  <Words>5944</Words>
  <Application>Microsoft Office PowerPoint</Application>
  <PresentationFormat>Широкий екран</PresentationFormat>
  <Paragraphs>491</Paragraphs>
  <Slides>50</Slides>
  <Notes>20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50</vt:i4>
      </vt:variant>
    </vt:vector>
  </HeadingPairs>
  <TitlesOfParts>
    <vt:vector size="59" baseType="lpstr">
      <vt:lpstr>Aptos</vt:lpstr>
      <vt:lpstr>Arial</vt:lpstr>
      <vt:lpstr>Calibri</vt:lpstr>
      <vt:lpstr>Georgia</vt:lpstr>
      <vt:lpstr>Montserrat Medium</vt:lpstr>
      <vt:lpstr>Montserrat SemiBold</vt:lpstr>
      <vt:lpstr>Times New Roman</vt:lpstr>
      <vt:lpstr>Wingdings</vt:lpstr>
      <vt:lpstr>Тема Office</vt:lpstr>
      <vt:lpstr>  Правові основи обов'язкового страхування цивільно-правової відповідальності власників наземних транспортних засобів  РОМЕНСЬКИЙ Роман Юрійович начальник Юридичного управління  МТСБУ 2025</vt:lpstr>
      <vt:lpstr>І. Загальні положення (ст.ст. 1 -5)</vt:lpstr>
      <vt:lpstr>Розділ І. Загальні положення (ст.ст. 1 -5)</vt:lpstr>
      <vt:lpstr>РОЗДІЛ ІІ. УКЛАДЕННЯ ДОГОВОРІВ (ст. ст. 6 - 17)  </vt:lpstr>
      <vt:lpstr>РОЗДІЛ ІІ. УКЛАДЕННЯ ДОГОВОРІВ (ст.ст. 6 -17) </vt:lpstr>
      <vt:lpstr>РОЗДІЛ ІІ. УКЛАДЕННЯ ДОГОВОРІВ (ст.ст. 6 -17) </vt:lpstr>
      <vt:lpstr>РОЗДІЛ ІІ. УКЛАДЕННЯ ДОГОВОРІВ (ст.ст. 6 -17) </vt:lpstr>
      <vt:lpstr>РОЗДІЛ ІІ. УКЛАДЕННЯ ДОГОВОРІВ (ст.ст. 6 -17) </vt:lpstr>
      <vt:lpstr>РОЗДІЛ ІІ. УКЛАДЕННЯ ДОГОВОРІВ (ст.ст. 6 -17) </vt:lpstr>
      <vt:lpstr>РОЗДІЛ ІІ. УКЛАДЕННЯ ДОГОВОРІВ (ст.ст. 6 -17) </vt:lpstr>
      <vt:lpstr>РОЗДІЛ ІІ. УКЛАДЕННЯ ДОГОВОРІВ (ст.ст. 6 -17) </vt:lpstr>
      <vt:lpstr>РОЗДІЛ ІІ. УКЛАДЕННЯ ДОГОВОРІВ (ст.ст. 6 -17) </vt:lpstr>
      <vt:lpstr>РОЗДІЛ ІІ. УКЛАДЕННЯ ДОГОВОРІВ (ст.ст. 6 -17) </vt:lpstr>
      <vt:lpstr>РОЗДІЛ ІІІ. ПОРЯДОК ЗДІЙСНЕННЯ СТРАХОВОЇ (РЕГЛАМЕНТНОЇ)   ВИПЛАТИ НА ТЕРИТОРІЇ УКРАЇНИ (ст. ст. 18 -39) ПРЯМЕ ВРЕГУЛЮВАННЯ </vt:lpstr>
      <vt:lpstr>РОЗДІЛ ІІІ. ПОРЯДОК ЗДІЙСНЕННЯ СТРАХОВОЇ (РЕГЛАМЕНТНОЇ)   ВИПЛАТИ НА ТЕРИТОРІЇ УКРАЇНИ (ст. ст. 18 -39) ПРЯМЕ ВРЕГУЛЮВАННЯ </vt:lpstr>
      <vt:lpstr>РОЗДІЛ ІІІ. ПОРЯДОК ЗДІЙСНЕННЯ СТРАХОВОЇ (РЕГЛАМЕНТНОЇ)   ВИПЛАТИ НА ТЕРИТОРІЇ УКРАЇНИ (ст. ст. 18 -39) Сукупність умов виконання яких надає право потерпілому скористатися Прямим врегулюванням</vt:lpstr>
      <vt:lpstr>РОЗДІЛ ІІІ. ПОРЯДОК ЗДІЙСНЕННЯ СТРАХОВОЇ (РЕГЛАМЕНТНОЇ)   ВИПЛАТИ НА ТЕРИТОРІЇ УКРАЇНИ (ст. ст. 18 -39) Сукупність умов виконання яких надає право потерпілому скористатися Прямим врегулюванням</vt:lpstr>
      <vt:lpstr>РОЗДІЛ ІІІ. ПОРЯДОК ЗДІЙСНЕННЯ СТРАХОВОЇ (РЕГЛАМЕНТНОЇ)   ВИПЛАТИ НА ТЕРИТОРІЇ УКРАЇНИ (ст. ст. 18 -39) </vt:lpstr>
      <vt:lpstr>РОЗДІЛ ІІІ. ПОРЯДОК ЗДІЙСНЕННЯ СТРАХОВОЇ (РЕГЛАМЕНТНОЇ)   ВИПЛАТИ НА ТЕРИТОРІЇ УКРАЇНИ (ст. ст. 18 -39) у зв’язку з тимчасовою втратою працездатності потерпілою фізичною особою</vt:lpstr>
      <vt:lpstr>РОЗДІЛ ІІІ. ПОРЯДОК ЗДІЙСНЕННЯ СТРАХОВОЇ (РЕГЛАМЕНТНОЇ)   ВИПЛАТИ НА ТЕРИТОРІЇ УКРАЇНИ (ст. ст. 18 -39) у зв’язку з тимчасовою втратою працездатності потерпілою фізичною особою</vt:lpstr>
      <vt:lpstr>РОЗДІЛ ІІІ. ПОРЯДОК ЗДІЙСНЕННЯ СТРАХОВОЇ (РЕГЛАМЕНТНОЇ)   ВИПЛАТИ НА ТЕРИТОРІЇ УКРАЇНИ (ст. ст. 18 -39) у зв’язку з стійкою втратою чи зменшенням  працездатності потерпілою фізичною особою</vt:lpstr>
      <vt:lpstr>РОЗДІЛ ІІІ. ПОРЯДОК ЗДІЙСНЕННЯ СТРАХОВОЇ (РЕГЛАМЕНТНОЇ)   ВИПЛАТИ НА ТЕРИТОРІЇ УКРАЇНИ (ст. ст. 18 -39)  </vt:lpstr>
      <vt:lpstr>РОЗДІЛ ІІІ. ПОРЯДОК ЗДІЙСНЕННЯ СТРАХОВОЇ (РЕГЛАМЕНТНОЇ)   ВИПЛАТИ НА ТЕРИТОРІЇ УКРАЇНИ (ст. ст. 18 -39)</vt:lpstr>
      <vt:lpstr>РОЗДІЛ ІІІ. ПОРЯДОК ЗДІЙСНЕННЯ СТРАХОВОЇ (РЕГЛАМЕНТНОЇ)   ВИПЛАТИ НА ТЕРИТОРІЇ УКРАЇНИ (ст. ст. 18 -39)</vt:lpstr>
      <vt:lpstr>РОЗДІЛ ІІІ. ПОРЯДОК ЗДІЙСНЕННЯ СТРАХОВОЇ (РЕГЛАМЕНТНОЇ)   ВИПЛАТИ НА ТЕРИТОРІЇ УКРАЇНИ (ст. ст. 18 -39) Визначення розміру у зв’язку з пошкодженням транспортного засобу  </vt:lpstr>
      <vt:lpstr>РОЗДІЛ ІІІ. ПОРЯДОК ЗДІЙСНЕННЯ СТРАХОВОЇ (РЕГЛАМЕНТНОЇ)   ВИПЛАТИ НА ТЕРИТОРІЇ УКРАЇНИ (ст. ст. 18 -39) Визначення розміру у зв’язку з пошкодженням транспортного засобу  </vt:lpstr>
      <vt:lpstr>РОЗДІЛ ІІІ. ПОРЯДОК ЗДІЙСНЕННЯ СТРАХОВОЇ (РЕГЛАМЕНТНОЇ)   ВИПЛАТИ НА ТЕРИТОРІЇ УКРАЇНИ (ст. ст. 18 -39)  </vt:lpstr>
      <vt:lpstr>РОЗДІЛ ІІІ. ПОРЯДОК ЗДІЙСНЕННЯ СТРАХОВОЇ (РЕГЛАМЕНТНОЇ)   ВИПЛАТИ НА ТЕРИТОРІЇ УКРАЇНИ (ст. ст. 18 -39)  </vt:lpstr>
      <vt:lpstr>РОЗДІЛ ІІІ. ПОРЯДОК ЗДІЙСНЕННЯ СТРАХОВОЇ (РЕГЛАМЕНТНОЇ)   ВИПЛАТИ НА ТЕРИТОРІЇ УКРАЇНИ (ст. ст. 18 -39)  </vt:lpstr>
      <vt:lpstr>РОЗДІЛ ІІІ. ПОРЯДОК ЗДІЙСНЕННЯ СТРАХОВОЇ (РЕГЛАМЕНТНОЇ)   ВИПЛАТИ НА ТЕРИТОРІЇ УКРАЇНИ (ст. ст. 18 -39) </vt:lpstr>
      <vt:lpstr>РОЗДІЛ ІІІ. ПОРЯДОК ЗДІЙСНЕННЯ СТРАХОВОЇ (РЕГЛАМЕНТНОЇ)   ВИПЛАТИ НА ТЕРИТОРІЇ УКРАЇНИ (ст. ст. 18 -39)  </vt:lpstr>
      <vt:lpstr>РОЗДІЛ ІІІ. ПОРЯДОК ЗДІЙСНЕННЯ СТРАХОВОЇ (РЕГЛАМЕНТНОЇ)   ВИПЛАТИ НА ТЕРИТОРІЇ УКРАЇНИ (ст. ст. 18 -39)  </vt:lpstr>
      <vt:lpstr>РОЗДІЛ ІІІ. ПОРЯДОК ЗДІЙСНЕННЯ СТРАХОВОЇ (РЕГЛАМЕНТНОЇ)   ВИПЛАТИ НА ТЕРИТОРІЇ УКРАЇНИ (ст. ст. 18 -39)  </vt:lpstr>
      <vt:lpstr>РОЗДІЛ ІІІ. ПОРЯДОК ЗДІЙСНЕННЯ СТРАХОВОЇ (РЕГЛАМЕНТНОЇ)   ВИПЛАТИ НА ТЕРИТОРІЇ УКРАЇНИ (ст. ст. 18 -39) </vt:lpstr>
      <vt:lpstr>РОЗДІЛ ІІІ. ПОРЯДОК ЗДІЙСНЕННЯ СТРАХОВОЇ (РЕГЛАМЕНТНОЇ)   ВИПЛАТИ НА ТЕРИТОРІЇ УКРАЇНИ (ст. ст. 18 -39) ВИПЛАТА У РАЗІ СПРОЩЕНОГО ОФОРМЛЕННЯ МАТЕРІАЛІВ ДТП (ЄВРОПРОТОКОЛ) </vt:lpstr>
      <vt:lpstr>РОЗДІЛ ІІІ. ПОРЯДОК ЗДІЙСНЕННЯ СТРАХОВОЇ (РЕГЛАМЕНТНОЇ)   ВИПЛАТИ НА ТЕРИТОРІЇ УКРАЇНИ (ст. ст. 18 -39) </vt:lpstr>
      <vt:lpstr>РОЗДІЛ ІІІ. ПОРЯДОК ЗДІЙСНЕННЯ СТРАХОВОЇ (РЕГЛАМЕНТНОЇ)   ВИПЛАТИ НА ТЕРИТОРІЇ УКРАЇНИ (ст. ст. 18 -39) </vt:lpstr>
      <vt:lpstr>РОЗДІЛ ІІІ. ПОРЯДОК ЗДІЙСНЕННЯ СТРАХОВОЇ (РЕГЛАМЕНТНОЇ)   ВИПЛАТИ НА ТЕРИТОРІЇ УКРАЇНИ (ст. ст. 18 -39) </vt:lpstr>
      <vt:lpstr>РОЗДІЛ ІІІ. ПОРЯДОК ЗДІЙСНЕННЯ СТРАХОВОЇ (РЕГЛАМЕНТНОЇ)   ВИПЛАТИ НА ТЕРИТОРІЇ УКРАЇНИ (ст. ст. 18 -39) </vt:lpstr>
      <vt:lpstr>РОЗДІЛ ІІІ. ПОРЯДОК ЗДІЙСНЕННЯ СТРАХОВОЇ (РЕГЛАМЕНТНОЇ)   ВИПЛАТИ НА ТЕРИТОРІЇ УКРАЇНИ (ст. ст. 18 -39) РЕГРЕС</vt:lpstr>
      <vt:lpstr>РОЗДІЛ ІІІ. ПОРЯДОК ЗДІЙСНЕННЯ СТРАХОВОЇ (РЕГЛАМЕНТНОЇ)   ВИПЛАТИ НА ТЕРИТОРІЇ УКРАЇНИ (ст. ст. 18 -39) РЕГРЕС</vt:lpstr>
      <vt:lpstr>РОЗДІЛ ІІІ. ПОРЯДОК ЗДІЙСНЕННЯ СТРАХОВОЇ (РЕГЛАМЕНТНОЇ)   ВИПЛАТИ НА ТЕРИТОРІЇ УКРАЇНИ (ст. ст. 18 -39) РЕГРЕС</vt:lpstr>
      <vt:lpstr>РОЗДІЛ ІІІ. ПОРЯДОК ЗДІЙСНЕННЯ СТРАХОВОЇ (РЕГЛАМЕНТНОЇ)  ВИПЛАТИ НА ТЕРИТОРІЇ УКРАЇНИ (ст. ст. 18 -39) РЕГРЕС</vt:lpstr>
      <vt:lpstr>РОЗДІЛ ІІІ. ПОРЯДОК ЗДІЙСНЕННЯ СТРАХОВОЇ (РЕГЛАМЕНТНОЇ)  ВИПЛАТИ НА ТЕРИТОРІЇ УКРАЇНИ (ст. ст. 18 -39) </vt:lpstr>
      <vt:lpstr>   РОЗДІЛ IV. МОТОРНЕ (ТРАНСПОРТНЕ) СТРАХОВЕ БЮРО УКРАЇНИ  (ст. ст. 40 -51)  Регламентні виплати МТСБУ </vt:lpstr>
      <vt:lpstr> РОЗДІЛ IV. МОТОРНЕ (ТРАНСПОРТНЕ) СТРАХОВЕ БЮРО УКРАЇНИ   (ст. ст. 40 -51)  Регламентні виплати МТСБУ </vt:lpstr>
      <vt:lpstr> РОЗДІЛ IV. МОТОРНЕ (ТРАНСПОРТНЕ) СТРАХОВЕ БЮРО УКРАЇНИ   (ст. ст. 40 -51)  Регламентні виплати МТСБУ </vt:lpstr>
      <vt:lpstr> РОЗДІЛ IV. МОТОРНЕ (ТРАНСПОРТНЕ) СТРАХОВЕ БЮРО УКРАЇНИ  (ст. ст. 40 -51)  </vt:lpstr>
      <vt:lpstr> Розділ V. ВИМОГИ ДО СТРАХОВИКІВ ТА ЧЛЕНСТВО В МТСБУ (ст. ст. 52 - 54)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Роменський Роман Юрійович</cp:lastModifiedBy>
  <cp:revision>166</cp:revision>
  <dcterms:created xsi:type="dcterms:W3CDTF">2024-01-24T15:37:40Z</dcterms:created>
  <dcterms:modified xsi:type="dcterms:W3CDTF">2025-05-08T08:00:41Z</dcterms:modified>
</cp:coreProperties>
</file>